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464" r:id="rId2"/>
    <p:sldId id="465" r:id="rId3"/>
    <p:sldId id="467" r:id="rId4"/>
    <p:sldId id="475" r:id="rId5"/>
    <p:sldId id="449" r:id="rId6"/>
    <p:sldId id="476" r:id="rId7"/>
    <p:sldId id="468" r:id="rId8"/>
    <p:sldId id="477" r:id="rId9"/>
    <p:sldId id="470" r:id="rId10"/>
    <p:sldId id="478" r:id="rId11"/>
    <p:sldId id="479" r:id="rId12"/>
    <p:sldId id="480" r:id="rId13"/>
    <p:sldId id="481" r:id="rId14"/>
    <p:sldId id="482" r:id="rId15"/>
    <p:sldId id="483" r:id="rId16"/>
    <p:sldId id="484" r:id="rId17"/>
    <p:sldId id="486" r:id="rId18"/>
    <p:sldId id="487" r:id="rId19"/>
    <p:sldId id="488" r:id="rId20"/>
    <p:sldId id="489" r:id="rId21"/>
    <p:sldId id="463"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400"/>
    <a:srgbClr val="F1C407"/>
    <a:srgbClr val="F2D343"/>
    <a:srgbClr val="353943"/>
    <a:srgbClr val="4B4B4B"/>
    <a:srgbClr val="0F2A5A"/>
    <a:srgbClr val="D1AC8B"/>
    <a:srgbClr val="0DC9CB"/>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3" autoAdjust="0"/>
    <p:restoredTop sz="86477" autoAdjust="0"/>
  </p:normalViewPr>
  <p:slideViewPr>
    <p:cSldViewPr>
      <p:cViewPr varScale="1">
        <p:scale>
          <a:sx n="117" d="100"/>
          <a:sy n="117" d="100"/>
        </p:scale>
        <p:origin x="120" y="174"/>
      </p:cViewPr>
      <p:guideLst>
        <p:guide orient="horz" pos="1620"/>
        <p:guide pos="2848"/>
      </p:guideLst>
    </p:cSldViewPr>
  </p:slideViewPr>
  <p:outlineViewPr>
    <p:cViewPr>
      <p:scale>
        <a:sx n="33" d="100"/>
        <a:sy n="33" d="100"/>
      </p:scale>
      <p:origin x="0" y="-906"/>
    </p:cViewPr>
  </p:outlineViewPr>
  <p:notesTextViewPr>
    <p:cViewPr>
      <p:scale>
        <a:sx n="3" d="2"/>
        <a:sy n="3" d="2"/>
      </p:scale>
      <p:origin x="0" y="0"/>
    </p:cViewPr>
  </p:notesTextViewPr>
  <p:sorterViewPr>
    <p:cViewPr>
      <p:scale>
        <a:sx n="100" d="100"/>
        <a:sy n="100" d="100"/>
      </p:scale>
      <p:origin x="0" y="0"/>
    </p:cViewPr>
  </p:sorterViewPr>
  <p:notesViewPr>
    <p:cSldViewPr>
      <p:cViewPr>
        <p:scale>
          <a:sx n="110" d="100"/>
          <a:sy n="110" d="100"/>
        </p:scale>
        <p:origin x="834" y="-16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D91FD0-5AC8-49C4-B058-D685E34EAC60}" type="datetimeFigureOut">
              <a:rPr lang="zh-CN" altLang="en-US" smtClean="0"/>
              <a:t>2018/10/30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7D4A6F-369B-4DBE-B6EC-7DDB8570EF34}" type="slidenum">
              <a:rPr lang="zh-CN" altLang="en-US" smtClean="0"/>
              <a:t>‹#›</a:t>
            </a:fld>
            <a:endParaRPr lang="zh-CN" altLang="en-US"/>
          </a:p>
        </p:txBody>
      </p:sp>
    </p:spTree>
    <p:extLst>
      <p:ext uri="{BB962C8B-B14F-4D97-AF65-F5344CB8AC3E}">
        <p14:creationId xmlns:p14="http://schemas.microsoft.com/office/powerpoint/2010/main" val="370833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FFE99-4238-4F2A-A99A-4C68E4D3DD1E}" type="datetimeFigureOut">
              <a:rPr lang="zh-CN" altLang="en-US" smtClean="0"/>
              <a:t>2018/10/30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5A85C-D9E9-4FAE-B863-37A3868A99C8}" type="slidenum">
              <a:rPr lang="zh-CN" altLang="en-US" smtClean="0"/>
              <a:t>‹#›</a:t>
            </a:fld>
            <a:endParaRPr lang="zh-CN" altLang="en-US"/>
          </a:p>
        </p:txBody>
      </p:sp>
    </p:spTree>
    <p:extLst>
      <p:ext uri="{BB962C8B-B14F-4D97-AF65-F5344CB8AC3E}">
        <p14:creationId xmlns:p14="http://schemas.microsoft.com/office/powerpoint/2010/main" val="25003098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5A85C-D9E9-4FAE-B863-37A3868A99C8}" type="slidenum">
              <a:rPr lang="zh-CN" altLang="en-US" smtClean="0"/>
              <a:t>3</a:t>
            </a:fld>
            <a:endParaRPr lang="zh-CN" altLang="en-US"/>
          </a:p>
        </p:txBody>
      </p:sp>
    </p:spTree>
    <p:extLst>
      <p:ext uri="{BB962C8B-B14F-4D97-AF65-F5344CB8AC3E}">
        <p14:creationId xmlns:p14="http://schemas.microsoft.com/office/powerpoint/2010/main" val="198497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381000" y="4343400"/>
            <a:ext cx="6144344" cy="4114800"/>
          </a:xfrm>
        </p:spPr>
        <p:txBody>
          <a:bodyPr/>
          <a:lstStyle/>
          <a:p>
            <a:r>
              <a:rPr lang="en-US" altLang="zh-CN" dirty="0" smtClean="0"/>
              <a:t>1.4.1 </a:t>
            </a:r>
            <a:r>
              <a:rPr lang="zh-CN" altLang="en-US" dirty="0"/>
              <a:t>监管不到位，存在寻租问题</a:t>
            </a:r>
          </a:p>
          <a:p>
            <a:r>
              <a:rPr lang="zh-CN" altLang="en-US" dirty="0"/>
              <a:t>政府引导基金的运作模式的</a:t>
            </a:r>
            <a:r>
              <a:rPr lang="zh-CN" altLang="en-US" dirty="0" smtClean="0"/>
              <a:t>特点：由</a:t>
            </a:r>
            <a:r>
              <a:rPr lang="zh-CN" altLang="en-US" dirty="0"/>
              <a:t>地方财政出资</a:t>
            </a:r>
            <a:r>
              <a:rPr lang="zh-CN" altLang="en-US" dirty="0" smtClean="0"/>
              <a:t>，对</a:t>
            </a:r>
            <a:r>
              <a:rPr lang="zh-CN" altLang="en-US" dirty="0"/>
              <a:t>合作基金有注册地和投资</a:t>
            </a:r>
            <a:r>
              <a:rPr lang="zh-CN" altLang="en-US" dirty="0" smtClean="0"/>
              <a:t>地限制；投资</a:t>
            </a:r>
            <a:r>
              <a:rPr lang="zh-CN" altLang="en-US" dirty="0"/>
              <a:t>较为</a:t>
            </a:r>
            <a:r>
              <a:rPr lang="zh-CN" altLang="en-US" dirty="0" smtClean="0"/>
              <a:t>分散（</a:t>
            </a:r>
            <a:r>
              <a:rPr lang="en-US" altLang="zh-CN" dirty="0"/>
              <a:t> 20%-30</a:t>
            </a:r>
            <a:r>
              <a:rPr lang="en-US" altLang="zh-CN" dirty="0" smtClean="0"/>
              <a:t>%</a:t>
            </a:r>
            <a:r>
              <a:rPr lang="zh-CN" altLang="en-US" dirty="0" smtClean="0"/>
              <a:t>）</a:t>
            </a:r>
            <a:r>
              <a:rPr lang="en-US" altLang="zh-CN" dirty="0" smtClean="0"/>
              <a:t>;-&gt;</a:t>
            </a:r>
            <a:r>
              <a:rPr lang="zh-CN" altLang="en-US" dirty="0" smtClean="0"/>
              <a:t>寻</a:t>
            </a:r>
            <a:r>
              <a:rPr lang="zh-CN" altLang="en-US" dirty="0"/>
              <a:t>租</a:t>
            </a:r>
            <a:r>
              <a:rPr lang="zh-CN" altLang="en-US" dirty="0" smtClean="0"/>
              <a:t>腐败</a:t>
            </a:r>
            <a:r>
              <a:rPr lang="en-US" altLang="zh-CN" dirty="0" smtClean="0"/>
              <a:t>-&gt;</a:t>
            </a:r>
            <a:r>
              <a:rPr lang="zh-CN" altLang="en-US" dirty="0" smtClean="0"/>
              <a:t>非法集资。</a:t>
            </a:r>
            <a:endParaRPr lang="en-US" altLang="zh-CN" dirty="0" smtClean="0"/>
          </a:p>
          <a:p>
            <a:r>
              <a:rPr lang="en-US" altLang="zh-CN" dirty="0" smtClean="0"/>
              <a:t>1.4.2 </a:t>
            </a:r>
            <a:r>
              <a:rPr lang="zh-CN" altLang="en-US" dirty="0"/>
              <a:t>运营效率低下，市场化水平较低</a:t>
            </a:r>
          </a:p>
          <a:p>
            <a:r>
              <a:rPr lang="zh-CN" altLang="en-US" dirty="0" smtClean="0"/>
              <a:t>市场化</a:t>
            </a:r>
            <a:r>
              <a:rPr lang="zh-CN" altLang="en-US" dirty="0"/>
              <a:t>运作机制并不完善</a:t>
            </a:r>
            <a:r>
              <a:rPr lang="zh-CN" altLang="en-US" dirty="0" smtClean="0"/>
              <a:t>，受到</a:t>
            </a:r>
            <a:r>
              <a:rPr lang="zh-CN" altLang="en-US" dirty="0"/>
              <a:t>了主管部门管理运作水平和专业</a:t>
            </a:r>
            <a:r>
              <a:rPr lang="zh-CN" altLang="en-US" dirty="0" smtClean="0"/>
              <a:t>能力与</a:t>
            </a:r>
            <a:r>
              <a:rPr lang="zh-CN" altLang="en-US" dirty="0"/>
              <a:t>市场化的</a:t>
            </a:r>
            <a:r>
              <a:rPr lang="en-US" altLang="zh-CN" dirty="0"/>
              <a:t>FOFs</a:t>
            </a:r>
            <a:r>
              <a:rPr lang="zh-CN" altLang="en-US" dirty="0"/>
              <a:t>存在较大的差距</a:t>
            </a:r>
            <a:r>
              <a:rPr lang="zh-CN" altLang="en-US" dirty="0" smtClean="0"/>
              <a:t>。赋予</a:t>
            </a:r>
            <a:r>
              <a:rPr lang="zh-CN" altLang="en-US" dirty="0"/>
              <a:t>了过多的政策性目标</a:t>
            </a:r>
            <a:r>
              <a:rPr lang="zh-CN" altLang="en-US" dirty="0" smtClean="0"/>
              <a:t>，寻找</a:t>
            </a:r>
            <a:r>
              <a:rPr lang="zh-CN" altLang="en-US" dirty="0"/>
              <a:t>合适的投资对象变得更加困难</a:t>
            </a:r>
            <a:r>
              <a:rPr lang="zh-CN" altLang="en-US" dirty="0" smtClean="0"/>
              <a:t>，资金</a:t>
            </a:r>
            <a:r>
              <a:rPr lang="zh-CN" altLang="en-US" dirty="0"/>
              <a:t>利用效率低下</a:t>
            </a:r>
            <a:r>
              <a:rPr lang="zh-CN" altLang="en-US" dirty="0" smtClean="0"/>
              <a:t>；一些</a:t>
            </a:r>
            <a:r>
              <a:rPr lang="zh-CN" altLang="en-US" dirty="0"/>
              <a:t>优秀的创业投资机构不敢与引导基金合作</a:t>
            </a:r>
            <a:r>
              <a:rPr lang="zh-CN" altLang="en-US" dirty="0" smtClean="0"/>
              <a:t>，无法</a:t>
            </a:r>
            <a:r>
              <a:rPr lang="zh-CN" altLang="en-US" dirty="0"/>
              <a:t>达到其引导创业投资的目的。</a:t>
            </a:r>
          </a:p>
          <a:p>
            <a:r>
              <a:rPr lang="en-US" altLang="zh-CN" dirty="0"/>
              <a:t>1.4.3 </a:t>
            </a:r>
            <a:r>
              <a:rPr lang="zh-CN" altLang="en-US" dirty="0"/>
              <a:t>政府和</a:t>
            </a:r>
            <a:r>
              <a:rPr lang="en-US" altLang="zh-CN" dirty="0"/>
              <a:t>GP</a:t>
            </a:r>
            <a:r>
              <a:rPr lang="zh-CN" altLang="en-US" dirty="0"/>
              <a:t>双方诉求存在利益冲突</a:t>
            </a:r>
          </a:p>
          <a:p>
            <a:r>
              <a:rPr lang="en-US" altLang="zh-CN" dirty="0" smtClean="0"/>
              <a:t>LP </a:t>
            </a:r>
            <a:r>
              <a:rPr lang="zh-CN" altLang="en-US" dirty="0"/>
              <a:t>与 </a:t>
            </a:r>
            <a:r>
              <a:rPr lang="en-US" altLang="zh-CN" dirty="0"/>
              <a:t>GP</a:t>
            </a:r>
            <a:r>
              <a:rPr lang="zh-CN" altLang="en-US" dirty="0"/>
              <a:t>利益不一致，会导致“利益共享，但风险不共担”的局面出现，严重影响基金的运作效率，同时也会对基金收益及风险控制等各方面造成不利影响。</a:t>
            </a:r>
          </a:p>
          <a:p>
            <a:r>
              <a:rPr lang="en-US" altLang="zh-CN" dirty="0"/>
              <a:t>1.4.4 </a:t>
            </a:r>
            <a:r>
              <a:rPr lang="zh-CN" altLang="en-US" dirty="0"/>
              <a:t>引导基金类别繁多，绩效考核体系不完善</a:t>
            </a:r>
          </a:p>
          <a:p>
            <a:r>
              <a:rPr lang="zh-CN" altLang="en-US" dirty="0" smtClean="0"/>
              <a:t>设立</a:t>
            </a:r>
            <a:r>
              <a:rPr lang="zh-CN" altLang="en-US" dirty="0"/>
              <a:t>形式有天使引导金、创投引导金、股权引导金、产业引导金等，类别繁多。这些引导基金规模大小不一、投资方向不同、投资限制各异、政策导向目标互有差别，并且分别由不同部门管理，缺乏统筹，不利于统一管理，发挥各个政府引导基金的合力。目前，大多数政府引导基金尚未建立完善的基金绩效考核体系，即使小部分政府引导基金实行了绩效考核，也是相当宽泛，主要对资产情况进行保值增值的评价，对于如何监管以及具体考核体系并未作出详细的办法规定。同时，多数政府引导基金把业务中心放在合作管理机构评估筛选、引资和投资上，对基金的运作管理较为轻视，这使得政府无法对当前业已运作中的政府引导基金全面客观地做出考核。随着越来越多的政府引导基金进入投资后期甚至是退出期，建立完善政府引导基金绩效评价体系已经成为当前政府引导基金亟待解决的问题。</a:t>
            </a:r>
          </a:p>
        </p:txBody>
      </p:sp>
      <p:sp>
        <p:nvSpPr>
          <p:cNvPr id="4" name="灯片编号占位符 3"/>
          <p:cNvSpPr>
            <a:spLocks noGrp="1"/>
          </p:cNvSpPr>
          <p:nvPr>
            <p:ph type="sldNum" sz="quarter" idx="10"/>
          </p:nvPr>
        </p:nvSpPr>
        <p:spPr/>
        <p:txBody>
          <a:bodyPr/>
          <a:lstStyle/>
          <a:p>
            <a:fld id="{DFD5A85C-D9E9-4FAE-B863-37A3868A99C8}" type="slidenum">
              <a:rPr lang="zh-CN" altLang="en-US" smtClean="0"/>
              <a:t>19</a:t>
            </a:fld>
            <a:endParaRPr lang="zh-CN" altLang="en-US"/>
          </a:p>
        </p:txBody>
      </p:sp>
    </p:spTree>
    <p:extLst>
      <p:ext uri="{BB962C8B-B14F-4D97-AF65-F5344CB8AC3E}">
        <p14:creationId xmlns:p14="http://schemas.microsoft.com/office/powerpoint/2010/main" val="130715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381000" y="4343400"/>
            <a:ext cx="6144344" cy="4114800"/>
          </a:xfrm>
        </p:spPr>
        <p:txBody>
          <a:bodyPr/>
          <a:lstStyle/>
          <a:p>
            <a:r>
              <a:rPr lang="en-US" altLang="zh-CN" dirty="0" smtClean="0"/>
              <a:t>1.4.1 </a:t>
            </a:r>
            <a:r>
              <a:rPr lang="zh-CN" altLang="en-US" dirty="0"/>
              <a:t>监管不到位，存在寻租问题</a:t>
            </a:r>
          </a:p>
          <a:p>
            <a:r>
              <a:rPr lang="zh-CN" altLang="en-US" dirty="0"/>
              <a:t>政府引导基金的运作模式的</a:t>
            </a:r>
            <a:r>
              <a:rPr lang="zh-CN" altLang="en-US" dirty="0" smtClean="0"/>
              <a:t>特点：由</a:t>
            </a:r>
            <a:r>
              <a:rPr lang="zh-CN" altLang="en-US" dirty="0"/>
              <a:t>地方财政出资</a:t>
            </a:r>
            <a:r>
              <a:rPr lang="zh-CN" altLang="en-US" dirty="0" smtClean="0"/>
              <a:t>，对</a:t>
            </a:r>
            <a:r>
              <a:rPr lang="zh-CN" altLang="en-US" dirty="0"/>
              <a:t>合作基金有注册地和投资</a:t>
            </a:r>
            <a:r>
              <a:rPr lang="zh-CN" altLang="en-US" dirty="0" smtClean="0"/>
              <a:t>地限制；投资</a:t>
            </a:r>
            <a:r>
              <a:rPr lang="zh-CN" altLang="en-US" dirty="0"/>
              <a:t>较为</a:t>
            </a:r>
            <a:r>
              <a:rPr lang="zh-CN" altLang="en-US" dirty="0" smtClean="0"/>
              <a:t>分散（</a:t>
            </a:r>
            <a:r>
              <a:rPr lang="en-US" altLang="zh-CN" dirty="0"/>
              <a:t> 20%-30</a:t>
            </a:r>
            <a:r>
              <a:rPr lang="en-US" altLang="zh-CN" dirty="0" smtClean="0"/>
              <a:t>%</a:t>
            </a:r>
            <a:r>
              <a:rPr lang="zh-CN" altLang="en-US" dirty="0" smtClean="0"/>
              <a:t>）</a:t>
            </a:r>
            <a:r>
              <a:rPr lang="en-US" altLang="zh-CN" dirty="0" smtClean="0"/>
              <a:t>;-&gt;</a:t>
            </a:r>
            <a:r>
              <a:rPr lang="zh-CN" altLang="en-US" dirty="0" smtClean="0"/>
              <a:t>寻</a:t>
            </a:r>
            <a:r>
              <a:rPr lang="zh-CN" altLang="en-US" dirty="0"/>
              <a:t>租</a:t>
            </a:r>
            <a:r>
              <a:rPr lang="zh-CN" altLang="en-US" dirty="0" smtClean="0"/>
              <a:t>腐败</a:t>
            </a:r>
            <a:r>
              <a:rPr lang="en-US" altLang="zh-CN" dirty="0" smtClean="0"/>
              <a:t>-&gt;</a:t>
            </a:r>
            <a:r>
              <a:rPr lang="zh-CN" altLang="en-US" dirty="0" smtClean="0"/>
              <a:t>非法集资。</a:t>
            </a:r>
            <a:endParaRPr lang="en-US" altLang="zh-CN" dirty="0" smtClean="0"/>
          </a:p>
          <a:p>
            <a:r>
              <a:rPr lang="en-US" altLang="zh-CN" dirty="0" smtClean="0"/>
              <a:t>1.4.2 </a:t>
            </a:r>
            <a:r>
              <a:rPr lang="zh-CN" altLang="en-US" dirty="0"/>
              <a:t>运营效率低下，市场化水平较低</a:t>
            </a:r>
          </a:p>
          <a:p>
            <a:r>
              <a:rPr lang="zh-CN" altLang="en-US" dirty="0" smtClean="0"/>
              <a:t>市场化</a:t>
            </a:r>
            <a:r>
              <a:rPr lang="zh-CN" altLang="en-US" dirty="0"/>
              <a:t>运作机制并不完善</a:t>
            </a:r>
            <a:r>
              <a:rPr lang="zh-CN" altLang="en-US" dirty="0" smtClean="0"/>
              <a:t>，受到</a:t>
            </a:r>
            <a:r>
              <a:rPr lang="zh-CN" altLang="en-US" dirty="0"/>
              <a:t>了主管部门管理运作水平和专业</a:t>
            </a:r>
            <a:r>
              <a:rPr lang="zh-CN" altLang="en-US" dirty="0" smtClean="0"/>
              <a:t>能力与</a:t>
            </a:r>
            <a:r>
              <a:rPr lang="zh-CN" altLang="en-US" dirty="0"/>
              <a:t>市场化的</a:t>
            </a:r>
            <a:r>
              <a:rPr lang="en-US" altLang="zh-CN" dirty="0"/>
              <a:t>FOFs</a:t>
            </a:r>
            <a:r>
              <a:rPr lang="zh-CN" altLang="en-US" dirty="0"/>
              <a:t>存在较大的差距</a:t>
            </a:r>
            <a:r>
              <a:rPr lang="zh-CN" altLang="en-US" dirty="0" smtClean="0"/>
              <a:t>。赋予</a:t>
            </a:r>
            <a:r>
              <a:rPr lang="zh-CN" altLang="en-US" dirty="0"/>
              <a:t>了过多的政策性目标</a:t>
            </a:r>
            <a:r>
              <a:rPr lang="zh-CN" altLang="en-US" dirty="0" smtClean="0"/>
              <a:t>，寻找</a:t>
            </a:r>
            <a:r>
              <a:rPr lang="zh-CN" altLang="en-US" dirty="0"/>
              <a:t>合适的投资对象变得更加困难</a:t>
            </a:r>
            <a:r>
              <a:rPr lang="zh-CN" altLang="en-US" dirty="0" smtClean="0"/>
              <a:t>，资金</a:t>
            </a:r>
            <a:r>
              <a:rPr lang="zh-CN" altLang="en-US" dirty="0"/>
              <a:t>利用效率低下</a:t>
            </a:r>
            <a:r>
              <a:rPr lang="zh-CN" altLang="en-US" dirty="0" smtClean="0"/>
              <a:t>；一些</a:t>
            </a:r>
            <a:r>
              <a:rPr lang="zh-CN" altLang="en-US" dirty="0"/>
              <a:t>优秀的创业投资机构不敢与引导基金合作</a:t>
            </a:r>
            <a:r>
              <a:rPr lang="zh-CN" altLang="en-US" dirty="0" smtClean="0"/>
              <a:t>，无法</a:t>
            </a:r>
            <a:r>
              <a:rPr lang="zh-CN" altLang="en-US" dirty="0"/>
              <a:t>达到其引导创业投资的目的。</a:t>
            </a:r>
          </a:p>
          <a:p>
            <a:r>
              <a:rPr lang="en-US" altLang="zh-CN" dirty="0"/>
              <a:t>1.4.3 </a:t>
            </a:r>
            <a:r>
              <a:rPr lang="zh-CN" altLang="en-US" dirty="0"/>
              <a:t>政府和</a:t>
            </a:r>
            <a:r>
              <a:rPr lang="en-US" altLang="zh-CN" dirty="0"/>
              <a:t>GP</a:t>
            </a:r>
            <a:r>
              <a:rPr lang="zh-CN" altLang="en-US" dirty="0"/>
              <a:t>双方诉求存在利益冲突</a:t>
            </a:r>
          </a:p>
          <a:p>
            <a:r>
              <a:rPr lang="en-US" altLang="zh-CN" dirty="0" smtClean="0"/>
              <a:t>LP </a:t>
            </a:r>
            <a:r>
              <a:rPr lang="zh-CN" altLang="en-US" dirty="0"/>
              <a:t>与 </a:t>
            </a:r>
            <a:r>
              <a:rPr lang="en-US" altLang="zh-CN" dirty="0"/>
              <a:t>GP</a:t>
            </a:r>
            <a:r>
              <a:rPr lang="zh-CN" altLang="en-US" dirty="0"/>
              <a:t>利益不一致，会导致“利益共享，但风险不共担”的局面出现，严重影响基金的运作效率，同时也会对基金收益及风险控制等各方面造成不利影响。</a:t>
            </a:r>
          </a:p>
          <a:p>
            <a:r>
              <a:rPr lang="en-US" altLang="zh-CN" dirty="0"/>
              <a:t>1.4.4 </a:t>
            </a:r>
            <a:r>
              <a:rPr lang="zh-CN" altLang="en-US" dirty="0"/>
              <a:t>引导基金类别繁多，绩效考核体系不完善</a:t>
            </a:r>
          </a:p>
          <a:p>
            <a:r>
              <a:rPr lang="zh-CN" altLang="en-US" dirty="0" smtClean="0"/>
              <a:t>设立</a:t>
            </a:r>
            <a:r>
              <a:rPr lang="zh-CN" altLang="en-US" dirty="0"/>
              <a:t>形式有天使引导金、创投引导金、股权引导金、产业引导金等，类别繁多。这些引导基金规模大小不一、投资方向不同、投资限制各异、政策导向目标互有差别，并且分别由不同部门管理，缺乏统筹，不利于统一管理，发挥各个政府引导基金的合力。目前，大多数政府引导基金尚未建立完善的基金绩效考核体系，即使小部分政府引导基金实行了绩效考核，也是相当宽泛，主要对资产情况进行保值增值的评价，对于如何监管以及具体考核体系并未作出详细的办法规定。同时，多数政府引导基金把业务中心放在合作管理机构评估筛选、引资和投资上，对基金的运作管理较为轻视，这使得政府无法对当前业已运作中的政府引导基金全面客观地做出考核。随着越来越多的政府引导基金进入投资后期甚至是退出期，建立完善政府引导基金绩效评价体系已经成为当前政府引导基金亟待解决的问题。</a:t>
            </a:r>
          </a:p>
        </p:txBody>
      </p:sp>
      <p:sp>
        <p:nvSpPr>
          <p:cNvPr id="4" name="灯片编号占位符 3"/>
          <p:cNvSpPr>
            <a:spLocks noGrp="1"/>
          </p:cNvSpPr>
          <p:nvPr>
            <p:ph type="sldNum" sz="quarter" idx="10"/>
          </p:nvPr>
        </p:nvSpPr>
        <p:spPr/>
        <p:txBody>
          <a:bodyPr/>
          <a:lstStyle/>
          <a:p>
            <a:fld id="{DFD5A85C-D9E9-4FAE-B863-37A3868A99C8}" type="slidenum">
              <a:rPr lang="zh-CN" altLang="en-US" smtClean="0"/>
              <a:t>20</a:t>
            </a:fld>
            <a:endParaRPr lang="zh-CN" altLang="en-US"/>
          </a:p>
        </p:txBody>
      </p:sp>
    </p:spTree>
    <p:extLst>
      <p:ext uri="{BB962C8B-B14F-4D97-AF65-F5344CB8AC3E}">
        <p14:creationId xmlns:p14="http://schemas.microsoft.com/office/powerpoint/2010/main" val="383179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5A85C-D9E9-4FAE-B863-37A3868A99C8}" type="slidenum">
              <a:rPr lang="zh-CN" altLang="en-US" smtClean="0"/>
              <a:t>21</a:t>
            </a:fld>
            <a:endParaRPr lang="zh-CN" altLang="en-US"/>
          </a:p>
        </p:txBody>
      </p:sp>
    </p:spTree>
    <p:extLst>
      <p:ext uri="{BB962C8B-B14F-4D97-AF65-F5344CB8AC3E}">
        <p14:creationId xmlns:p14="http://schemas.microsoft.com/office/powerpoint/2010/main" val="201830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pull/>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4" name="文本框 3"/>
          <p:cNvSpPr txBox="1"/>
          <p:nvPr/>
        </p:nvSpPr>
        <p:spPr>
          <a:xfrm>
            <a:off x="899592" y="2499742"/>
            <a:ext cx="6286196" cy="707886"/>
          </a:xfrm>
          <a:prstGeom prst="rect">
            <a:avLst/>
          </a:prstGeom>
          <a:noFill/>
        </p:spPr>
        <p:txBody>
          <a:bodyPr wrap="square" rtlCol="0">
            <a:spAutoFit/>
          </a:bodyPr>
          <a:lstStyle/>
          <a:p>
            <a:r>
              <a:rPr lang="zh-CN" altLang="en-US" sz="4000" b="1" spc="300" dirty="0">
                <a:solidFill>
                  <a:srgbClr val="353943"/>
                </a:solidFill>
                <a:latin typeface="微软雅黑" panose="020B0503020204020204" pitchFamily="34" charset="-122"/>
                <a:ea typeface="微软雅黑" panose="020B0503020204020204" pitchFamily="34" charset="-122"/>
              </a:rPr>
              <a:t>如何利用私募通数据库</a:t>
            </a:r>
          </a:p>
        </p:txBody>
      </p:sp>
      <p:sp>
        <p:nvSpPr>
          <p:cNvPr id="6" name="文本框 5"/>
          <p:cNvSpPr txBox="1"/>
          <p:nvPr/>
        </p:nvSpPr>
        <p:spPr>
          <a:xfrm>
            <a:off x="2627784" y="3279636"/>
            <a:ext cx="6286196" cy="400110"/>
          </a:xfrm>
          <a:prstGeom prst="rect">
            <a:avLst/>
          </a:prstGeom>
          <a:noFill/>
        </p:spPr>
        <p:txBody>
          <a:bodyPr wrap="square" rtlCol="0">
            <a:spAutoFit/>
          </a:bodyPr>
          <a:lstStyle/>
          <a:p>
            <a:pPr algn="r"/>
            <a:r>
              <a:rPr lang="en-US" altLang="zh-CN" sz="2000" spc="300" dirty="0" smtClean="0">
                <a:solidFill>
                  <a:srgbClr val="353943"/>
                </a:solidFill>
                <a:latin typeface="微软雅黑" panose="020B0503020204020204" pitchFamily="34" charset="-122"/>
                <a:ea typeface="微软雅黑" panose="020B0503020204020204" pitchFamily="34" charset="-122"/>
              </a:rPr>
              <a:t>--</a:t>
            </a:r>
            <a:r>
              <a:rPr lang="zh-CN" altLang="en-US" sz="2000" spc="300" dirty="0" smtClean="0">
                <a:solidFill>
                  <a:srgbClr val="353943"/>
                </a:solidFill>
                <a:latin typeface="微软雅黑" panose="020B0503020204020204" pitchFamily="34" charset="-122"/>
                <a:ea typeface="微软雅黑" panose="020B0503020204020204" pitchFamily="34" charset="-122"/>
              </a:rPr>
              <a:t>用</a:t>
            </a:r>
            <a:r>
              <a:rPr lang="zh-CN" altLang="en-US" sz="2000" spc="300" dirty="0">
                <a:solidFill>
                  <a:srgbClr val="353943"/>
                </a:solidFill>
                <a:latin typeface="微软雅黑" panose="020B0503020204020204" pitchFamily="34" charset="-122"/>
                <a:ea typeface="微软雅黑" panose="020B0503020204020204" pitchFamily="34" charset="-122"/>
              </a:rPr>
              <a:t>私募通数据库解读政府引导基金发展现状</a:t>
            </a:r>
          </a:p>
        </p:txBody>
      </p:sp>
      <p:sp>
        <p:nvSpPr>
          <p:cNvPr id="7" name="文本框 6"/>
          <p:cNvSpPr txBox="1"/>
          <p:nvPr/>
        </p:nvSpPr>
        <p:spPr>
          <a:xfrm>
            <a:off x="6732240" y="3811306"/>
            <a:ext cx="2160240" cy="961289"/>
          </a:xfrm>
          <a:prstGeom prst="rect">
            <a:avLst/>
          </a:prstGeom>
          <a:noFill/>
        </p:spPr>
        <p:txBody>
          <a:bodyPr wrap="square" rtlCol="0">
            <a:spAutoFit/>
          </a:bodyPr>
          <a:lstStyle/>
          <a:p>
            <a:pPr algn="r">
              <a:lnSpc>
                <a:spcPct val="150000"/>
              </a:lnSpc>
            </a:pPr>
            <a:r>
              <a:rPr lang="zh-CN" altLang="en-US" sz="2000" spc="300" dirty="0">
                <a:solidFill>
                  <a:srgbClr val="353943"/>
                </a:solidFill>
                <a:latin typeface="微软雅黑" panose="020B0503020204020204" pitchFamily="34" charset="-122"/>
                <a:ea typeface="微软雅黑" panose="020B0503020204020204" pitchFamily="34" charset="-122"/>
              </a:rPr>
              <a:t>刘</a:t>
            </a:r>
            <a:r>
              <a:rPr lang="zh-CN" altLang="en-US" sz="2000" spc="300" dirty="0" smtClean="0">
                <a:solidFill>
                  <a:srgbClr val="353943"/>
                </a:solidFill>
                <a:latin typeface="微软雅黑" panose="020B0503020204020204" pitchFamily="34" charset="-122"/>
                <a:ea typeface="微软雅黑" panose="020B0503020204020204" pitchFamily="34" charset="-122"/>
              </a:rPr>
              <a:t>国威</a:t>
            </a:r>
            <a:endParaRPr lang="en-US" altLang="zh-CN" sz="2000" spc="300" dirty="0" smtClean="0">
              <a:solidFill>
                <a:srgbClr val="353943"/>
              </a:solidFill>
              <a:latin typeface="微软雅黑" panose="020B0503020204020204" pitchFamily="34" charset="-122"/>
              <a:ea typeface="微软雅黑" panose="020B0503020204020204" pitchFamily="34" charset="-122"/>
            </a:endParaRPr>
          </a:p>
          <a:p>
            <a:pPr algn="r">
              <a:lnSpc>
                <a:spcPct val="150000"/>
              </a:lnSpc>
            </a:pPr>
            <a:r>
              <a:rPr lang="en-US" altLang="zh-CN" sz="2000" spc="300" dirty="0" smtClean="0">
                <a:solidFill>
                  <a:srgbClr val="353943"/>
                </a:solidFill>
                <a:latin typeface="微软雅黑" panose="020B0503020204020204" pitchFamily="34" charset="-122"/>
                <a:ea typeface="微软雅黑" panose="020B0503020204020204" pitchFamily="34" charset="-122"/>
              </a:rPr>
              <a:t>2018.11</a:t>
            </a:r>
            <a:endParaRPr lang="zh-CN" altLang="en-US" sz="2000" spc="300" dirty="0">
              <a:solidFill>
                <a:srgbClr val="35394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8947376"/>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6369536"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技巧一：不确定信息的检索</a:t>
            </a:r>
            <a:r>
              <a:rPr lang="en-US" altLang="zh-CN" b="1" spc="300" dirty="0" smtClean="0">
                <a:solidFill>
                  <a:srgbClr val="4B4B4B"/>
                </a:solidFill>
                <a:latin typeface="微软雅黑" panose="020B0503020204020204" pitchFamily="34" charset="-122"/>
                <a:ea typeface="微软雅黑" panose="020B0503020204020204" pitchFamily="34" charset="-122"/>
              </a:rPr>
              <a:t>-&gt;</a:t>
            </a:r>
            <a:r>
              <a:rPr lang="zh-CN" altLang="en-US" b="1" spc="300" dirty="0" smtClean="0">
                <a:solidFill>
                  <a:srgbClr val="4B4B4B"/>
                </a:solidFill>
                <a:latin typeface="微软雅黑" panose="020B0503020204020204" pitchFamily="34" charset="-122"/>
                <a:ea typeface="微软雅黑" panose="020B0503020204020204" pitchFamily="34" charset="-122"/>
              </a:rPr>
              <a:t>使用关键词搜索</a:t>
            </a:r>
            <a:endParaRPr lang="en-US" altLang="zh-CN" b="1" spc="300" dirty="0" smtClean="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658338" y="872015"/>
            <a:ext cx="7226030" cy="1181554"/>
          </a:xfrm>
          <a:prstGeom prst="rect">
            <a:avLst/>
          </a:prstGeom>
        </p:spPr>
      </p:pic>
      <p:pic>
        <p:nvPicPr>
          <p:cNvPr id="6" name="图片 5"/>
          <p:cNvPicPr>
            <a:picLocks noChangeAspect="1"/>
          </p:cNvPicPr>
          <p:nvPr/>
        </p:nvPicPr>
        <p:blipFill>
          <a:blip r:embed="rId5"/>
          <a:stretch>
            <a:fillRect/>
          </a:stretch>
        </p:blipFill>
        <p:spPr>
          <a:xfrm>
            <a:off x="658338" y="2214892"/>
            <a:ext cx="7514062" cy="2931551"/>
          </a:xfrm>
          <a:prstGeom prst="rect">
            <a:avLst/>
          </a:prstGeom>
        </p:spPr>
      </p:pic>
      <p:sp>
        <p:nvSpPr>
          <p:cNvPr id="24" name="下箭头 23"/>
          <p:cNvSpPr/>
          <p:nvPr/>
        </p:nvSpPr>
        <p:spPr>
          <a:xfrm>
            <a:off x="7308304" y="1563638"/>
            <a:ext cx="216024" cy="426655"/>
          </a:xfrm>
          <a:prstGeom prst="downArrow">
            <a:avLst/>
          </a:prstGeom>
          <a:solidFill>
            <a:srgbClr val="F4C400"/>
          </a:solidFill>
          <a:ln>
            <a:solidFill>
              <a:srgbClr val="F4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57"/>
          <p:cNvSpPr txBox="1"/>
          <p:nvPr/>
        </p:nvSpPr>
        <p:spPr bwMode="auto">
          <a:xfrm>
            <a:off x="1619672" y="3815513"/>
            <a:ext cx="6480720" cy="345094"/>
          </a:xfrm>
          <a:prstGeom prst="rect">
            <a:avLst/>
          </a:prstGeom>
          <a:noFill/>
          <a:ln>
            <a:solidFill>
              <a:srgbClr val="F4C400"/>
            </a:solidFill>
          </a:ln>
        </p:spPr>
        <p:txBody>
          <a:bodyPr wrap="square">
            <a:spAutoFit/>
          </a:bodyPr>
          <a:lstStyle/>
          <a:p>
            <a:pPr algn="ct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关键词检索可以确定数据库中是否有该数据，数据分布在哪些模块中。</a:t>
            </a:r>
            <a:endParaRPr lang="en-US" altLang="zh-CN" sz="14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4004136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pic>
        <p:nvPicPr>
          <p:cNvPr id="8" name="图片 7"/>
          <p:cNvPicPr>
            <a:picLocks noChangeAspect="1"/>
          </p:cNvPicPr>
          <p:nvPr/>
        </p:nvPicPr>
        <p:blipFill>
          <a:blip r:embed="rId3"/>
          <a:stretch>
            <a:fillRect/>
          </a:stretch>
        </p:blipFill>
        <p:spPr>
          <a:xfrm>
            <a:off x="1227502" y="1880606"/>
            <a:ext cx="7301380" cy="3046765"/>
          </a:xfrm>
          <a:prstGeom prst="rect">
            <a:avLst/>
          </a:prstGeom>
        </p:spPr>
      </p:pic>
      <p:sp>
        <p:nvSpPr>
          <p:cNvPr id="3" name="TextBox 21"/>
          <p:cNvSpPr txBox="1"/>
          <p:nvPr/>
        </p:nvSpPr>
        <p:spPr>
          <a:xfrm>
            <a:off x="650736" y="502683"/>
            <a:ext cx="6729576"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技巧</a:t>
            </a:r>
            <a:r>
              <a:rPr lang="zh-CN" altLang="en-US" b="1" spc="300" dirty="0">
                <a:solidFill>
                  <a:srgbClr val="4B4B4B"/>
                </a:solidFill>
                <a:latin typeface="微软雅黑" panose="020B0503020204020204" pitchFamily="34" charset="-122"/>
                <a:ea typeface="微软雅黑" panose="020B0503020204020204" pitchFamily="34" charset="-122"/>
              </a:rPr>
              <a:t>二</a:t>
            </a:r>
            <a:r>
              <a:rPr lang="zh-CN" altLang="en-US" b="1" spc="300" dirty="0" smtClean="0">
                <a:solidFill>
                  <a:srgbClr val="4B4B4B"/>
                </a:solidFill>
                <a:latin typeface="微软雅黑" panose="020B0503020204020204" pitchFamily="34" charset="-122"/>
                <a:ea typeface="微软雅黑" panose="020B0503020204020204" pitchFamily="34" charset="-122"/>
              </a:rPr>
              <a:t>：明确目标类型的检索</a:t>
            </a:r>
            <a:r>
              <a:rPr lang="en-US" altLang="zh-CN" b="1" spc="300" dirty="0" smtClean="0">
                <a:solidFill>
                  <a:srgbClr val="4B4B4B"/>
                </a:solidFill>
                <a:latin typeface="微软雅黑" panose="020B0503020204020204" pitchFamily="34" charset="-122"/>
                <a:ea typeface="微软雅黑" panose="020B0503020204020204" pitchFamily="34" charset="-122"/>
              </a:rPr>
              <a:t>-&gt;</a:t>
            </a:r>
            <a:r>
              <a:rPr lang="zh-CN" altLang="en-US" b="1" spc="300" dirty="0" smtClean="0">
                <a:solidFill>
                  <a:srgbClr val="4B4B4B"/>
                </a:solidFill>
                <a:latin typeface="微软雅黑" panose="020B0503020204020204" pitchFamily="34" charset="-122"/>
                <a:ea typeface="微软雅黑" panose="020B0503020204020204" pitchFamily="34" charset="-122"/>
              </a:rPr>
              <a:t>使用导航进分类模块</a:t>
            </a:r>
            <a:endParaRPr lang="en-US" altLang="zh-CN" b="1" spc="300" dirty="0" smtClean="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5"/>
          <a:srcRect b="13366"/>
          <a:stretch/>
        </p:blipFill>
        <p:spPr>
          <a:xfrm>
            <a:off x="438355" y="1059583"/>
            <a:ext cx="4114286" cy="1584176"/>
          </a:xfrm>
          <a:prstGeom prst="rect">
            <a:avLst/>
          </a:prstGeom>
        </p:spPr>
      </p:pic>
      <p:sp>
        <p:nvSpPr>
          <p:cNvPr id="10" name="TextBox 57"/>
          <p:cNvSpPr txBox="1"/>
          <p:nvPr/>
        </p:nvSpPr>
        <p:spPr bwMode="auto">
          <a:xfrm>
            <a:off x="4704557" y="1223225"/>
            <a:ext cx="3672408" cy="345094"/>
          </a:xfrm>
          <a:prstGeom prst="rect">
            <a:avLst/>
          </a:prstGeom>
          <a:noFill/>
          <a:ln>
            <a:solidFill>
              <a:srgbClr val="F4C400"/>
            </a:solidFill>
          </a:ln>
        </p:spPr>
        <p:txBody>
          <a:bodyPr wrap="square">
            <a:spAutoFit/>
          </a:bodyPr>
          <a:lstStyle/>
          <a:p>
            <a:pPr algn="ct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数据信息按照导航模块区分</a:t>
            </a:r>
            <a:endParaRPr lang="en-US" altLang="zh-CN" sz="1400" dirty="0">
              <a:solidFill>
                <a:schemeClr val="tx1">
                  <a:lumMod val="65000"/>
                  <a:lumOff val="35000"/>
                </a:schemeClr>
              </a:solidFill>
              <a:latin typeface="微软雅黑" pitchFamily="34" charset="-122"/>
              <a:ea typeface="微软雅黑" pitchFamily="34" charset="-122"/>
            </a:endParaRPr>
          </a:p>
        </p:txBody>
      </p:sp>
      <p:sp>
        <p:nvSpPr>
          <p:cNvPr id="11" name="TextBox 57"/>
          <p:cNvSpPr txBox="1"/>
          <p:nvPr/>
        </p:nvSpPr>
        <p:spPr bwMode="auto">
          <a:xfrm>
            <a:off x="323528" y="2991473"/>
            <a:ext cx="796469" cy="1185324"/>
          </a:xfrm>
          <a:prstGeom prst="rect">
            <a:avLst/>
          </a:prstGeom>
          <a:noFill/>
          <a:ln>
            <a:solidFill>
              <a:srgbClr val="F4C400"/>
            </a:solidFill>
          </a:ln>
        </p:spPr>
        <p:txBody>
          <a:bodyPr wrap="square">
            <a:spAutoFit/>
          </a:bodyPr>
          <a:lstStyle/>
          <a:p>
            <a:pPr algn="ct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信息字段的显示可任意设置</a:t>
            </a:r>
            <a:endParaRPr lang="en-US" altLang="zh-CN" sz="14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88564228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6369536"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技巧三：特殊数据的定位</a:t>
            </a:r>
            <a:r>
              <a:rPr lang="en-US" altLang="zh-CN" b="1" spc="300" dirty="0" smtClean="0">
                <a:solidFill>
                  <a:srgbClr val="4B4B4B"/>
                </a:solidFill>
                <a:latin typeface="微软雅黑" panose="020B0503020204020204" pitchFamily="34" charset="-122"/>
                <a:ea typeface="微软雅黑" panose="020B0503020204020204" pitchFamily="34" charset="-122"/>
              </a:rPr>
              <a:t>-&gt;</a:t>
            </a:r>
            <a:r>
              <a:rPr lang="zh-CN" altLang="en-US" b="1" spc="300" dirty="0">
                <a:solidFill>
                  <a:srgbClr val="4B4B4B"/>
                </a:solidFill>
                <a:latin typeface="微软雅黑" panose="020B0503020204020204" pitchFamily="34" charset="-122"/>
                <a:ea typeface="微软雅黑" panose="020B0503020204020204" pitchFamily="34" charset="-122"/>
              </a:rPr>
              <a:t>多用</a:t>
            </a:r>
            <a:r>
              <a:rPr lang="zh-CN" altLang="en-US" b="1" spc="300" dirty="0" smtClean="0">
                <a:solidFill>
                  <a:srgbClr val="4B4B4B"/>
                </a:solidFill>
                <a:latin typeface="微软雅黑" panose="020B0503020204020204" pitchFamily="34" charset="-122"/>
                <a:ea typeface="微软雅黑" panose="020B0503020204020204" pitchFamily="34" charset="-122"/>
              </a:rPr>
              <a:t>排序和统计</a:t>
            </a:r>
            <a:endParaRPr lang="en-US" altLang="zh-CN" b="1" spc="300" dirty="0" smtClean="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721762" y="987574"/>
            <a:ext cx="7522646" cy="3998147"/>
          </a:xfrm>
          <a:prstGeom prst="rect">
            <a:avLst/>
          </a:prstGeom>
        </p:spPr>
      </p:pic>
      <p:sp>
        <p:nvSpPr>
          <p:cNvPr id="10" name="TextBox 57"/>
          <p:cNvSpPr txBox="1"/>
          <p:nvPr/>
        </p:nvSpPr>
        <p:spPr bwMode="auto">
          <a:xfrm>
            <a:off x="1619671" y="1875327"/>
            <a:ext cx="2725512" cy="345094"/>
          </a:xfrm>
          <a:prstGeom prst="rect">
            <a:avLst/>
          </a:prstGeom>
          <a:noFill/>
          <a:ln>
            <a:solidFill>
              <a:srgbClr val="F4C400"/>
            </a:solidFill>
          </a:ln>
        </p:spPr>
        <p:txBody>
          <a:bodyPr wrap="square">
            <a:spAutoFit/>
          </a:bodyPr>
          <a:lstStyle/>
          <a:p>
            <a:pPr algn="ct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统计可查看数据分布</a:t>
            </a:r>
            <a:endParaRPr lang="en-US" altLang="zh-CN" sz="1400" dirty="0">
              <a:solidFill>
                <a:schemeClr val="tx1">
                  <a:lumMod val="65000"/>
                  <a:lumOff val="35000"/>
                </a:schemeClr>
              </a:solidFill>
              <a:latin typeface="微软雅黑" pitchFamily="34" charset="-122"/>
              <a:ea typeface="微软雅黑" pitchFamily="34" charset="-122"/>
            </a:endParaRPr>
          </a:p>
        </p:txBody>
      </p:sp>
      <p:sp>
        <p:nvSpPr>
          <p:cNvPr id="11" name="TextBox 57"/>
          <p:cNvSpPr txBox="1"/>
          <p:nvPr/>
        </p:nvSpPr>
        <p:spPr bwMode="auto">
          <a:xfrm>
            <a:off x="4860032" y="2787774"/>
            <a:ext cx="2664296" cy="345094"/>
          </a:xfrm>
          <a:prstGeom prst="rect">
            <a:avLst/>
          </a:prstGeom>
          <a:noFill/>
          <a:ln>
            <a:solidFill>
              <a:srgbClr val="F4C400"/>
            </a:solidFill>
          </a:ln>
        </p:spPr>
        <p:txBody>
          <a:bodyPr wrap="square">
            <a:spAutoFit/>
          </a:bodyPr>
          <a:lstStyle/>
          <a:p>
            <a:pPr algn="ct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排序可查看数据极值</a:t>
            </a:r>
            <a:endParaRPr lang="en-US" altLang="zh-CN" sz="1400" dirty="0">
              <a:solidFill>
                <a:schemeClr val="tx1">
                  <a:lumMod val="65000"/>
                  <a:lumOff val="3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5"/>
          <a:stretch>
            <a:fillRect/>
          </a:stretch>
        </p:blipFill>
        <p:spPr>
          <a:xfrm>
            <a:off x="1171282" y="2401628"/>
            <a:ext cx="3547957" cy="1700224"/>
          </a:xfrm>
          <a:prstGeom prst="rect">
            <a:avLst/>
          </a:prstGeom>
        </p:spPr>
      </p:pic>
      <p:sp>
        <p:nvSpPr>
          <p:cNvPr id="12" name="下箭头 11"/>
          <p:cNvSpPr/>
          <p:nvPr/>
        </p:nvSpPr>
        <p:spPr>
          <a:xfrm>
            <a:off x="3131840" y="2361119"/>
            <a:ext cx="216024" cy="426655"/>
          </a:xfrm>
          <a:prstGeom prst="downArrow">
            <a:avLst/>
          </a:prstGeom>
          <a:solidFill>
            <a:srgbClr val="F4C400"/>
          </a:solidFill>
          <a:ln>
            <a:solidFill>
              <a:srgbClr val="F4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6588224" y="3201678"/>
            <a:ext cx="216024" cy="426655"/>
          </a:xfrm>
          <a:prstGeom prst="downArrow">
            <a:avLst/>
          </a:prstGeom>
          <a:solidFill>
            <a:srgbClr val="F4C400"/>
          </a:solidFill>
          <a:ln>
            <a:solidFill>
              <a:srgbClr val="F4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509801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7737688"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政府</a:t>
            </a:r>
            <a:r>
              <a:rPr lang="zh-CN" altLang="en-US" b="1" spc="300" dirty="0">
                <a:solidFill>
                  <a:srgbClr val="4B4B4B"/>
                </a:solidFill>
                <a:latin typeface="微软雅黑" panose="020B0503020204020204" pitchFamily="34" charset="-122"/>
                <a:ea typeface="微软雅黑" panose="020B0503020204020204" pitchFamily="34" charset="-122"/>
              </a:rPr>
              <a:t>越来越重视市场化运作在推动创业创新中发挥的重要作用</a:t>
            </a:r>
            <a:endParaRPr lang="en-US" altLang="zh-CN"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3293043" y="995559"/>
            <a:ext cx="5167389" cy="3448399"/>
          </a:xfrm>
          <a:prstGeom prst="rect">
            <a:avLst/>
          </a:prstGeom>
        </p:spPr>
      </p:pic>
      <p:sp>
        <p:nvSpPr>
          <p:cNvPr id="15" name="TextBox 57"/>
          <p:cNvSpPr txBox="1"/>
          <p:nvPr/>
        </p:nvSpPr>
        <p:spPr bwMode="auto">
          <a:xfrm>
            <a:off x="471969" y="1472812"/>
            <a:ext cx="2731880" cy="2372957"/>
          </a:xfrm>
          <a:prstGeom prst="rect">
            <a:avLst/>
          </a:prstGeom>
          <a:noFill/>
          <a:ln>
            <a:solidFill>
              <a:srgbClr val="F4C400"/>
            </a:solidFill>
          </a:ln>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       截至</a:t>
            </a:r>
            <a:r>
              <a:rPr lang="en-US" altLang="zh-CN" sz="1400" dirty="0">
                <a:solidFill>
                  <a:schemeClr val="tx1">
                    <a:lumMod val="65000"/>
                    <a:lumOff val="35000"/>
                  </a:schemeClr>
                </a:solidFill>
                <a:latin typeface="微软雅黑" pitchFamily="34" charset="-122"/>
                <a:ea typeface="微软雅黑" pitchFamily="34" charset="-122"/>
              </a:rPr>
              <a:t>2015</a:t>
            </a:r>
            <a:r>
              <a:rPr lang="zh-CN" altLang="en-US" sz="1400" dirty="0">
                <a:solidFill>
                  <a:schemeClr val="tx1">
                    <a:lumMod val="65000"/>
                    <a:lumOff val="35000"/>
                  </a:schemeClr>
                </a:solidFill>
                <a:latin typeface="微软雅黑" pitchFamily="34" charset="-122"/>
                <a:ea typeface="微软雅黑" pitchFamily="34" charset="-122"/>
              </a:rPr>
              <a:t>年</a:t>
            </a:r>
            <a:r>
              <a:rPr lang="en-US" altLang="zh-CN" sz="1400" dirty="0">
                <a:solidFill>
                  <a:schemeClr val="tx1">
                    <a:lumMod val="65000"/>
                    <a:lumOff val="35000"/>
                  </a:schemeClr>
                </a:solidFill>
                <a:latin typeface="微软雅黑" pitchFamily="34" charset="-122"/>
                <a:ea typeface="微软雅黑" pitchFamily="34" charset="-122"/>
              </a:rPr>
              <a:t>12</a:t>
            </a:r>
            <a:r>
              <a:rPr lang="zh-CN" altLang="en-US" sz="1400" dirty="0">
                <a:solidFill>
                  <a:schemeClr val="tx1">
                    <a:lumMod val="65000"/>
                    <a:lumOff val="35000"/>
                  </a:schemeClr>
                </a:solidFill>
                <a:latin typeface="微软雅黑" pitchFamily="34" charset="-122"/>
                <a:ea typeface="微软雅黑" pitchFamily="34" charset="-122"/>
              </a:rPr>
              <a:t>月底，国内共成立</a:t>
            </a:r>
            <a:r>
              <a:rPr lang="en-US" altLang="zh-CN" sz="1400" dirty="0">
                <a:solidFill>
                  <a:schemeClr val="tx1">
                    <a:lumMod val="65000"/>
                    <a:lumOff val="35000"/>
                  </a:schemeClr>
                </a:solidFill>
                <a:latin typeface="微软雅黑" pitchFamily="34" charset="-122"/>
                <a:ea typeface="微软雅黑" pitchFamily="34" charset="-122"/>
              </a:rPr>
              <a:t>780</a:t>
            </a:r>
            <a:r>
              <a:rPr lang="zh-CN" altLang="en-US" sz="1400" dirty="0">
                <a:solidFill>
                  <a:schemeClr val="tx1">
                    <a:lumMod val="65000"/>
                    <a:lumOff val="35000"/>
                  </a:schemeClr>
                </a:solidFill>
                <a:latin typeface="微软雅黑" pitchFamily="34" charset="-122"/>
                <a:ea typeface="微软雅黑" pitchFamily="34" charset="-122"/>
              </a:rPr>
              <a:t>支政府引导基金，基金规模达</a:t>
            </a:r>
            <a:r>
              <a:rPr lang="en-US" altLang="zh-CN" sz="1400" dirty="0">
                <a:solidFill>
                  <a:schemeClr val="tx1">
                    <a:lumMod val="65000"/>
                    <a:lumOff val="35000"/>
                  </a:schemeClr>
                </a:solidFill>
                <a:latin typeface="微软雅黑" pitchFamily="34" charset="-122"/>
                <a:ea typeface="微软雅黑" pitchFamily="34" charset="-122"/>
              </a:rPr>
              <a:t>21,834.47</a:t>
            </a:r>
            <a:r>
              <a:rPr lang="zh-CN" altLang="en-US" sz="1400" dirty="0">
                <a:solidFill>
                  <a:schemeClr val="tx1">
                    <a:lumMod val="65000"/>
                    <a:lumOff val="35000"/>
                  </a:schemeClr>
                </a:solidFill>
                <a:latin typeface="微软雅黑" pitchFamily="34" charset="-122"/>
                <a:ea typeface="微软雅黑" pitchFamily="34" charset="-122"/>
              </a:rPr>
              <a:t>亿元。</a:t>
            </a:r>
            <a:endParaRPr lang="en-US" altLang="zh-CN" sz="1400" dirty="0">
              <a:solidFill>
                <a:schemeClr val="tx1">
                  <a:lumMod val="65000"/>
                  <a:lumOff val="35000"/>
                </a:schemeClr>
              </a:solidFill>
              <a:latin typeface="微软雅黑" pitchFamily="34" charset="-122"/>
              <a:ea typeface="微软雅黑" pitchFamily="34" charset="-122"/>
            </a:endParaRPr>
          </a:p>
          <a:p>
            <a:pPr fontAlgn="auto">
              <a:lnSpc>
                <a:spcPct val="130000"/>
              </a:lnSpc>
              <a:spcBef>
                <a:spcPts val="0"/>
              </a:spcBef>
              <a:spcAft>
                <a:spcPts val="0"/>
              </a:spcAft>
              <a:defRPr/>
            </a:pPr>
            <a:r>
              <a:rPr lang="en-US" altLang="zh-CN" sz="1400" dirty="0">
                <a:solidFill>
                  <a:schemeClr val="tx1">
                    <a:lumMod val="65000"/>
                    <a:lumOff val="35000"/>
                  </a:schemeClr>
                </a:solidFill>
                <a:latin typeface="微软雅黑" pitchFamily="34" charset="-122"/>
                <a:ea typeface="微软雅黑" pitchFamily="34" charset="-122"/>
              </a:rPr>
              <a:t>    </a:t>
            </a:r>
            <a:r>
              <a:rPr lang="zh-CN" altLang="en-US" sz="1400" dirty="0">
                <a:solidFill>
                  <a:schemeClr val="tx1">
                    <a:lumMod val="65000"/>
                    <a:lumOff val="35000"/>
                  </a:schemeClr>
                </a:solidFill>
                <a:latin typeface="微软雅黑" pitchFamily="34" charset="-122"/>
                <a:ea typeface="微软雅黑" pitchFamily="34" charset="-122"/>
              </a:rPr>
              <a:t>   </a:t>
            </a:r>
            <a:r>
              <a:rPr lang="en-US" altLang="zh-CN" sz="1400" dirty="0">
                <a:solidFill>
                  <a:schemeClr val="tx1">
                    <a:lumMod val="65000"/>
                    <a:lumOff val="35000"/>
                  </a:schemeClr>
                </a:solidFill>
                <a:latin typeface="微软雅黑" pitchFamily="34" charset="-122"/>
                <a:ea typeface="微软雅黑" pitchFamily="34" charset="-122"/>
              </a:rPr>
              <a:t>2015</a:t>
            </a:r>
            <a:r>
              <a:rPr lang="zh-CN" altLang="en-US" sz="1400" dirty="0">
                <a:solidFill>
                  <a:schemeClr val="tx1">
                    <a:lumMod val="65000"/>
                    <a:lumOff val="35000"/>
                  </a:schemeClr>
                </a:solidFill>
                <a:latin typeface="微软雅黑" pitchFamily="34" charset="-122"/>
                <a:ea typeface="微软雅黑" pitchFamily="34" charset="-122"/>
              </a:rPr>
              <a:t>年新设立的政府引导基金为</a:t>
            </a:r>
            <a:r>
              <a:rPr lang="en-US" altLang="zh-CN" sz="1400" dirty="0">
                <a:solidFill>
                  <a:schemeClr val="tx1">
                    <a:lumMod val="65000"/>
                    <a:lumOff val="35000"/>
                  </a:schemeClr>
                </a:solidFill>
                <a:latin typeface="微软雅黑" pitchFamily="34" charset="-122"/>
                <a:ea typeface="微软雅黑" pitchFamily="34" charset="-122"/>
              </a:rPr>
              <a:t>297</a:t>
            </a:r>
            <a:r>
              <a:rPr lang="zh-CN" altLang="en-US" sz="1400" dirty="0">
                <a:solidFill>
                  <a:schemeClr val="tx1">
                    <a:lumMod val="65000"/>
                    <a:lumOff val="35000"/>
                  </a:schemeClr>
                </a:solidFill>
                <a:latin typeface="微软雅黑" pitchFamily="34" charset="-122"/>
                <a:ea typeface="微软雅黑" pitchFamily="34" charset="-122"/>
              </a:rPr>
              <a:t>支，基金规模</a:t>
            </a:r>
            <a:r>
              <a:rPr lang="en-US" altLang="zh-CN" sz="1400" dirty="0">
                <a:solidFill>
                  <a:schemeClr val="tx1">
                    <a:lumMod val="65000"/>
                    <a:lumOff val="35000"/>
                  </a:schemeClr>
                </a:solidFill>
                <a:latin typeface="微软雅黑" pitchFamily="34" charset="-122"/>
                <a:ea typeface="微软雅黑" pitchFamily="34" charset="-122"/>
              </a:rPr>
              <a:t>15,089.96</a:t>
            </a:r>
            <a:r>
              <a:rPr lang="zh-CN" altLang="en-US" sz="1400" dirty="0">
                <a:solidFill>
                  <a:schemeClr val="tx1">
                    <a:lumMod val="65000"/>
                    <a:lumOff val="35000"/>
                  </a:schemeClr>
                </a:solidFill>
                <a:latin typeface="微软雅黑" pitchFamily="34" charset="-122"/>
                <a:ea typeface="微软雅黑" pitchFamily="34" charset="-122"/>
              </a:rPr>
              <a:t>亿人民币，分别是</a:t>
            </a:r>
            <a:r>
              <a:rPr lang="en-US" altLang="zh-CN" sz="1400" dirty="0">
                <a:solidFill>
                  <a:schemeClr val="tx1">
                    <a:lumMod val="65000"/>
                    <a:lumOff val="35000"/>
                  </a:schemeClr>
                </a:solidFill>
                <a:latin typeface="微软雅黑" pitchFamily="34" charset="-122"/>
                <a:ea typeface="微软雅黑" pitchFamily="34" charset="-122"/>
              </a:rPr>
              <a:t>2014</a:t>
            </a:r>
            <a:r>
              <a:rPr lang="zh-CN" altLang="en-US" sz="1400" dirty="0">
                <a:solidFill>
                  <a:schemeClr val="tx1">
                    <a:lumMod val="65000"/>
                    <a:lumOff val="35000"/>
                  </a:schemeClr>
                </a:solidFill>
                <a:latin typeface="微软雅黑" pitchFamily="34" charset="-122"/>
                <a:ea typeface="微软雅黑" pitchFamily="34" charset="-122"/>
              </a:rPr>
              <a:t>年引导基金数量和基金规模的</a:t>
            </a:r>
            <a:r>
              <a:rPr lang="en-US" altLang="zh-CN" sz="1400" dirty="0">
                <a:solidFill>
                  <a:schemeClr val="tx1">
                    <a:lumMod val="65000"/>
                    <a:lumOff val="35000"/>
                  </a:schemeClr>
                </a:solidFill>
                <a:latin typeface="微软雅黑" pitchFamily="34" charset="-122"/>
                <a:ea typeface="微软雅黑" pitchFamily="34" charset="-122"/>
              </a:rPr>
              <a:t>2.83</a:t>
            </a:r>
            <a:r>
              <a:rPr lang="zh-CN" altLang="en-US" sz="1400" dirty="0">
                <a:solidFill>
                  <a:schemeClr val="tx1">
                    <a:lumMod val="65000"/>
                    <a:lumOff val="35000"/>
                  </a:schemeClr>
                </a:solidFill>
                <a:latin typeface="微软雅黑" pitchFamily="34" charset="-122"/>
                <a:ea typeface="微软雅黑" pitchFamily="34" charset="-122"/>
              </a:rPr>
              <a:t>倍和</a:t>
            </a:r>
            <a:r>
              <a:rPr lang="en-US" altLang="zh-CN" sz="1400" dirty="0">
                <a:solidFill>
                  <a:schemeClr val="tx1">
                    <a:lumMod val="65000"/>
                    <a:lumOff val="35000"/>
                  </a:schemeClr>
                </a:solidFill>
                <a:latin typeface="微软雅黑" pitchFamily="34" charset="-122"/>
                <a:ea typeface="微软雅黑" pitchFamily="34" charset="-122"/>
              </a:rPr>
              <a:t>5.24</a:t>
            </a:r>
            <a:r>
              <a:rPr lang="zh-CN" altLang="en-US" sz="1400" dirty="0">
                <a:solidFill>
                  <a:schemeClr val="tx1">
                    <a:lumMod val="65000"/>
                    <a:lumOff val="35000"/>
                  </a:schemeClr>
                </a:solidFill>
                <a:latin typeface="微软雅黑" pitchFamily="34" charset="-122"/>
                <a:ea typeface="微软雅黑" pitchFamily="34" charset="-122"/>
              </a:rPr>
              <a:t>倍。</a:t>
            </a:r>
          </a:p>
        </p:txBody>
      </p:sp>
    </p:spTree>
    <p:extLst>
      <p:ext uri="{BB962C8B-B14F-4D97-AF65-F5344CB8AC3E}">
        <p14:creationId xmlns:p14="http://schemas.microsoft.com/office/powerpoint/2010/main" val="3357312559"/>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7737688"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经济发达地区设立的基金数量更多</a:t>
            </a:r>
            <a:endParaRPr lang="en-US" altLang="zh-CN"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3346013" y="960387"/>
            <a:ext cx="4250323" cy="4093548"/>
          </a:xfrm>
          <a:prstGeom prst="rect">
            <a:avLst/>
          </a:prstGeom>
        </p:spPr>
      </p:pic>
      <p:pic>
        <p:nvPicPr>
          <p:cNvPr id="6" name="图片 5"/>
          <p:cNvPicPr>
            <a:picLocks noChangeAspect="1"/>
          </p:cNvPicPr>
          <p:nvPr/>
        </p:nvPicPr>
        <p:blipFill>
          <a:blip r:embed="rId5"/>
          <a:stretch>
            <a:fillRect/>
          </a:stretch>
        </p:blipFill>
        <p:spPr>
          <a:xfrm>
            <a:off x="5220072" y="1707654"/>
            <a:ext cx="3352306" cy="3265422"/>
          </a:xfrm>
          <a:prstGeom prst="rect">
            <a:avLst/>
          </a:prstGeom>
        </p:spPr>
      </p:pic>
      <p:sp>
        <p:nvSpPr>
          <p:cNvPr id="15" name="TextBox 57"/>
          <p:cNvSpPr txBox="1"/>
          <p:nvPr/>
        </p:nvSpPr>
        <p:spPr bwMode="auto">
          <a:xfrm>
            <a:off x="473292" y="1131590"/>
            <a:ext cx="3062283" cy="3733330"/>
          </a:xfrm>
          <a:prstGeom prst="rect">
            <a:avLst/>
          </a:prstGeom>
          <a:noFill/>
          <a:ln>
            <a:solidFill>
              <a:srgbClr val="F4C400"/>
            </a:solidFill>
          </a:ln>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    </a:t>
            </a:r>
            <a:r>
              <a:rPr lang="zh-CN" altLang="en-US" sz="1400" dirty="0" smtClean="0">
                <a:solidFill>
                  <a:schemeClr val="tx1">
                    <a:lumMod val="65000"/>
                    <a:lumOff val="35000"/>
                  </a:schemeClr>
                </a:solidFill>
                <a:latin typeface="微软雅黑" pitchFamily="34" charset="-122"/>
                <a:ea typeface="微软雅黑" pitchFamily="34" charset="-122"/>
              </a:rPr>
              <a:t>   目前</a:t>
            </a:r>
            <a:r>
              <a:rPr lang="zh-CN" altLang="en-US" sz="1400" dirty="0">
                <a:solidFill>
                  <a:schemeClr val="tx1">
                    <a:lumMod val="65000"/>
                    <a:lumOff val="35000"/>
                  </a:schemeClr>
                </a:solidFill>
                <a:latin typeface="微软雅黑" pitchFamily="34" charset="-122"/>
                <a:ea typeface="微软雅黑" pitchFamily="34" charset="-122"/>
              </a:rPr>
              <a:t>，我国政府引导基金已形成以长三角、环渤海地区为聚集区域，并由东部沿海地区向中西部地区全面扩散的分布特征</a:t>
            </a:r>
            <a:r>
              <a:rPr lang="zh-CN" altLang="en-US" sz="1400" dirty="0" smtClean="0">
                <a:solidFill>
                  <a:schemeClr val="tx1">
                    <a:lumMod val="65000"/>
                    <a:lumOff val="35000"/>
                  </a:schemeClr>
                </a:solidFill>
                <a:latin typeface="微软雅黑" pitchFamily="34" charset="-122"/>
                <a:ea typeface="微软雅黑" pitchFamily="34" charset="-122"/>
              </a:rPr>
              <a:t>，</a:t>
            </a:r>
            <a:r>
              <a:rPr lang="zh-CN" altLang="en-US" sz="1400" dirty="0">
                <a:solidFill>
                  <a:schemeClr val="tx1">
                    <a:lumMod val="65000"/>
                    <a:lumOff val="35000"/>
                  </a:schemeClr>
                </a:solidFill>
                <a:latin typeface="微软雅黑" pitchFamily="34" charset="-122"/>
                <a:ea typeface="微软雅黑" pitchFamily="34" charset="-122"/>
              </a:rPr>
              <a:t>中西部地区引导基金起步时间较晚，但近几年也逐渐活跃</a:t>
            </a:r>
            <a:r>
              <a:rPr lang="zh-CN" altLang="en-US" sz="1400" dirty="0" smtClean="0">
                <a:solidFill>
                  <a:schemeClr val="tx1">
                    <a:lumMod val="65000"/>
                    <a:lumOff val="35000"/>
                  </a:schemeClr>
                </a:solidFill>
                <a:latin typeface="微软雅黑" pitchFamily="34" charset="-122"/>
                <a:ea typeface="微软雅黑" pitchFamily="34" charset="-122"/>
              </a:rPr>
              <a:t>起来，中西部</a:t>
            </a:r>
            <a:r>
              <a:rPr lang="zh-CN" altLang="en-US" sz="1400" dirty="0">
                <a:solidFill>
                  <a:schemeClr val="tx1">
                    <a:lumMod val="65000"/>
                    <a:lumOff val="35000"/>
                  </a:schemeClr>
                </a:solidFill>
                <a:latin typeface="微软雅黑" pitchFamily="34" charset="-122"/>
                <a:ea typeface="微软雅黑" pitchFamily="34" charset="-122"/>
              </a:rPr>
              <a:t>地区成为政府引导基金设立新的沃土</a:t>
            </a:r>
            <a:r>
              <a:rPr lang="zh-CN" altLang="en-US" sz="1400" dirty="0" smtClean="0">
                <a:solidFill>
                  <a:schemeClr val="tx1">
                    <a:lumMod val="65000"/>
                    <a:lumOff val="35000"/>
                  </a:schemeClr>
                </a:solidFill>
                <a:latin typeface="微软雅黑" pitchFamily="34" charset="-122"/>
                <a:ea typeface="微软雅黑" pitchFamily="34" charset="-122"/>
              </a:rPr>
              <a:t>。</a:t>
            </a:r>
            <a:endParaRPr lang="en-US" altLang="zh-CN" sz="1400" dirty="0" smtClean="0">
              <a:solidFill>
                <a:schemeClr val="tx1">
                  <a:lumMod val="65000"/>
                  <a:lumOff val="35000"/>
                </a:schemeClr>
              </a:solidFill>
              <a:latin typeface="微软雅黑" pitchFamily="34" charset="-122"/>
              <a:ea typeface="微软雅黑" pitchFamily="34" charset="-122"/>
            </a:endParaRPr>
          </a:p>
          <a:p>
            <a:pPr fontAlgn="auto">
              <a:lnSpc>
                <a:spcPct val="130000"/>
              </a:lnSpc>
              <a:spcBef>
                <a:spcPts val="0"/>
              </a:spcBef>
              <a:spcAft>
                <a:spcPts val="0"/>
              </a:spcAft>
              <a:defRPr/>
            </a:pPr>
            <a:r>
              <a:rPr lang="en-US" altLang="zh-CN" sz="1400" dirty="0">
                <a:solidFill>
                  <a:schemeClr val="tx1">
                    <a:lumMod val="65000"/>
                    <a:lumOff val="35000"/>
                  </a:schemeClr>
                </a:solidFill>
                <a:latin typeface="微软雅黑" pitchFamily="34" charset="-122"/>
                <a:ea typeface="微软雅黑" pitchFamily="34" charset="-122"/>
              </a:rPr>
              <a:t> </a:t>
            </a:r>
            <a:r>
              <a:rPr lang="en-US" altLang="zh-CN" sz="1400" dirty="0" smtClean="0">
                <a:solidFill>
                  <a:schemeClr val="tx1">
                    <a:lumMod val="65000"/>
                    <a:lumOff val="35000"/>
                  </a:schemeClr>
                </a:solidFill>
                <a:latin typeface="微软雅黑" pitchFamily="34" charset="-122"/>
                <a:ea typeface="微软雅黑" pitchFamily="34" charset="-122"/>
              </a:rPr>
              <a:t> </a:t>
            </a:r>
            <a:r>
              <a:rPr lang="zh-CN" altLang="en-US" sz="1400" dirty="0" smtClean="0">
                <a:solidFill>
                  <a:schemeClr val="tx1">
                    <a:lumMod val="65000"/>
                    <a:lumOff val="35000"/>
                  </a:schemeClr>
                </a:solidFill>
                <a:latin typeface="微软雅黑" pitchFamily="34" charset="-122"/>
                <a:ea typeface="微软雅黑" pitchFamily="34" charset="-122"/>
              </a:rPr>
              <a:t>     此外</a:t>
            </a:r>
            <a:r>
              <a:rPr lang="zh-CN" altLang="en-US" sz="1400" dirty="0">
                <a:solidFill>
                  <a:schemeClr val="tx1">
                    <a:lumMod val="65000"/>
                    <a:lumOff val="35000"/>
                  </a:schemeClr>
                </a:solidFill>
                <a:latin typeface="微软雅黑" pitchFamily="34" charset="-122"/>
                <a:ea typeface="微软雅黑" pitchFamily="34" charset="-122"/>
              </a:rPr>
              <a:t>，政府引导基金有逐渐往区县级扩展趋势，尤其以长三角地区为典型，长三角区域内各区县聚集着大量中小企业，是紧缺发展资金的企业聚集地，是资金需求的源头，因此存在其设立的必要性</a:t>
            </a:r>
            <a:r>
              <a:rPr lang="zh-CN" altLang="en-US" sz="1400" dirty="0" smtClean="0">
                <a:solidFill>
                  <a:schemeClr val="tx1">
                    <a:lumMod val="65000"/>
                    <a:lumOff val="35000"/>
                  </a:schemeClr>
                </a:solidFill>
                <a:latin typeface="微软雅黑" pitchFamily="34" charset="-122"/>
                <a:ea typeface="微软雅黑" pitchFamily="34" charset="-122"/>
              </a:rPr>
              <a:t>。</a:t>
            </a:r>
            <a:endParaRPr lang="en-US" altLang="zh-CN" sz="14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89493409"/>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7737688" cy="369332"/>
          </a:xfrm>
          <a:prstGeom prst="rect">
            <a:avLst/>
          </a:prstGeom>
          <a:noFill/>
        </p:spPr>
        <p:txBody>
          <a:bodyPr wrap="square" rtlCol="0">
            <a:spAutoFit/>
          </a:bodyPr>
          <a:lstStyle/>
          <a:p>
            <a:r>
              <a:rPr lang="zh-CN" altLang="en-US" b="1" spc="300" dirty="0">
                <a:solidFill>
                  <a:srgbClr val="4B4B4B"/>
                </a:solidFill>
                <a:latin typeface="微软雅黑" panose="020B0503020204020204" pitchFamily="34" charset="-122"/>
                <a:ea typeface="微软雅黑" panose="020B0503020204020204" pitchFamily="34" charset="-122"/>
              </a:rPr>
              <a:t>设立主体由省级单位逐渐延伸至市级及区级单位</a:t>
            </a:r>
            <a:endParaRPr lang="en-US" altLang="zh-CN"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sp>
        <p:nvSpPr>
          <p:cNvPr id="15" name="TextBox 57"/>
          <p:cNvSpPr txBox="1"/>
          <p:nvPr/>
        </p:nvSpPr>
        <p:spPr bwMode="auto">
          <a:xfrm>
            <a:off x="471969" y="1671008"/>
            <a:ext cx="2528821" cy="2052870"/>
          </a:xfrm>
          <a:prstGeom prst="rect">
            <a:avLst/>
          </a:prstGeom>
          <a:noFill/>
          <a:ln>
            <a:solidFill>
              <a:srgbClr val="F4C400"/>
            </a:solidFill>
          </a:ln>
        </p:spPr>
        <p:txBody>
          <a:bodyPr wrap="square">
            <a:spAutoFit/>
          </a:bodyPr>
          <a:lstStyle/>
          <a:p>
            <a:pPr fontAlgn="auto">
              <a:lnSpc>
                <a:spcPct val="130000"/>
              </a:lnSpc>
              <a:spcBef>
                <a:spcPts val="0"/>
              </a:spcBef>
              <a:spcAft>
                <a:spcPts val="0"/>
              </a:spcAft>
              <a:defRPr/>
            </a:pPr>
            <a:r>
              <a:rPr lang="zh-CN" altLang="en-US" sz="1400" dirty="0" smtClean="0">
                <a:solidFill>
                  <a:schemeClr val="tx1">
                    <a:lumMod val="65000"/>
                    <a:lumOff val="35000"/>
                  </a:schemeClr>
                </a:solidFill>
                <a:latin typeface="微软雅黑" pitchFamily="34" charset="-122"/>
                <a:ea typeface="微软雅黑" pitchFamily="34" charset="-122"/>
              </a:rPr>
              <a:t>       在</a:t>
            </a:r>
            <a:r>
              <a:rPr lang="zh-CN" altLang="en-US" sz="1400" dirty="0">
                <a:solidFill>
                  <a:schemeClr val="tx1">
                    <a:lumMod val="65000"/>
                    <a:lumOff val="35000"/>
                  </a:schemeClr>
                </a:solidFill>
                <a:latin typeface="微软雅黑" pitchFamily="34" charset="-122"/>
                <a:ea typeface="微软雅黑" pitchFamily="34" charset="-122"/>
              </a:rPr>
              <a:t>经历了</a:t>
            </a:r>
            <a:r>
              <a:rPr lang="en-US" altLang="zh-CN" sz="1400" dirty="0">
                <a:solidFill>
                  <a:schemeClr val="tx1">
                    <a:lumMod val="65000"/>
                    <a:lumOff val="35000"/>
                  </a:schemeClr>
                </a:solidFill>
                <a:latin typeface="微软雅黑" pitchFamily="34" charset="-122"/>
                <a:ea typeface="微软雅黑" pitchFamily="34" charset="-122"/>
              </a:rPr>
              <a:t>2002-2006</a:t>
            </a:r>
            <a:r>
              <a:rPr lang="zh-CN" altLang="en-US" sz="1400" dirty="0">
                <a:solidFill>
                  <a:schemeClr val="tx1">
                    <a:lumMod val="65000"/>
                    <a:lumOff val="35000"/>
                  </a:schemeClr>
                </a:solidFill>
                <a:latin typeface="微软雅黑" pitchFamily="34" charset="-122"/>
                <a:ea typeface="微软雅黑" pitchFamily="34" charset="-122"/>
              </a:rPr>
              <a:t>年的探索起步、 </a:t>
            </a:r>
            <a:r>
              <a:rPr lang="en-US" altLang="zh-CN" sz="1400" dirty="0">
                <a:solidFill>
                  <a:schemeClr val="tx1">
                    <a:lumMod val="65000"/>
                    <a:lumOff val="35000"/>
                  </a:schemeClr>
                </a:solidFill>
                <a:latin typeface="微软雅黑" pitchFamily="34" charset="-122"/>
                <a:ea typeface="微软雅黑" pitchFamily="34" charset="-122"/>
              </a:rPr>
              <a:t>2007-2008</a:t>
            </a:r>
            <a:r>
              <a:rPr lang="zh-CN" altLang="en-US" sz="1400" dirty="0">
                <a:solidFill>
                  <a:schemeClr val="tx1">
                    <a:lumMod val="65000"/>
                    <a:lumOff val="35000"/>
                  </a:schemeClr>
                </a:solidFill>
                <a:latin typeface="微软雅黑" pitchFamily="34" charset="-122"/>
                <a:ea typeface="微软雅黑" pitchFamily="34" charset="-122"/>
              </a:rPr>
              <a:t>年的快速发展、 </a:t>
            </a:r>
            <a:r>
              <a:rPr lang="en-US" altLang="zh-CN" sz="1400" dirty="0">
                <a:solidFill>
                  <a:schemeClr val="tx1">
                    <a:lumMod val="65000"/>
                    <a:lumOff val="35000"/>
                  </a:schemeClr>
                </a:solidFill>
                <a:latin typeface="微软雅黑" pitchFamily="34" charset="-122"/>
                <a:ea typeface="微软雅黑" pitchFamily="34" charset="-122"/>
              </a:rPr>
              <a:t>2009</a:t>
            </a:r>
            <a:r>
              <a:rPr lang="zh-CN" altLang="en-US" sz="1400" dirty="0">
                <a:solidFill>
                  <a:schemeClr val="tx1">
                    <a:lumMod val="65000"/>
                    <a:lumOff val="35000"/>
                  </a:schemeClr>
                </a:solidFill>
                <a:latin typeface="微软雅黑" pitchFamily="34" charset="-122"/>
                <a:ea typeface="微软雅黑" pitchFamily="34" charset="-122"/>
              </a:rPr>
              <a:t>年至今的规范化运作三个阶段后，我国创业投资引导基金的政府引导作用日益增强、运作模式日趋完善，其发展已步入繁荣期</a:t>
            </a:r>
            <a:r>
              <a:rPr lang="zh-CN" altLang="en-US" sz="1400" dirty="0" smtClean="0">
                <a:solidFill>
                  <a:schemeClr val="tx1">
                    <a:lumMod val="65000"/>
                    <a:lumOff val="35000"/>
                  </a:schemeClr>
                </a:solidFill>
                <a:latin typeface="微软雅黑" pitchFamily="34" charset="-122"/>
                <a:ea typeface="微软雅黑" pitchFamily="34" charset="-122"/>
              </a:rPr>
              <a:t>。</a:t>
            </a:r>
            <a:endParaRPr lang="en-US" altLang="zh-CN" sz="1400" dirty="0" smtClean="0">
              <a:solidFill>
                <a:schemeClr val="tx1">
                  <a:lumMod val="65000"/>
                  <a:lumOff val="35000"/>
                </a:schemeClr>
              </a:solidFill>
              <a:latin typeface="微软雅黑" pitchFamily="34" charset="-122"/>
              <a:ea typeface="微软雅黑" pitchFamily="34" charset="-122"/>
            </a:endParaRPr>
          </a:p>
        </p:txBody>
      </p:sp>
      <p:pic>
        <p:nvPicPr>
          <p:cNvPr id="5" name="图片 4"/>
          <p:cNvPicPr>
            <a:picLocks noChangeAspect="1"/>
          </p:cNvPicPr>
          <p:nvPr/>
        </p:nvPicPr>
        <p:blipFill>
          <a:blip r:embed="rId4"/>
          <a:stretch>
            <a:fillRect/>
          </a:stretch>
        </p:blipFill>
        <p:spPr>
          <a:xfrm>
            <a:off x="3136538" y="1085374"/>
            <a:ext cx="5323894" cy="3615398"/>
          </a:xfrm>
          <a:prstGeom prst="rect">
            <a:avLst/>
          </a:prstGeom>
        </p:spPr>
      </p:pic>
    </p:spTree>
    <p:extLst>
      <p:ext uri="{BB962C8B-B14F-4D97-AF65-F5344CB8AC3E}">
        <p14:creationId xmlns:p14="http://schemas.microsoft.com/office/powerpoint/2010/main" val="268583500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6369536"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技巧四：关联数据的查找</a:t>
            </a:r>
            <a:r>
              <a:rPr lang="en-US" altLang="zh-CN" b="1" spc="300" dirty="0" smtClean="0">
                <a:solidFill>
                  <a:srgbClr val="4B4B4B"/>
                </a:solidFill>
                <a:latin typeface="微软雅黑" panose="020B0503020204020204" pitchFamily="34" charset="-122"/>
                <a:ea typeface="微软雅黑" panose="020B0503020204020204" pitchFamily="34" charset="-122"/>
              </a:rPr>
              <a:t>-&gt;</a:t>
            </a:r>
            <a:r>
              <a:rPr lang="zh-CN" altLang="en-US" b="1" spc="300" dirty="0" smtClean="0">
                <a:solidFill>
                  <a:srgbClr val="4B4B4B"/>
                </a:solidFill>
                <a:latin typeface="微软雅黑" panose="020B0503020204020204" pitchFamily="34" charset="-122"/>
                <a:ea typeface="微软雅黑" panose="020B0503020204020204" pitchFamily="34" charset="-122"/>
              </a:rPr>
              <a:t>详情页的内容又多又全</a:t>
            </a:r>
            <a:endParaRPr lang="en-US" altLang="zh-CN" b="1" spc="300" dirty="0" smtClean="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934043" y="1002065"/>
            <a:ext cx="7022333" cy="4038485"/>
          </a:xfrm>
          <a:prstGeom prst="rect">
            <a:avLst/>
          </a:prstGeom>
        </p:spPr>
      </p:pic>
      <p:sp>
        <p:nvSpPr>
          <p:cNvPr id="16" name="TextBox 57"/>
          <p:cNvSpPr txBox="1"/>
          <p:nvPr/>
        </p:nvSpPr>
        <p:spPr bwMode="auto">
          <a:xfrm>
            <a:off x="5148064" y="1374396"/>
            <a:ext cx="1606377" cy="652486"/>
          </a:xfrm>
          <a:prstGeom prst="rect">
            <a:avLst/>
          </a:prstGeom>
          <a:noFill/>
          <a:ln>
            <a:solidFill>
              <a:srgbClr val="F4C400"/>
            </a:solidFill>
          </a:ln>
        </p:spPr>
        <p:txBody>
          <a:bodyPr wrap="square">
            <a:spAutoFit/>
          </a:bodyPr>
          <a:lstStyle/>
          <a:p>
            <a:pPr fontAlgn="auto">
              <a:lnSpc>
                <a:spcPct val="130000"/>
              </a:lnSpc>
              <a:spcBef>
                <a:spcPts val="0"/>
              </a:spcBef>
              <a:spcAft>
                <a:spcPts val="0"/>
              </a:spcAft>
              <a:defRPr/>
            </a:pPr>
            <a:r>
              <a:rPr lang="zh-CN" altLang="en-US" sz="1400" dirty="0" smtClean="0">
                <a:solidFill>
                  <a:schemeClr val="tx1">
                    <a:lumMod val="65000"/>
                    <a:lumOff val="35000"/>
                  </a:schemeClr>
                </a:solidFill>
                <a:latin typeface="微软雅黑" pitchFamily="34" charset="-122"/>
                <a:ea typeface="微软雅黑" pitchFamily="34" charset="-122"/>
              </a:rPr>
              <a:t>菜单分类明确详细</a:t>
            </a:r>
            <a:endParaRPr lang="en-US" altLang="zh-CN" sz="1400" dirty="0" smtClean="0">
              <a:solidFill>
                <a:schemeClr val="tx1">
                  <a:lumMod val="65000"/>
                  <a:lumOff val="35000"/>
                </a:schemeClr>
              </a:solidFill>
              <a:latin typeface="微软雅黑" pitchFamily="34" charset="-122"/>
              <a:ea typeface="微软雅黑" pitchFamily="34" charset="-122"/>
            </a:endParaRPr>
          </a:p>
          <a:p>
            <a:pPr fontAlgn="auto">
              <a:lnSpc>
                <a:spcPct val="130000"/>
              </a:lnSpc>
              <a:spcBef>
                <a:spcPts val="0"/>
              </a:spcBef>
              <a:spcAft>
                <a:spcPts val="0"/>
              </a:spcAft>
              <a:defRPr/>
            </a:pPr>
            <a:r>
              <a:rPr lang="zh-CN" altLang="en-US" sz="1400" dirty="0" smtClean="0">
                <a:solidFill>
                  <a:schemeClr val="tx1">
                    <a:lumMod val="65000"/>
                    <a:lumOff val="35000"/>
                  </a:schemeClr>
                </a:solidFill>
                <a:latin typeface="微软雅黑" pitchFamily="34" charset="-122"/>
                <a:ea typeface="微软雅黑" pitchFamily="34" charset="-122"/>
              </a:rPr>
              <a:t>关联信息一网打尽</a:t>
            </a:r>
            <a:endParaRPr lang="en-US" altLang="zh-CN" sz="14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335216971"/>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7089616"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技巧五：跨模块数据的检索</a:t>
            </a:r>
            <a:r>
              <a:rPr lang="en-US" altLang="zh-CN" b="1" spc="300" dirty="0" smtClean="0">
                <a:solidFill>
                  <a:srgbClr val="4B4B4B"/>
                </a:solidFill>
                <a:latin typeface="微软雅黑" panose="020B0503020204020204" pitchFamily="34" charset="-122"/>
                <a:ea typeface="微软雅黑" panose="020B0503020204020204" pitchFamily="34" charset="-122"/>
              </a:rPr>
              <a:t>-&gt;</a:t>
            </a:r>
            <a:r>
              <a:rPr lang="zh-CN" altLang="en-US" b="1" spc="300" dirty="0" smtClean="0">
                <a:solidFill>
                  <a:srgbClr val="4B4B4B"/>
                </a:solidFill>
                <a:latin typeface="微软雅黑" panose="020B0503020204020204" pitchFamily="34" charset="-122"/>
                <a:ea typeface="微软雅黑" panose="020B0503020204020204" pitchFamily="34" charset="-122"/>
              </a:rPr>
              <a:t>组合条件功能强</a:t>
            </a:r>
            <a:endParaRPr lang="en-US" altLang="zh-CN" b="1" spc="300" dirty="0" smtClean="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sp>
        <p:nvSpPr>
          <p:cNvPr id="16" name="TextBox 57"/>
          <p:cNvSpPr txBox="1"/>
          <p:nvPr/>
        </p:nvSpPr>
        <p:spPr bwMode="auto">
          <a:xfrm>
            <a:off x="687993" y="1059582"/>
            <a:ext cx="7556415" cy="932563"/>
          </a:xfrm>
          <a:prstGeom prst="rect">
            <a:avLst/>
          </a:prstGeom>
          <a:noFill/>
          <a:ln>
            <a:solidFill>
              <a:srgbClr val="F4C400"/>
            </a:solidFill>
          </a:ln>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如何</a:t>
            </a:r>
            <a:r>
              <a:rPr lang="zh-CN" altLang="en-US" sz="1400" dirty="0" smtClean="0">
                <a:solidFill>
                  <a:schemeClr val="tx1">
                    <a:lumMod val="65000"/>
                    <a:lumOff val="35000"/>
                  </a:schemeClr>
                </a:solidFill>
                <a:latin typeface="微软雅黑" pitchFamily="34" charset="-122"/>
                <a:ea typeface="微软雅黑" pitchFamily="34" charset="-122"/>
              </a:rPr>
              <a:t>找一支注册在北京的基金，这支基金必须至少有一支总部在北京的政府引导基金作为</a:t>
            </a:r>
            <a:r>
              <a:rPr lang="en-US" altLang="zh-CN" sz="1400" dirty="0" smtClean="0">
                <a:solidFill>
                  <a:schemeClr val="tx1">
                    <a:lumMod val="65000"/>
                    <a:lumOff val="35000"/>
                  </a:schemeClr>
                </a:solidFill>
                <a:latin typeface="微软雅黑" pitchFamily="34" charset="-122"/>
                <a:ea typeface="微软雅黑" pitchFamily="34" charset="-122"/>
              </a:rPr>
              <a:t>LP</a:t>
            </a:r>
            <a:r>
              <a:rPr lang="zh-CN" altLang="en-US" sz="1400" dirty="0" smtClean="0">
                <a:solidFill>
                  <a:schemeClr val="tx1">
                    <a:lumMod val="65000"/>
                    <a:lumOff val="35000"/>
                  </a:schemeClr>
                </a:solidFill>
                <a:latin typeface="微软雅黑" pitchFamily="34" charset="-122"/>
                <a:ea typeface="微软雅黑" pitchFamily="34" charset="-122"/>
              </a:rPr>
              <a:t>，并且这支基金要投资过北京市的企业，还要投资过</a:t>
            </a:r>
            <a:r>
              <a:rPr lang="en-US" altLang="zh-CN" sz="1400" dirty="0" smtClean="0">
                <a:solidFill>
                  <a:schemeClr val="tx1">
                    <a:lumMod val="65000"/>
                    <a:lumOff val="35000"/>
                  </a:schemeClr>
                </a:solidFill>
                <a:latin typeface="微软雅黑" pitchFamily="34" charset="-122"/>
                <a:ea typeface="微软雅黑" pitchFamily="34" charset="-122"/>
              </a:rPr>
              <a:t>IT</a:t>
            </a:r>
            <a:r>
              <a:rPr lang="zh-CN" altLang="en-US" sz="1400" dirty="0" smtClean="0">
                <a:solidFill>
                  <a:schemeClr val="tx1">
                    <a:lumMod val="65000"/>
                    <a:lumOff val="35000"/>
                  </a:schemeClr>
                </a:solidFill>
                <a:latin typeface="微软雅黑" pitchFamily="34" charset="-122"/>
                <a:ea typeface="微软雅黑" pitchFamily="34" charset="-122"/>
              </a:rPr>
              <a:t>行业。</a:t>
            </a:r>
            <a:endParaRPr lang="en-US" altLang="zh-CN" sz="1400" dirty="0" smtClean="0">
              <a:solidFill>
                <a:schemeClr val="tx1">
                  <a:lumMod val="65000"/>
                  <a:lumOff val="35000"/>
                </a:schemeClr>
              </a:solidFill>
              <a:latin typeface="微软雅黑" pitchFamily="34" charset="-122"/>
              <a:ea typeface="微软雅黑" pitchFamily="34" charset="-122"/>
            </a:endParaRPr>
          </a:p>
          <a:p>
            <a:pPr fontAlgn="auto">
              <a:lnSpc>
                <a:spcPct val="130000"/>
              </a:lnSpc>
              <a:spcBef>
                <a:spcPts val="0"/>
              </a:spcBef>
              <a:spcAft>
                <a:spcPts val="0"/>
              </a:spcAft>
              <a:defRPr/>
            </a:pPr>
            <a:r>
              <a:rPr lang="zh-CN" altLang="en-US" sz="1400" b="1" dirty="0">
                <a:solidFill>
                  <a:schemeClr val="tx1">
                    <a:lumMod val="65000"/>
                    <a:lumOff val="35000"/>
                  </a:schemeClr>
                </a:solidFill>
                <a:latin typeface="微软雅黑" pitchFamily="34" charset="-122"/>
                <a:ea typeface="微软雅黑" pitchFamily="34" charset="-122"/>
              </a:rPr>
              <a:t>找</a:t>
            </a:r>
            <a:r>
              <a:rPr lang="zh-CN" altLang="en-US" sz="1400" b="1" dirty="0" smtClean="0">
                <a:solidFill>
                  <a:schemeClr val="tx1">
                    <a:lumMod val="65000"/>
                    <a:lumOff val="35000"/>
                  </a:schemeClr>
                </a:solidFill>
                <a:latin typeface="微软雅黑" pitchFamily="34" charset="-122"/>
                <a:ea typeface="微软雅黑" pitchFamily="34" charset="-122"/>
              </a:rPr>
              <a:t>基金要到基金模块，首栏条件为本模块条件，其他栏条件为关联的跨模块条件。</a:t>
            </a:r>
            <a:endParaRPr lang="en-US" altLang="zh-CN" sz="1400" b="1" dirty="0" smtClean="0">
              <a:solidFill>
                <a:schemeClr val="tx1">
                  <a:lumMod val="65000"/>
                  <a:lumOff val="35000"/>
                </a:schemeClr>
              </a:solidFill>
              <a:latin typeface="微软雅黑" pitchFamily="34" charset="-122"/>
              <a:ea typeface="微软雅黑" pitchFamily="34" charset="-122"/>
            </a:endParaRPr>
          </a:p>
        </p:txBody>
      </p:sp>
      <p:pic>
        <p:nvPicPr>
          <p:cNvPr id="2" name="图片 1"/>
          <p:cNvPicPr>
            <a:picLocks noChangeAspect="1"/>
          </p:cNvPicPr>
          <p:nvPr/>
        </p:nvPicPr>
        <p:blipFill>
          <a:blip r:embed="rId4"/>
          <a:stretch>
            <a:fillRect/>
          </a:stretch>
        </p:blipFill>
        <p:spPr>
          <a:xfrm>
            <a:off x="178959" y="2020644"/>
            <a:ext cx="8457427" cy="2495322"/>
          </a:xfrm>
          <a:prstGeom prst="rect">
            <a:avLst/>
          </a:prstGeom>
        </p:spPr>
      </p:pic>
      <p:sp>
        <p:nvSpPr>
          <p:cNvPr id="9" name="TextBox 57"/>
          <p:cNvSpPr txBox="1"/>
          <p:nvPr/>
        </p:nvSpPr>
        <p:spPr bwMode="auto">
          <a:xfrm>
            <a:off x="7452320" y="3478069"/>
            <a:ext cx="1606377" cy="652486"/>
          </a:xfrm>
          <a:prstGeom prst="rect">
            <a:avLst/>
          </a:prstGeom>
          <a:noFill/>
          <a:ln>
            <a:solidFill>
              <a:srgbClr val="F4C400"/>
            </a:solidFill>
          </a:ln>
        </p:spPr>
        <p:txBody>
          <a:bodyPr wrap="square">
            <a:spAutoFit/>
          </a:bodyPr>
          <a:lstStyle/>
          <a:p>
            <a:pPr fontAlgn="auto">
              <a:lnSpc>
                <a:spcPct val="130000"/>
              </a:lnSpc>
              <a:spcBef>
                <a:spcPts val="0"/>
              </a:spcBef>
              <a:spcAft>
                <a:spcPts val="0"/>
              </a:spcAft>
              <a:defRPr/>
            </a:pPr>
            <a:r>
              <a:rPr lang="zh-CN" altLang="en-US" sz="1400" dirty="0" smtClean="0">
                <a:solidFill>
                  <a:schemeClr val="tx1">
                    <a:lumMod val="65000"/>
                    <a:lumOff val="35000"/>
                  </a:schemeClr>
                </a:solidFill>
                <a:latin typeface="微软雅黑" pitchFamily="34" charset="-122"/>
                <a:ea typeface="微软雅黑" pitchFamily="34" charset="-122"/>
              </a:rPr>
              <a:t>复杂条件保存方案</a:t>
            </a:r>
            <a:endParaRPr lang="en-US" altLang="zh-CN" sz="1400" dirty="0" smtClean="0">
              <a:solidFill>
                <a:schemeClr val="tx1">
                  <a:lumMod val="65000"/>
                  <a:lumOff val="35000"/>
                </a:schemeClr>
              </a:solidFill>
              <a:latin typeface="微软雅黑" pitchFamily="34" charset="-122"/>
              <a:ea typeface="微软雅黑" pitchFamily="34" charset="-122"/>
            </a:endParaRPr>
          </a:p>
          <a:p>
            <a:pPr fontAlgn="auto">
              <a:lnSpc>
                <a:spcPct val="130000"/>
              </a:lnSpc>
              <a:spcBef>
                <a:spcPts val="0"/>
              </a:spcBef>
              <a:spcAft>
                <a:spcPts val="0"/>
              </a:spcAft>
              <a:defRPr/>
            </a:pPr>
            <a:r>
              <a:rPr lang="zh-CN" altLang="en-US" sz="1400" dirty="0" smtClean="0">
                <a:solidFill>
                  <a:schemeClr val="tx1">
                    <a:lumMod val="65000"/>
                    <a:lumOff val="35000"/>
                  </a:schemeClr>
                </a:solidFill>
                <a:latin typeface="微软雅黑" pitchFamily="34" charset="-122"/>
                <a:ea typeface="微软雅黑" pitchFamily="34" charset="-122"/>
              </a:rPr>
              <a:t>下次</a:t>
            </a:r>
            <a:r>
              <a:rPr lang="zh-CN" altLang="en-US" sz="1400" dirty="0">
                <a:solidFill>
                  <a:schemeClr val="tx1">
                    <a:lumMod val="65000"/>
                    <a:lumOff val="35000"/>
                  </a:schemeClr>
                </a:solidFill>
                <a:latin typeface="微软雅黑" pitchFamily="34" charset="-122"/>
                <a:ea typeface="微软雅黑" pitchFamily="34" charset="-122"/>
              </a:rPr>
              <a:t>数据</a:t>
            </a:r>
            <a:r>
              <a:rPr lang="zh-CN" altLang="en-US" sz="1400" dirty="0" smtClean="0">
                <a:solidFill>
                  <a:schemeClr val="tx1">
                    <a:lumMod val="65000"/>
                    <a:lumOff val="35000"/>
                  </a:schemeClr>
                </a:solidFill>
                <a:latin typeface="微软雅黑" pitchFamily="34" charset="-122"/>
                <a:ea typeface="微软雅黑" pitchFamily="34" charset="-122"/>
              </a:rPr>
              <a:t>一键直达</a:t>
            </a:r>
            <a:endParaRPr lang="en-US" altLang="zh-CN" sz="1400" dirty="0" smtClean="0">
              <a:solidFill>
                <a:schemeClr val="tx1">
                  <a:lumMod val="65000"/>
                  <a:lumOff val="35000"/>
                </a:schemeClr>
              </a:solidFill>
              <a:latin typeface="微软雅黑" pitchFamily="34" charset="-122"/>
              <a:ea typeface="微软雅黑" pitchFamily="34" charset="-122"/>
            </a:endParaRPr>
          </a:p>
        </p:txBody>
      </p:sp>
      <p:sp>
        <p:nvSpPr>
          <p:cNvPr id="10" name="TextBox 57"/>
          <p:cNvSpPr txBox="1"/>
          <p:nvPr/>
        </p:nvSpPr>
        <p:spPr bwMode="auto">
          <a:xfrm>
            <a:off x="3563888" y="4223520"/>
            <a:ext cx="2736304" cy="652486"/>
          </a:xfrm>
          <a:prstGeom prst="rect">
            <a:avLst/>
          </a:prstGeom>
          <a:noFill/>
          <a:ln>
            <a:solidFill>
              <a:srgbClr val="F4C400"/>
            </a:solidFill>
          </a:ln>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更</a:t>
            </a:r>
            <a:r>
              <a:rPr lang="zh-CN" altLang="en-US" sz="1400" dirty="0" smtClean="0">
                <a:solidFill>
                  <a:schemeClr val="tx1">
                    <a:lumMod val="65000"/>
                    <a:lumOff val="35000"/>
                  </a:schemeClr>
                </a:solidFill>
                <a:latin typeface="微软雅黑" pitchFamily="34" charset="-122"/>
                <a:ea typeface="微软雅黑" pitchFamily="34" charset="-122"/>
              </a:rPr>
              <a:t>复杂的检索，需要更多的数据</a:t>
            </a:r>
            <a:endParaRPr lang="en-US" altLang="zh-CN" sz="1400" dirty="0" smtClean="0">
              <a:solidFill>
                <a:schemeClr val="tx1">
                  <a:lumMod val="65000"/>
                  <a:lumOff val="35000"/>
                </a:schemeClr>
              </a:solidFill>
              <a:latin typeface="微软雅黑" pitchFamily="34" charset="-122"/>
              <a:ea typeface="微软雅黑" pitchFamily="34" charset="-122"/>
            </a:endParaRPr>
          </a:p>
          <a:p>
            <a:pPr fontAlgn="auto">
              <a:lnSpc>
                <a:spcPct val="130000"/>
              </a:lnSpc>
              <a:spcBef>
                <a:spcPts val="0"/>
              </a:spcBef>
              <a:spcAft>
                <a:spcPts val="0"/>
              </a:spcAft>
              <a:defRPr/>
            </a:pPr>
            <a:r>
              <a:rPr lang="zh-CN" altLang="en-US" sz="1400" dirty="0" smtClean="0">
                <a:solidFill>
                  <a:schemeClr val="tx1">
                    <a:lumMod val="65000"/>
                    <a:lumOff val="35000"/>
                  </a:schemeClr>
                </a:solidFill>
                <a:latin typeface="微软雅黑" pitchFamily="34" charset="-122"/>
                <a:ea typeface="微软雅黑" pitchFamily="34" charset="-122"/>
              </a:rPr>
              <a:t>提交定制导出，由后台人工处理</a:t>
            </a:r>
            <a:endParaRPr lang="en-US" altLang="zh-CN" sz="14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81321444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7737688" cy="369332"/>
          </a:xfrm>
          <a:prstGeom prst="rect">
            <a:avLst/>
          </a:prstGeom>
          <a:noFill/>
        </p:spPr>
        <p:txBody>
          <a:bodyPr wrap="square" rtlCol="0">
            <a:spAutoFit/>
          </a:bodyPr>
          <a:lstStyle/>
          <a:p>
            <a:r>
              <a:rPr lang="zh-CN" altLang="en-US" b="1" spc="300" dirty="0">
                <a:solidFill>
                  <a:srgbClr val="4B4B4B"/>
                </a:solidFill>
                <a:latin typeface="微软雅黑" panose="020B0503020204020204" pitchFamily="34" charset="-122"/>
                <a:ea typeface="微软雅黑" panose="020B0503020204020204" pitchFamily="34" charset="-122"/>
              </a:rPr>
              <a:t>湖北省长江经济带产业基金</a:t>
            </a:r>
            <a:endParaRPr lang="en-US" altLang="zh-CN"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4499483" y="1579916"/>
            <a:ext cx="4029399" cy="3283214"/>
          </a:xfrm>
          <a:prstGeom prst="rect">
            <a:avLst/>
          </a:prstGeom>
        </p:spPr>
      </p:pic>
      <p:pic>
        <p:nvPicPr>
          <p:cNvPr id="6" name="图片 5"/>
          <p:cNvPicPr>
            <a:picLocks noChangeAspect="1"/>
          </p:cNvPicPr>
          <p:nvPr/>
        </p:nvPicPr>
        <p:blipFill>
          <a:blip r:embed="rId5"/>
          <a:stretch>
            <a:fillRect/>
          </a:stretch>
        </p:blipFill>
        <p:spPr>
          <a:xfrm>
            <a:off x="395536" y="1586716"/>
            <a:ext cx="3960440" cy="3361297"/>
          </a:xfrm>
          <a:prstGeom prst="rect">
            <a:avLst/>
          </a:prstGeom>
        </p:spPr>
      </p:pic>
      <p:sp>
        <p:nvSpPr>
          <p:cNvPr id="11" name="TextBox 57"/>
          <p:cNvSpPr txBox="1"/>
          <p:nvPr/>
        </p:nvSpPr>
        <p:spPr bwMode="auto">
          <a:xfrm>
            <a:off x="899592" y="944023"/>
            <a:ext cx="7593286" cy="652486"/>
          </a:xfrm>
          <a:prstGeom prst="rect">
            <a:avLst/>
          </a:prstGeom>
          <a:noFill/>
          <a:ln>
            <a:solidFill>
              <a:srgbClr val="F4C400"/>
            </a:solidFill>
          </a:ln>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通过采取基金管理等市场化运作模式，盘活财政存量资金，与金融资本相结合，发挥撬动社会资本的杠杆作用，引导社会资本投向实体经济，推动湖北省科学发展、转型发展、跨越式发展。</a:t>
            </a:r>
            <a:endParaRPr lang="en-US" altLang="zh-CN" sz="14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777830379"/>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7737688"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我国政府引导基金存在的问题</a:t>
            </a:r>
            <a:endParaRPr lang="en-US" altLang="zh-CN"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sp>
        <p:nvSpPr>
          <p:cNvPr id="9" name="Freeform 10"/>
          <p:cNvSpPr>
            <a:spLocks/>
          </p:cNvSpPr>
          <p:nvPr/>
        </p:nvSpPr>
        <p:spPr bwMode="auto">
          <a:xfrm>
            <a:off x="1266999" y="1112192"/>
            <a:ext cx="2720727" cy="1880946"/>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2" name="Freeform 11"/>
          <p:cNvSpPr>
            <a:spLocks/>
          </p:cNvSpPr>
          <p:nvPr/>
        </p:nvSpPr>
        <p:spPr bwMode="auto">
          <a:xfrm>
            <a:off x="1187624" y="1274117"/>
            <a:ext cx="2563183" cy="1741211"/>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0" name="TextBox 57"/>
          <p:cNvSpPr txBox="1"/>
          <p:nvPr/>
        </p:nvSpPr>
        <p:spPr bwMode="auto">
          <a:xfrm>
            <a:off x="1281287" y="1642417"/>
            <a:ext cx="2307001" cy="652486"/>
          </a:xfrm>
          <a:prstGeom prst="rect">
            <a:avLst/>
          </a:prstGeom>
          <a:noFill/>
        </p:spPr>
        <p:txBody>
          <a:bodyPr wrap="square">
            <a:spAutoFit/>
          </a:bodyPr>
          <a:lstStyle/>
          <a:p>
            <a:pPr algn="ctr" fontAlgn="auto">
              <a:lnSpc>
                <a:spcPct val="130000"/>
              </a:lnSpc>
              <a:spcBef>
                <a:spcPts val="0"/>
              </a:spcBef>
              <a:spcAft>
                <a:spcPts val="0"/>
              </a:spcAft>
              <a:defRPr/>
            </a:pP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监管不到位</a:t>
            </a:r>
            <a:endParaRPr lang="en-US" altLang="zh-CN" sz="1400" kern="0" dirty="0" smtClean="0">
              <a:solidFill>
                <a:prstClr val="white"/>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存在寻租问题</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24" name="Freeform 10"/>
          <p:cNvSpPr>
            <a:spLocks/>
          </p:cNvSpPr>
          <p:nvPr/>
        </p:nvSpPr>
        <p:spPr bwMode="auto">
          <a:xfrm>
            <a:off x="5320795" y="1112192"/>
            <a:ext cx="2720727" cy="1880946"/>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5" name="Freeform 11"/>
          <p:cNvSpPr>
            <a:spLocks/>
          </p:cNvSpPr>
          <p:nvPr/>
        </p:nvSpPr>
        <p:spPr bwMode="auto">
          <a:xfrm>
            <a:off x="5241420" y="1274117"/>
            <a:ext cx="2563183" cy="1741211"/>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6" name="TextBox 57"/>
          <p:cNvSpPr txBox="1"/>
          <p:nvPr/>
        </p:nvSpPr>
        <p:spPr bwMode="auto">
          <a:xfrm>
            <a:off x="5335083" y="1642417"/>
            <a:ext cx="2307001" cy="652486"/>
          </a:xfrm>
          <a:prstGeom prst="rect">
            <a:avLst/>
          </a:prstGeom>
          <a:noFill/>
        </p:spPr>
        <p:txBody>
          <a:bodyPr wrap="square">
            <a:spAutoFit/>
          </a:bodyPr>
          <a:lstStyle/>
          <a:p>
            <a:pPr algn="ctr" fontAlgn="auto">
              <a:lnSpc>
                <a:spcPct val="130000"/>
              </a:lnSpc>
              <a:spcBef>
                <a:spcPts val="0"/>
              </a:spcBef>
              <a:spcAft>
                <a:spcPts val="0"/>
              </a:spcAft>
              <a:defRPr/>
            </a:pP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运营</a:t>
            </a:r>
            <a:r>
              <a:rPr lang="zh-CN" altLang="en-US" sz="1400" kern="0" dirty="0">
                <a:solidFill>
                  <a:prstClr val="white"/>
                </a:solidFill>
                <a:latin typeface="微软雅黑" panose="020B0503020204020204" pitchFamily="34" charset="-122"/>
                <a:ea typeface="微软雅黑" panose="020B0503020204020204" pitchFamily="34" charset="-122"/>
                <a:cs typeface="Arial" pitchFamily="34" charset="0"/>
              </a:rPr>
              <a:t>效率</a:t>
            </a: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低下</a:t>
            </a:r>
            <a:endParaRPr lang="en-US" altLang="zh-CN" sz="1400" kern="0" dirty="0" smtClean="0">
              <a:solidFill>
                <a:prstClr val="white"/>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市场化水平较低</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27" name="Freeform 10"/>
          <p:cNvSpPr>
            <a:spLocks/>
          </p:cNvSpPr>
          <p:nvPr/>
        </p:nvSpPr>
        <p:spPr bwMode="auto">
          <a:xfrm>
            <a:off x="1281287" y="3015328"/>
            <a:ext cx="2720727" cy="1880946"/>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8" name="Freeform 11"/>
          <p:cNvSpPr>
            <a:spLocks/>
          </p:cNvSpPr>
          <p:nvPr/>
        </p:nvSpPr>
        <p:spPr bwMode="auto">
          <a:xfrm>
            <a:off x="1201912" y="3177253"/>
            <a:ext cx="2563183" cy="1741211"/>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9" name="TextBox 57"/>
          <p:cNvSpPr txBox="1"/>
          <p:nvPr/>
        </p:nvSpPr>
        <p:spPr bwMode="auto">
          <a:xfrm>
            <a:off x="1295575" y="3545553"/>
            <a:ext cx="2307001" cy="652486"/>
          </a:xfrm>
          <a:prstGeom prst="rect">
            <a:avLst/>
          </a:prstGeom>
          <a:noFill/>
        </p:spPr>
        <p:txBody>
          <a:bodyPr wrap="square">
            <a:spAutoFit/>
          </a:bodyPr>
          <a:lstStyle/>
          <a:p>
            <a:pPr algn="ctr" fontAlgn="auto">
              <a:lnSpc>
                <a:spcPct val="130000"/>
              </a:lnSpc>
              <a:spcBef>
                <a:spcPts val="0"/>
              </a:spcBef>
              <a:spcAft>
                <a:spcPts val="0"/>
              </a:spcAft>
              <a:defRPr/>
            </a:pP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政府和</a:t>
            </a:r>
            <a:r>
              <a:rPr lang="en-US" altLang="zh-CN" sz="1400" kern="0" dirty="0" smtClean="0">
                <a:solidFill>
                  <a:prstClr val="white"/>
                </a:solidFill>
                <a:latin typeface="微软雅黑" panose="020B0503020204020204" pitchFamily="34" charset="-122"/>
                <a:ea typeface="微软雅黑" panose="020B0503020204020204" pitchFamily="34" charset="-122"/>
                <a:cs typeface="Arial" pitchFamily="34" charset="0"/>
              </a:rPr>
              <a:t>GP</a:t>
            </a: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双方</a:t>
            </a:r>
            <a:endParaRPr lang="en-US" altLang="zh-CN" sz="1400" kern="0" dirty="0" smtClean="0">
              <a:solidFill>
                <a:prstClr val="white"/>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a:solidFill>
                  <a:prstClr val="white"/>
                </a:solidFill>
                <a:latin typeface="微软雅黑" panose="020B0503020204020204" pitchFamily="34" charset="-122"/>
                <a:ea typeface="微软雅黑" panose="020B0503020204020204" pitchFamily="34" charset="-122"/>
                <a:cs typeface="Arial" pitchFamily="34" charset="0"/>
              </a:rPr>
              <a:t>诉</a:t>
            </a: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求存在利益冲突</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30" name="Freeform 10"/>
          <p:cNvSpPr>
            <a:spLocks/>
          </p:cNvSpPr>
          <p:nvPr/>
        </p:nvSpPr>
        <p:spPr bwMode="auto">
          <a:xfrm>
            <a:off x="5320795" y="3015328"/>
            <a:ext cx="2720727" cy="1880946"/>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1" name="Freeform 11"/>
          <p:cNvSpPr>
            <a:spLocks/>
          </p:cNvSpPr>
          <p:nvPr/>
        </p:nvSpPr>
        <p:spPr bwMode="auto">
          <a:xfrm>
            <a:off x="5241420" y="3177253"/>
            <a:ext cx="2563183" cy="1741211"/>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2" name="TextBox 57"/>
          <p:cNvSpPr txBox="1"/>
          <p:nvPr/>
        </p:nvSpPr>
        <p:spPr bwMode="auto">
          <a:xfrm>
            <a:off x="5335083" y="3545553"/>
            <a:ext cx="2307001" cy="652486"/>
          </a:xfrm>
          <a:prstGeom prst="rect">
            <a:avLst/>
          </a:prstGeom>
          <a:noFill/>
        </p:spPr>
        <p:txBody>
          <a:bodyPr wrap="square">
            <a:spAutoFit/>
          </a:bodyPr>
          <a:lstStyle/>
          <a:p>
            <a:pPr algn="ctr" fontAlgn="auto">
              <a:lnSpc>
                <a:spcPct val="130000"/>
              </a:lnSpc>
              <a:spcBef>
                <a:spcPts val="0"/>
              </a:spcBef>
              <a:spcAft>
                <a:spcPts val="0"/>
              </a:spcAft>
              <a:defRPr/>
            </a:pP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引导基金类别繁多</a:t>
            </a:r>
            <a:endParaRPr lang="en-US" altLang="zh-CN" sz="1400" kern="0" dirty="0" smtClean="0">
              <a:solidFill>
                <a:prstClr val="white"/>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white"/>
                </a:solidFill>
                <a:latin typeface="微软雅黑" panose="020B0503020204020204" pitchFamily="34" charset="-122"/>
                <a:ea typeface="微软雅黑" panose="020B0503020204020204" pitchFamily="34" charset="-122"/>
                <a:cs typeface="Arial" pitchFamily="34" charset="0"/>
              </a:rPr>
              <a:t>绩效考核体系不完善</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541805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
            <a:ext cx="9144000" cy="5142895"/>
          </a:xfrm>
          <a:prstGeom prst="rect">
            <a:avLst/>
          </a:prstGeom>
        </p:spPr>
      </p:pic>
      <p:sp>
        <p:nvSpPr>
          <p:cNvPr id="6" name="文本框 5"/>
          <p:cNvSpPr txBox="1">
            <a:spLocks noChangeArrowheads="1"/>
          </p:cNvSpPr>
          <p:nvPr/>
        </p:nvSpPr>
        <p:spPr bwMode="auto">
          <a:xfrm>
            <a:off x="848074" y="1627498"/>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rPr>
              <a:t>01</a:t>
            </a:r>
            <a:endParaRPr kumimoji="0" lang="zh-CN" altLang="en-US" sz="20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endParaRPr>
          </a:p>
        </p:txBody>
      </p:sp>
      <p:sp>
        <p:nvSpPr>
          <p:cNvPr id="11" name="任意多边形 10"/>
          <p:cNvSpPr/>
          <p:nvPr/>
        </p:nvSpPr>
        <p:spPr>
          <a:xfrm rot="18900000">
            <a:off x="480532" y="1284484"/>
            <a:ext cx="989681" cy="85357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F2D34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6" name="文本框 18"/>
          <p:cNvSpPr txBox="1"/>
          <p:nvPr/>
        </p:nvSpPr>
        <p:spPr>
          <a:xfrm>
            <a:off x="511676" y="2663572"/>
            <a:ext cx="1107996" cy="461665"/>
          </a:xfrm>
          <a:prstGeom prst="rect">
            <a:avLst/>
          </a:prstGeom>
          <a:noFill/>
        </p:spPr>
        <p:txBody>
          <a:bodyPr wrap="none" anchor="ctr">
            <a:spAutoFit/>
          </a:bodyPr>
          <a:lstStyle/>
          <a:p>
            <a:pPr algn="ctr" fontAlgn="auto">
              <a:spcBef>
                <a:spcPts val="0"/>
              </a:spcBef>
              <a:spcAft>
                <a:spcPts val="0"/>
              </a:spcAft>
              <a:defRPr/>
            </a:pPr>
            <a:r>
              <a:rPr lang="zh-CN" altLang="en-US" sz="24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是</a:t>
            </a:r>
            <a:r>
              <a:rPr lang="zh-CN" altLang="en-US" sz="24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什么</a:t>
            </a:r>
            <a:endParaRPr lang="zh-CN" altLang="en-US" sz="2400" dirty="0">
              <a:latin typeface="微软雅黑" panose="020B0503020204020204" pitchFamily="34" charset="-122"/>
              <a:ea typeface="微软雅黑" panose="020B0503020204020204" pitchFamily="34" charset="-122"/>
            </a:endParaRPr>
          </a:p>
        </p:txBody>
      </p:sp>
      <p:sp>
        <p:nvSpPr>
          <p:cNvPr id="21" name="文本框 20"/>
          <p:cNvSpPr txBox="1">
            <a:spLocks noChangeArrowheads="1"/>
          </p:cNvSpPr>
          <p:nvPr/>
        </p:nvSpPr>
        <p:spPr bwMode="auto">
          <a:xfrm>
            <a:off x="2537046" y="1627498"/>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normalizeH="0" baseline="0" noProof="0" dirty="0" smtClean="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rPr>
              <a:t>02</a:t>
            </a:r>
            <a:endParaRPr kumimoji="0" lang="zh-CN" altLang="en-US" sz="20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endParaRPr>
          </a:p>
        </p:txBody>
      </p:sp>
      <p:sp>
        <p:nvSpPr>
          <p:cNvPr id="22" name="任意多边形 21"/>
          <p:cNvSpPr/>
          <p:nvPr/>
        </p:nvSpPr>
        <p:spPr>
          <a:xfrm rot="18900000">
            <a:off x="2169504" y="1284484"/>
            <a:ext cx="989681" cy="85357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F2D34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3" name="文本框 18"/>
          <p:cNvSpPr txBox="1"/>
          <p:nvPr/>
        </p:nvSpPr>
        <p:spPr>
          <a:xfrm>
            <a:off x="1835696" y="2663572"/>
            <a:ext cx="1727652" cy="461665"/>
          </a:xfrm>
          <a:prstGeom prst="rect">
            <a:avLst/>
          </a:prstGeom>
          <a:noFill/>
        </p:spPr>
        <p:txBody>
          <a:bodyPr wrap="square" anchor="ctr">
            <a:spAutoFit/>
          </a:bodyPr>
          <a:lstStyle/>
          <a:p>
            <a:pPr algn="ctr" fontAlgn="auto">
              <a:spcBef>
                <a:spcPts val="0"/>
              </a:spcBef>
              <a:spcAft>
                <a:spcPts val="0"/>
              </a:spcAft>
              <a:defRPr/>
            </a:pPr>
            <a:r>
              <a:rPr lang="zh-CN" altLang="en-US" sz="24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有哪些数据</a:t>
            </a:r>
          </a:p>
        </p:txBody>
      </p:sp>
      <p:sp>
        <p:nvSpPr>
          <p:cNvPr id="24" name="文本框 23"/>
          <p:cNvSpPr txBox="1">
            <a:spLocks noChangeArrowheads="1"/>
          </p:cNvSpPr>
          <p:nvPr/>
        </p:nvSpPr>
        <p:spPr bwMode="auto">
          <a:xfrm>
            <a:off x="4226018" y="1627498"/>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normalizeH="0" baseline="0" noProof="0" dirty="0" smtClean="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rPr>
              <a:t>03</a:t>
            </a:r>
            <a:endParaRPr kumimoji="0" lang="zh-CN" altLang="en-US" sz="20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endParaRPr>
          </a:p>
        </p:txBody>
      </p:sp>
      <p:sp>
        <p:nvSpPr>
          <p:cNvPr id="25" name="任意多边形 24"/>
          <p:cNvSpPr/>
          <p:nvPr/>
        </p:nvSpPr>
        <p:spPr>
          <a:xfrm rot="18900000">
            <a:off x="3858476" y="1284484"/>
            <a:ext cx="989681" cy="85357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F2D34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6" name="文本框 18"/>
          <p:cNvSpPr txBox="1"/>
          <p:nvPr/>
        </p:nvSpPr>
        <p:spPr>
          <a:xfrm>
            <a:off x="3804300" y="2663572"/>
            <a:ext cx="1415772" cy="461665"/>
          </a:xfrm>
          <a:prstGeom prst="rect">
            <a:avLst/>
          </a:prstGeom>
          <a:noFill/>
        </p:spPr>
        <p:txBody>
          <a:bodyPr wrap="none" anchor="ctr">
            <a:spAutoFit/>
          </a:bodyPr>
          <a:lstStyle/>
          <a:p>
            <a:pPr algn="ctr" fontAlgn="auto">
              <a:spcBef>
                <a:spcPts val="0"/>
              </a:spcBef>
              <a:spcAft>
                <a:spcPts val="0"/>
              </a:spcAft>
              <a:defRPr/>
            </a:pPr>
            <a:r>
              <a:rPr lang="zh-CN" altLang="en-US" sz="24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能做什么</a:t>
            </a:r>
          </a:p>
        </p:txBody>
      </p:sp>
      <p:sp>
        <p:nvSpPr>
          <p:cNvPr id="27" name="文本框 26"/>
          <p:cNvSpPr txBox="1">
            <a:spLocks noChangeArrowheads="1"/>
          </p:cNvSpPr>
          <p:nvPr/>
        </p:nvSpPr>
        <p:spPr bwMode="auto">
          <a:xfrm>
            <a:off x="5914989" y="1627498"/>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normalizeH="0" baseline="0" noProof="0" dirty="0" smtClean="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rPr>
              <a:t>04</a:t>
            </a:r>
            <a:endParaRPr kumimoji="0" lang="zh-CN" altLang="en-US" sz="20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endParaRPr>
          </a:p>
        </p:txBody>
      </p:sp>
      <p:sp>
        <p:nvSpPr>
          <p:cNvPr id="28" name="任意多边形 27"/>
          <p:cNvSpPr/>
          <p:nvPr/>
        </p:nvSpPr>
        <p:spPr>
          <a:xfrm rot="18900000">
            <a:off x="5547447" y="1284484"/>
            <a:ext cx="989681" cy="85357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F2D34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9" name="文本框 18"/>
          <p:cNvSpPr txBox="1"/>
          <p:nvPr/>
        </p:nvSpPr>
        <p:spPr>
          <a:xfrm>
            <a:off x="5460484" y="2663572"/>
            <a:ext cx="1415772" cy="461665"/>
          </a:xfrm>
          <a:prstGeom prst="rect">
            <a:avLst/>
          </a:prstGeom>
          <a:noFill/>
        </p:spPr>
        <p:txBody>
          <a:bodyPr wrap="none" anchor="ctr">
            <a:spAutoFit/>
          </a:bodyPr>
          <a:lstStyle/>
          <a:p>
            <a:pPr algn="ctr" fontAlgn="auto">
              <a:spcBef>
                <a:spcPts val="0"/>
              </a:spcBef>
              <a:spcAft>
                <a:spcPts val="0"/>
              </a:spcAft>
              <a:defRPr/>
            </a:pPr>
            <a:r>
              <a:rPr lang="zh-CN" altLang="en-US" sz="24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如何使用</a:t>
            </a:r>
          </a:p>
        </p:txBody>
      </p:sp>
      <p:sp>
        <p:nvSpPr>
          <p:cNvPr id="30" name="文本框 29"/>
          <p:cNvSpPr txBox="1"/>
          <p:nvPr/>
        </p:nvSpPr>
        <p:spPr>
          <a:xfrm>
            <a:off x="1331640" y="411510"/>
            <a:ext cx="6286196" cy="707886"/>
          </a:xfrm>
          <a:prstGeom prst="rect">
            <a:avLst/>
          </a:prstGeom>
          <a:noFill/>
        </p:spPr>
        <p:txBody>
          <a:bodyPr wrap="square" rtlCol="0">
            <a:spAutoFit/>
          </a:bodyPr>
          <a:lstStyle/>
          <a:p>
            <a:pPr algn="ctr"/>
            <a:r>
              <a:rPr lang="zh-CN" altLang="en-US" sz="4000" b="1" spc="300" dirty="0" smtClean="0">
                <a:solidFill>
                  <a:srgbClr val="353943"/>
                </a:solidFill>
                <a:latin typeface="微软雅黑" panose="020B0503020204020204" pitchFamily="34" charset="-122"/>
                <a:ea typeface="微软雅黑" panose="020B0503020204020204" pitchFamily="34" charset="-122"/>
              </a:rPr>
              <a:t>私募通</a:t>
            </a:r>
            <a:endParaRPr lang="en-US" altLang="zh-CN" sz="4000" b="1" spc="300" dirty="0" smtClean="0">
              <a:solidFill>
                <a:srgbClr val="353943"/>
              </a:solidFill>
              <a:latin typeface="微软雅黑" panose="020B0503020204020204" pitchFamily="34" charset="-122"/>
              <a:ea typeface="微软雅黑" panose="020B0503020204020204" pitchFamily="34" charset="-122"/>
            </a:endParaRPr>
          </a:p>
        </p:txBody>
      </p:sp>
      <p:sp>
        <p:nvSpPr>
          <p:cNvPr id="31" name="文本框 30"/>
          <p:cNvSpPr txBox="1">
            <a:spLocks noChangeArrowheads="1"/>
          </p:cNvSpPr>
          <p:nvPr/>
        </p:nvSpPr>
        <p:spPr bwMode="auto">
          <a:xfrm>
            <a:off x="7497375" y="1627498"/>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normalizeH="0" baseline="0" noProof="0" dirty="0" smtClean="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rPr>
              <a:t>05</a:t>
            </a:r>
            <a:endParaRPr kumimoji="0" lang="zh-CN" altLang="en-US" sz="20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宋体" panose="02010600030101010101" pitchFamily="2" charset="-122"/>
            </a:endParaRPr>
          </a:p>
        </p:txBody>
      </p:sp>
      <p:sp>
        <p:nvSpPr>
          <p:cNvPr id="32" name="任意多边形 31"/>
          <p:cNvSpPr/>
          <p:nvPr/>
        </p:nvSpPr>
        <p:spPr>
          <a:xfrm rot="18900000">
            <a:off x="7129833" y="1284484"/>
            <a:ext cx="989681" cy="85357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F2D34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3" name="文本框 18"/>
          <p:cNvSpPr txBox="1"/>
          <p:nvPr/>
        </p:nvSpPr>
        <p:spPr>
          <a:xfrm>
            <a:off x="7044662" y="2663572"/>
            <a:ext cx="1415772" cy="461665"/>
          </a:xfrm>
          <a:prstGeom prst="rect">
            <a:avLst/>
          </a:prstGeom>
          <a:noFill/>
        </p:spPr>
        <p:txBody>
          <a:bodyPr wrap="none" anchor="ctr">
            <a:spAutoFit/>
          </a:bodyPr>
          <a:lstStyle/>
          <a:p>
            <a:pPr algn="ctr" fontAlgn="auto">
              <a:spcBef>
                <a:spcPts val="0"/>
              </a:spcBef>
              <a:spcAft>
                <a:spcPts val="0"/>
              </a:spcAft>
              <a:defRPr/>
            </a:pPr>
            <a:r>
              <a:rPr lang="zh-CN" altLang="en-US" sz="24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案例</a:t>
            </a:r>
            <a:r>
              <a:rPr lang="zh-CN" altLang="en-US" sz="24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介绍</a:t>
            </a:r>
          </a:p>
        </p:txBody>
      </p:sp>
    </p:spTree>
    <p:extLst>
      <p:ext uri="{BB962C8B-B14F-4D97-AF65-F5344CB8AC3E}">
        <p14:creationId xmlns:p14="http://schemas.microsoft.com/office/powerpoint/2010/main" val="429315134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7737688" cy="369332"/>
          </a:xfrm>
          <a:prstGeom prst="rect">
            <a:avLst/>
          </a:prstGeom>
          <a:noFill/>
        </p:spPr>
        <p:txBody>
          <a:bodyPr wrap="square" rtlCol="0">
            <a:spAutoFit/>
          </a:bodyPr>
          <a:lstStyle/>
          <a:p>
            <a:r>
              <a:rPr lang="zh-CN" altLang="en-US" b="1" spc="300" dirty="0">
                <a:solidFill>
                  <a:srgbClr val="4B4B4B"/>
                </a:solidFill>
                <a:latin typeface="微软雅黑" panose="020B0503020204020204" pitchFamily="34" charset="-122"/>
                <a:ea typeface="微软雅黑" panose="020B0503020204020204" pitchFamily="34" charset="-122"/>
              </a:rPr>
              <a:t>政府引导基金运营管理中数据</a:t>
            </a:r>
            <a:r>
              <a:rPr lang="zh-CN" altLang="en-US" b="1" spc="300" dirty="0" smtClean="0">
                <a:solidFill>
                  <a:srgbClr val="4B4B4B"/>
                </a:solidFill>
                <a:latin typeface="微软雅黑" panose="020B0503020204020204" pitchFamily="34" charset="-122"/>
                <a:ea typeface="微软雅黑" panose="020B0503020204020204" pitchFamily="34" charset="-122"/>
              </a:rPr>
              <a:t>的使用场景</a:t>
            </a:r>
            <a:endParaRPr lang="en-US" altLang="zh-CN"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33297" y="1374396"/>
            <a:ext cx="2962639" cy="2781530"/>
            <a:chOff x="251173" y="1040364"/>
            <a:chExt cx="4856162" cy="4559300"/>
          </a:xfrm>
        </p:grpSpPr>
        <p:sp>
          <p:nvSpPr>
            <p:cNvPr id="18" name="Freeform 5"/>
            <p:cNvSpPr>
              <a:spLocks/>
            </p:cNvSpPr>
            <p:nvPr/>
          </p:nvSpPr>
          <p:spPr bwMode="auto">
            <a:xfrm>
              <a:off x="2348260" y="2988226"/>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F5A63E"/>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9" name="Oval 6"/>
            <p:cNvSpPr>
              <a:spLocks noChangeArrowheads="1"/>
            </p:cNvSpPr>
            <p:nvPr/>
          </p:nvSpPr>
          <p:spPr bwMode="auto">
            <a:xfrm>
              <a:off x="2489548" y="2742164"/>
              <a:ext cx="231775" cy="211137"/>
            </a:xfrm>
            <a:prstGeom prst="ellipse">
              <a:avLst/>
            </a:prstGeom>
            <a:solidFill>
              <a:srgbClr val="F5A63E"/>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1" name="Freeform 7"/>
            <p:cNvSpPr>
              <a:spLocks noEditPoints="1"/>
            </p:cNvSpPr>
            <p:nvPr/>
          </p:nvSpPr>
          <p:spPr bwMode="auto">
            <a:xfrm>
              <a:off x="1056035" y="4456664"/>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2" name="Freeform 8"/>
            <p:cNvSpPr>
              <a:spLocks noEditPoints="1"/>
            </p:cNvSpPr>
            <p:nvPr/>
          </p:nvSpPr>
          <p:spPr bwMode="auto">
            <a:xfrm>
              <a:off x="2340323" y="5140876"/>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3" name="Freeform 9"/>
            <p:cNvSpPr>
              <a:spLocks noEditPoints="1"/>
            </p:cNvSpPr>
            <p:nvPr/>
          </p:nvSpPr>
          <p:spPr bwMode="auto">
            <a:xfrm>
              <a:off x="3907185" y="4399514"/>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3" name="Freeform 10"/>
            <p:cNvSpPr>
              <a:spLocks/>
            </p:cNvSpPr>
            <p:nvPr/>
          </p:nvSpPr>
          <p:spPr bwMode="auto">
            <a:xfrm>
              <a:off x="4146898" y="1937301"/>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4" name="Freeform 11"/>
            <p:cNvSpPr>
              <a:spLocks/>
            </p:cNvSpPr>
            <p:nvPr/>
          </p:nvSpPr>
          <p:spPr bwMode="auto">
            <a:xfrm>
              <a:off x="4146898" y="1810301"/>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5" name="Freeform 12"/>
            <p:cNvSpPr>
              <a:spLocks/>
            </p:cNvSpPr>
            <p:nvPr/>
          </p:nvSpPr>
          <p:spPr bwMode="auto">
            <a:xfrm>
              <a:off x="4146898" y="1661076"/>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6" name="Freeform 13"/>
            <p:cNvSpPr>
              <a:spLocks/>
            </p:cNvSpPr>
            <p:nvPr/>
          </p:nvSpPr>
          <p:spPr bwMode="auto">
            <a:xfrm>
              <a:off x="4027835" y="1937301"/>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7" name="Freeform 14"/>
            <p:cNvSpPr>
              <a:spLocks/>
            </p:cNvSpPr>
            <p:nvPr/>
          </p:nvSpPr>
          <p:spPr bwMode="auto">
            <a:xfrm>
              <a:off x="4005610" y="1669014"/>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8" name="Freeform 15"/>
            <p:cNvSpPr>
              <a:spLocks/>
            </p:cNvSpPr>
            <p:nvPr/>
          </p:nvSpPr>
          <p:spPr bwMode="auto">
            <a:xfrm>
              <a:off x="4146898" y="1542014"/>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9" name="Freeform 16"/>
            <p:cNvSpPr>
              <a:spLocks/>
            </p:cNvSpPr>
            <p:nvPr/>
          </p:nvSpPr>
          <p:spPr bwMode="auto">
            <a:xfrm>
              <a:off x="4034185" y="1534076"/>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0" name="Freeform 17"/>
            <p:cNvSpPr>
              <a:spLocks/>
            </p:cNvSpPr>
            <p:nvPr/>
          </p:nvSpPr>
          <p:spPr bwMode="auto">
            <a:xfrm>
              <a:off x="4005610" y="1810301"/>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1" name="Freeform 18"/>
            <p:cNvSpPr>
              <a:spLocks/>
            </p:cNvSpPr>
            <p:nvPr/>
          </p:nvSpPr>
          <p:spPr bwMode="auto">
            <a:xfrm>
              <a:off x="3857973" y="1810301"/>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2" name="Freeform 19"/>
            <p:cNvSpPr>
              <a:spLocks/>
            </p:cNvSpPr>
            <p:nvPr/>
          </p:nvSpPr>
          <p:spPr bwMode="auto">
            <a:xfrm>
              <a:off x="4196110" y="1527726"/>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3" name="Freeform 20"/>
            <p:cNvSpPr>
              <a:spLocks/>
            </p:cNvSpPr>
            <p:nvPr/>
          </p:nvSpPr>
          <p:spPr bwMode="auto">
            <a:xfrm>
              <a:off x="4273898" y="1810301"/>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4" name="Freeform 21"/>
            <p:cNvSpPr>
              <a:spLocks/>
            </p:cNvSpPr>
            <p:nvPr/>
          </p:nvSpPr>
          <p:spPr bwMode="auto">
            <a:xfrm>
              <a:off x="3950048" y="1527726"/>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5" name="Freeform 22"/>
            <p:cNvSpPr>
              <a:spLocks/>
            </p:cNvSpPr>
            <p:nvPr/>
          </p:nvSpPr>
          <p:spPr bwMode="auto">
            <a:xfrm>
              <a:off x="4273898" y="1605514"/>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6" name="Freeform 23"/>
            <p:cNvSpPr>
              <a:spLocks/>
            </p:cNvSpPr>
            <p:nvPr/>
          </p:nvSpPr>
          <p:spPr bwMode="auto">
            <a:xfrm>
              <a:off x="3857973" y="1605514"/>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7" name="Freeform 24"/>
            <p:cNvSpPr>
              <a:spLocks/>
            </p:cNvSpPr>
            <p:nvPr/>
          </p:nvSpPr>
          <p:spPr bwMode="auto">
            <a:xfrm>
              <a:off x="4196110" y="1972226"/>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8" name="Freeform 25"/>
            <p:cNvSpPr>
              <a:spLocks/>
            </p:cNvSpPr>
            <p:nvPr/>
          </p:nvSpPr>
          <p:spPr bwMode="auto">
            <a:xfrm>
              <a:off x="3950048" y="1972226"/>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9" name="Freeform 26"/>
            <p:cNvSpPr>
              <a:spLocks noEditPoints="1"/>
            </p:cNvSpPr>
            <p:nvPr/>
          </p:nvSpPr>
          <p:spPr bwMode="auto">
            <a:xfrm>
              <a:off x="873473" y="1499151"/>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0" name="Freeform 27"/>
            <p:cNvSpPr>
              <a:spLocks/>
            </p:cNvSpPr>
            <p:nvPr/>
          </p:nvSpPr>
          <p:spPr bwMode="auto">
            <a:xfrm>
              <a:off x="4740623" y="3193014"/>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1" name="Freeform 28"/>
            <p:cNvSpPr>
              <a:spLocks/>
            </p:cNvSpPr>
            <p:nvPr/>
          </p:nvSpPr>
          <p:spPr bwMode="auto">
            <a:xfrm>
              <a:off x="4740623" y="3418439"/>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2" name="Freeform 29"/>
            <p:cNvSpPr>
              <a:spLocks/>
            </p:cNvSpPr>
            <p:nvPr/>
          </p:nvSpPr>
          <p:spPr bwMode="auto">
            <a:xfrm>
              <a:off x="4415185" y="3059664"/>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3" name="Freeform 30"/>
            <p:cNvSpPr>
              <a:spLocks/>
            </p:cNvSpPr>
            <p:nvPr/>
          </p:nvSpPr>
          <p:spPr bwMode="auto">
            <a:xfrm>
              <a:off x="251173" y="3080301"/>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4" name="Freeform 31"/>
            <p:cNvSpPr>
              <a:spLocks noEditPoints="1"/>
            </p:cNvSpPr>
            <p:nvPr/>
          </p:nvSpPr>
          <p:spPr bwMode="auto">
            <a:xfrm>
              <a:off x="2657823" y="1294364"/>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5" name="Freeform 32"/>
            <p:cNvSpPr>
              <a:spLocks/>
            </p:cNvSpPr>
            <p:nvPr/>
          </p:nvSpPr>
          <p:spPr bwMode="auto">
            <a:xfrm>
              <a:off x="2657823" y="1357864"/>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6" name="Freeform 33"/>
            <p:cNvSpPr>
              <a:spLocks/>
            </p:cNvSpPr>
            <p:nvPr/>
          </p:nvSpPr>
          <p:spPr bwMode="auto">
            <a:xfrm>
              <a:off x="2362548" y="1040364"/>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7" name="Freeform 34"/>
            <p:cNvSpPr>
              <a:spLocks/>
            </p:cNvSpPr>
            <p:nvPr/>
          </p:nvSpPr>
          <p:spPr bwMode="auto">
            <a:xfrm>
              <a:off x="3384898" y="3123164"/>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8" name="Freeform 35"/>
            <p:cNvSpPr>
              <a:spLocks/>
            </p:cNvSpPr>
            <p:nvPr/>
          </p:nvSpPr>
          <p:spPr bwMode="auto">
            <a:xfrm>
              <a:off x="978248" y="3123164"/>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9" name="Freeform 36"/>
            <p:cNvSpPr>
              <a:spLocks/>
            </p:cNvSpPr>
            <p:nvPr/>
          </p:nvSpPr>
          <p:spPr bwMode="auto">
            <a:xfrm>
              <a:off x="2411760" y="1675364"/>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0" name="Freeform 37"/>
            <p:cNvSpPr>
              <a:spLocks/>
            </p:cNvSpPr>
            <p:nvPr/>
          </p:nvSpPr>
          <p:spPr bwMode="auto">
            <a:xfrm>
              <a:off x="2426048" y="4075664"/>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1" name="Freeform 38"/>
            <p:cNvSpPr>
              <a:spLocks/>
            </p:cNvSpPr>
            <p:nvPr/>
          </p:nvSpPr>
          <p:spPr bwMode="auto">
            <a:xfrm>
              <a:off x="3046760" y="2119864"/>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2" name="Freeform 39"/>
            <p:cNvSpPr>
              <a:spLocks/>
            </p:cNvSpPr>
            <p:nvPr/>
          </p:nvSpPr>
          <p:spPr bwMode="auto">
            <a:xfrm>
              <a:off x="1522760" y="3750226"/>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3" name="Freeform 40"/>
            <p:cNvSpPr>
              <a:spLocks/>
            </p:cNvSpPr>
            <p:nvPr/>
          </p:nvSpPr>
          <p:spPr bwMode="auto">
            <a:xfrm>
              <a:off x="3032473" y="3735939"/>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4" name="Freeform 41"/>
            <p:cNvSpPr>
              <a:spLocks/>
            </p:cNvSpPr>
            <p:nvPr/>
          </p:nvSpPr>
          <p:spPr bwMode="auto">
            <a:xfrm>
              <a:off x="1465610" y="2142089"/>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grpSp>
      <p:sp>
        <p:nvSpPr>
          <p:cNvPr id="65" name="TextBox 57"/>
          <p:cNvSpPr txBox="1"/>
          <p:nvPr/>
        </p:nvSpPr>
        <p:spPr bwMode="auto">
          <a:xfrm>
            <a:off x="3960092" y="1575134"/>
            <a:ext cx="2673350" cy="1212640"/>
          </a:xfrm>
          <a:prstGeom prst="rect">
            <a:avLst/>
          </a:prstGeom>
          <a:noFill/>
        </p:spPr>
        <p:txBody>
          <a:bodyPr>
            <a:spAutoFit/>
          </a:bodyPr>
          <a:lstStyle/>
          <a:p>
            <a:pPr algn="ctr" fontAlgn="auto">
              <a:lnSpc>
                <a:spcPct val="130000"/>
              </a:lnSpc>
              <a:spcBef>
                <a:spcPts val="0"/>
              </a:spcBef>
              <a:spcAft>
                <a:spcPts val="0"/>
              </a:spcAft>
              <a:defRPr/>
            </a:pPr>
            <a:r>
              <a:rPr lang="zh-CN" altLang="en-US" sz="14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基金尽调</a:t>
            </a:r>
            <a:endParaRPr lang="en-US" altLang="zh-CN" sz="14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基金、出资人背景</a:t>
            </a:r>
            <a:endParaRPr lang="en-US" altLang="zh-CN" sz="14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rPr>
              <a:t>管理团队情况</a:t>
            </a:r>
            <a:endParaRPr lang="en-US" altLang="zh-CN" sz="1400"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rPr>
              <a:t>投资组合与投资策略</a:t>
            </a:r>
          </a:p>
        </p:txBody>
      </p:sp>
      <p:sp>
        <p:nvSpPr>
          <p:cNvPr id="66" name="TextBox 57"/>
          <p:cNvSpPr txBox="1"/>
          <p:nvPr/>
        </p:nvSpPr>
        <p:spPr bwMode="auto">
          <a:xfrm>
            <a:off x="3923928" y="3079347"/>
            <a:ext cx="2673350" cy="932563"/>
          </a:xfrm>
          <a:prstGeom prst="rect">
            <a:avLst/>
          </a:prstGeom>
          <a:noFill/>
        </p:spPr>
        <p:txBody>
          <a:bodyPr>
            <a:spAutoFit/>
          </a:bodyPr>
          <a:lstStyle/>
          <a:p>
            <a:pPr algn="ctr" fontAlgn="auto">
              <a:lnSpc>
                <a:spcPct val="130000"/>
              </a:lnSpc>
              <a:spcBef>
                <a:spcPts val="0"/>
              </a:spcBef>
              <a:spcAft>
                <a:spcPts val="0"/>
              </a:spcAft>
              <a:defRPr/>
            </a:pPr>
            <a:r>
              <a:rPr lang="zh-CN" altLang="en-US" sz="14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合作</a:t>
            </a:r>
            <a:r>
              <a:rPr lang="en-US" altLang="zh-CN" sz="14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GP</a:t>
            </a:r>
            <a:r>
              <a:rPr lang="zh-CN" altLang="en-US" sz="14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筛选</a:t>
            </a:r>
            <a:endParaRPr lang="en-US" altLang="zh-CN" sz="14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历史业绩</a:t>
            </a:r>
            <a:endParaRPr lang="en-US" altLang="zh-CN" sz="14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rPr>
              <a:t>基金运作管理经验</a:t>
            </a:r>
            <a:endParaRPr lang="en-US" altLang="zh-CN" sz="14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1" name="TextBox 57"/>
          <p:cNvSpPr txBox="1"/>
          <p:nvPr/>
        </p:nvSpPr>
        <p:spPr bwMode="auto">
          <a:xfrm>
            <a:off x="6300192" y="1807069"/>
            <a:ext cx="2018215" cy="1772793"/>
          </a:xfrm>
          <a:prstGeom prst="rect">
            <a:avLst/>
          </a:prstGeom>
          <a:noFill/>
        </p:spPr>
        <p:txBody>
          <a:bodyPr wrap="square">
            <a:spAutoFit/>
          </a:bodyPr>
          <a:lstStyle/>
          <a:p>
            <a:pPr algn="ctr" fontAlgn="auto">
              <a:lnSpc>
                <a:spcPct val="130000"/>
              </a:lnSpc>
              <a:spcBef>
                <a:spcPts val="0"/>
              </a:spcBef>
              <a:spcAft>
                <a:spcPts val="0"/>
              </a:spcAft>
              <a:defRPr/>
            </a:pPr>
            <a:r>
              <a:rPr lang="zh-CN" altLang="en-US" sz="14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绩效评价</a:t>
            </a:r>
            <a:endParaRPr lang="en-US" altLang="zh-CN" sz="14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杠杆放大效应</a:t>
            </a:r>
            <a:endParaRPr lang="en-US" altLang="zh-CN" sz="14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政策落实情况</a:t>
            </a:r>
            <a:endParaRPr lang="en-US" altLang="zh-CN" sz="14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rPr>
              <a:t>政策</a:t>
            </a: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rPr>
              <a:t>实施效果</a:t>
            </a:r>
            <a:endParaRPr lang="en-US" altLang="zh-CN" sz="1400"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rPr>
              <a:t>经济效益指标</a:t>
            </a:r>
            <a:endParaRPr lang="en-US" altLang="zh-CN" sz="1400"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400" kern="0" dirty="0" smtClean="0">
                <a:solidFill>
                  <a:prstClr val="black">
                    <a:lumMod val="50000"/>
                    <a:lumOff val="50000"/>
                  </a:prstClr>
                </a:solidFill>
                <a:latin typeface="微软雅黑" panose="020B0503020204020204" pitchFamily="34" charset="-122"/>
                <a:ea typeface="微软雅黑" panose="020B0503020204020204" pitchFamily="34" charset="-122"/>
              </a:rPr>
              <a:t>管理效益指标</a:t>
            </a:r>
          </a:p>
        </p:txBody>
      </p:sp>
    </p:spTree>
    <p:extLst>
      <p:ext uri="{BB962C8B-B14F-4D97-AF65-F5344CB8AC3E}">
        <p14:creationId xmlns:p14="http://schemas.microsoft.com/office/powerpoint/2010/main" val="4235868962"/>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5" name="文本框 4"/>
          <p:cNvSpPr txBox="1"/>
          <p:nvPr/>
        </p:nvSpPr>
        <p:spPr>
          <a:xfrm>
            <a:off x="1428902" y="1635646"/>
            <a:ext cx="6286196" cy="1015663"/>
          </a:xfrm>
          <a:prstGeom prst="rect">
            <a:avLst/>
          </a:prstGeom>
          <a:noFill/>
        </p:spPr>
        <p:txBody>
          <a:bodyPr wrap="square" rtlCol="0">
            <a:spAutoFit/>
          </a:bodyPr>
          <a:lstStyle/>
          <a:p>
            <a:pPr algn="ctr"/>
            <a:r>
              <a:rPr lang="zh-CN" altLang="en-US" sz="4000" b="1" spc="300" dirty="0" smtClean="0">
                <a:solidFill>
                  <a:srgbClr val="353943"/>
                </a:solidFill>
                <a:latin typeface="微软雅黑" panose="020B0503020204020204" pitchFamily="34" charset="-122"/>
                <a:ea typeface="微软雅黑" panose="020B0503020204020204" pitchFamily="34" charset="-122"/>
              </a:rPr>
              <a:t>谢谢观赏</a:t>
            </a:r>
            <a:endParaRPr lang="en-US" altLang="zh-CN" sz="4000" b="1" spc="300" dirty="0" smtClean="0">
              <a:solidFill>
                <a:srgbClr val="353943"/>
              </a:solidFill>
              <a:latin typeface="微软雅黑" panose="020B0503020204020204" pitchFamily="34" charset="-122"/>
              <a:ea typeface="微软雅黑" panose="020B0503020204020204" pitchFamily="34" charset="-122"/>
            </a:endParaRPr>
          </a:p>
          <a:p>
            <a:pPr algn="ctr"/>
            <a:r>
              <a:rPr lang="en-US" altLang="zh-CN" sz="2000" b="1" spc="300" dirty="0" smtClean="0">
                <a:solidFill>
                  <a:srgbClr val="F4C400"/>
                </a:solidFill>
                <a:latin typeface="微软雅黑" panose="020B0503020204020204" pitchFamily="34" charset="-122"/>
                <a:ea typeface="微软雅黑" panose="020B0503020204020204" pitchFamily="34" charset="-122"/>
              </a:rPr>
              <a:t>Thanks for watching</a:t>
            </a:r>
          </a:p>
        </p:txBody>
      </p:sp>
    </p:spTree>
    <p:extLst>
      <p:ext uri="{BB962C8B-B14F-4D97-AF65-F5344CB8AC3E}">
        <p14:creationId xmlns:p14="http://schemas.microsoft.com/office/powerpoint/2010/main" val="233740053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11" name="矩形 10"/>
          <p:cNvSpPr/>
          <p:nvPr/>
        </p:nvSpPr>
        <p:spPr>
          <a:xfrm>
            <a:off x="540728" y="555526"/>
            <a:ext cx="1464543" cy="160590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1"/>
          <p:cNvSpPr txBox="1"/>
          <p:nvPr/>
        </p:nvSpPr>
        <p:spPr>
          <a:xfrm>
            <a:off x="650736" y="502683"/>
            <a:ext cx="3921264" cy="369332"/>
          </a:xfrm>
          <a:prstGeom prst="rect">
            <a:avLst/>
          </a:prstGeom>
          <a:noFill/>
        </p:spPr>
        <p:txBody>
          <a:bodyPr wrap="square" rtlCol="0">
            <a:spAutoFit/>
          </a:bodyPr>
          <a:lstStyle/>
          <a:p>
            <a:r>
              <a:rPr lang="zh-CN" altLang="en-US" b="1" spc="300" dirty="0">
                <a:solidFill>
                  <a:srgbClr val="4B4B4B"/>
                </a:solidFill>
                <a:latin typeface="微软雅黑" panose="020B0503020204020204" pitchFamily="34" charset="-122"/>
                <a:ea typeface="微软雅黑" panose="020B0503020204020204" pitchFamily="34" charset="-122"/>
              </a:rPr>
              <a:t>清</a:t>
            </a:r>
            <a:r>
              <a:rPr lang="zh-CN" altLang="en-US" b="1" spc="300" dirty="0" smtClean="0">
                <a:solidFill>
                  <a:srgbClr val="4B4B4B"/>
                </a:solidFill>
                <a:latin typeface="微软雅黑" panose="020B0503020204020204" pitchFamily="34" charset="-122"/>
                <a:ea typeface="微软雅黑" panose="020B0503020204020204" pitchFamily="34" charset="-122"/>
              </a:rPr>
              <a:t>科研究中心</a:t>
            </a:r>
            <a:endParaRPr lang="zh-CN" altLang="en-US"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471969" y="340966"/>
            <a:ext cx="579908" cy="692766"/>
          </a:xfrm>
          <a:prstGeom prst="rect">
            <a:avLst/>
          </a:prstGeom>
        </p:spPr>
      </p:pic>
      <p:sp>
        <p:nvSpPr>
          <p:cNvPr id="14" name="TextBox 21"/>
          <p:cNvSpPr txBox="1"/>
          <p:nvPr/>
        </p:nvSpPr>
        <p:spPr>
          <a:xfrm>
            <a:off x="8636386" y="1004106"/>
            <a:ext cx="400110" cy="1567644"/>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通是什么</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grpSp>
        <p:nvGrpSpPr>
          <p:cNvPr id="13" name="组合 25"/>
          <p:cNvGrpSpPr>
            <a:grpSpLocks/>
          </p:cNvGrpSpPr>
          <p:nvPr/>
        </p:nvGrpSpPr>
        <p:grpSpPr bwMode="auto">
          <a:xfrm>
            <a:off x="626268" y="2389786"/>
            <a:ext cx="7891463" cy="2525712"/>
            <a:chOff x="713476" y="2281436"/>
            <a:chExt cx="7602940" cy="2308371"/>
          </a:xfrm>
        </p:grpSpPr>
        <p:pic>
          <p:nvPicPr>
            <p:cNvPr id="15" name="Picture 2" descr="D:\20121228 集团册子新文件\PPT图\9.jpg"/>
            <p:cNvPicPr>
              <a:picLocks noChangeAspect="1" noChangeArrowheads="1"/>
            </p:cNvPicPr>
            <p:nvPr/>
          </p:nvPicPr>
          <p:blipFill>
            <a:blip r:embed="rId5" cstate="print"/>
            <a:srcRect/>
            <a:stretch>
              <a:fillRect/>
            </a:stretch>
          </p:blipFill>
          <p:spPr bwMode="auto">
            <a:xfrm>
              <a:off x="713476" y="3001517"/>
              <a:ext cx="1119600" cy="158417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6" name="Picture 3" descr="D:\20121228 集团册子新文件\PPT图\10.jpg"/>
            <p:cNvPicPr>
              <a:picLocks noChangeAspect="1" noChangeArrowheads="1"/>
            </p:cNvPicPr>
            <p:nvPr/>
          </p:nvPicPr>
          <p:blipFill>
            <a:blip r:embed="rId6" cstate="print"/>
            <a:srcRect/>
            <a:stretch>
              <a:fillRect/>
            </a:stretch>
          </p:blipFill>
          <p:spPr bwMode="auto">
            <a:xfrm>
              <a:off x="4600033" y="3005631"/>
              <a:ext cx="1120985" cy="158417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7" name="Picture 4" descr="D:\20121228 集团册子新文件\PPT图\8.jpg"/>
            <p:cNvPicPr>
              <a:picLocks noChangeAspect="1" noChangeArrowheads="1"/>
            </p:cNvPicPr>
            <p:nvPr/>
          </p:nvPicPr>
          <p:blipFill>
            <a:blip r:embed="rId7" cstate="print"/>
            <a:srcRect l="8188"/>
            <a:stretch>
              <a:fillRect/>
            </a:stretch>
          </p:blipFill>
          <p:spPr bwMode="auto">
            <a:xfrm>
              <a:off x="2032129" y="3005631"/>
              <a:ext cx="1121109" cy="158417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8" name="Picture 2" descr="C:\Users\nicolemeng.2IPO\Desktop\封面_V2-03.jpg"/>
            <p:cNvPicPr>
              <a:picLocks noChangeAspect="1" noChangeArrowheads="1"/>
            </p:cNvPicPr>
            <p:nvPr/>
          </p:nvPicPr>
          <p:blipFill>
            <a:blip r:embed="rId8" cstate="print"/>
            <a:srcRect/>
            <a:stretch>
              <a:fillRect/>
            </a:stretch>
          </p:blipFill>
          <p:spPr bwMode="auto">
            <a:xfrm>
              <a:off x="3350783" y="3005631"/>
              <a:ext cx="1120985" cy="158417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grpSp>
          <p:nvGrpSpPr>
            <p:cNvPr id="19" name="组合 23"/>
            <p:cNvGrpSpPr>
              <a:grpSpLocks/>
            </p:cNvGrpSpPr>
            <p:nvPr/>
          </p:nvGrpSpPr>
          <p:grpSpPr bwMode="auto">
            <a:xfrm>
              <a:off x="755576" y="2281436"/>
              <a:ext cx="1008112" cy="432048"/>
              <a:chOff x="1071538" y="2357434"/>
              <a:chExt cx="1008112" cy="432048"/>
            </a:xfrm>
          </p:grpSpPr>
          <p:sp>
            <p:nvSpPr>
              <p:cNvPr id="37" name="横卷形 10"/>
              <p:cNvSpPr/>
              <p:nvPr/>
            </p:nvSpPr>
            <p:spPr>
              <a:xfrm>
                <a:off x="1072263" y="2357434"/>
                <a:ext cx="1007914" cy="432366"/>
              </a:xfrm>
              <a:prstGeom prst="horizontalScroll">
                <a:avLst/>
              </a:prstGeom>
              <a:solidFill>
                <a:srgbClr val="FFC000"/>
              </a:solidFill>
              <a:ln>
                <a:solidFill>
                  <a:srgbClr val="FF99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TextBox 11"/>
              <p:cNvSpPr txBox="1">
                <a:spLocks noChangeArrowheads="1"/>
              </p:cNvSpPr>
              <p:nvPr/>
            </p:nvSpPr>
            <p:spPr bwMode="auto">
              <a:xfrm>
                <a:off x="1143546" y="2431894"/>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rgbClr val="0070C0"/>
                    </a:solidFill>
                    <a:latin typeface="微软雅黑" panose="020B0503020204020204" pitchFamily="34" charset="-122"/>
                    <a:ea typeface="微软雅黑" panose="020B0503020204020204" pitchFamily="34" charset="-122"/>
                  </a:rPr>
                  <a:t>研究报告</a:t>
                </a:r>
              </a:p>
            </p:txBody>
          </p:sp>
        </p:grpSp>
        <p:grpSp>
          <p:nvGrpSpPr>
            <p:cNvPr id="20" name="组合 23"/>
            <p:cNvGrpSpPr>
              <a:grpSpLocks/>
            </p:cNvGrpSpPr>
            <p:nvPr/>
          </p:nvGrpSpPr>
          <p:grpSpPr bwMode="auto">
            <a:xfrm>
              <a:off x="2101532" y="2281436"/>
              <a:ext cx="2254444" cy="432048"/>
              <a:chOff x="-174794" y="2357434"/>
              <a:chExt cx="2254444" cy="432048"/>
            </a:xfrm>
          </p:grpSpPr>
          <p:sp>
            <p:nvSpPr>
              <p:cNvPr id="35" name="横卷形 34"/>
              <p:cNvSpPr/>
              <p:nvPr/>
            </p:nvSpPr>
            <p:spPr>
              <a:xfrm>
                <a:off x="1072408" y="2357434"/>
                <a:ext cx="1007913" cy="432366"/>
              </a:xfrm>
              <a:prstGeom prst="horizontalScroll">
                <a:avLst/>
              </a:prstGeom>
              <a:solidFill>
                <a:srgbClr val="FFC000"/>
              </a:solidFill>
              <a:ln>
                <a:solidFill>
                  <a:srgbClr val="FF99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TextBox 49"/>
              <p:cNvSpPr txBox="1">
                <a:spLocks noChangeArrowheads="1"/>
              </p:cNvSpPr>
              <p:nvPr/>
            </p:nvSpPr>
            <p:spPr bwMode="auto">
              <a:xfrm>
                <a:off x="-174794" y="2423271"/>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70C0"/>
                    </a:solidFill>
                    <a:latin typeface="微软雅黑" panose="020B0503020204020204" pitchFamily="34" charset="-122"/>
                    <a:ea typeface="微软雅黑" panose="020B0503020204020204" pitchFamily="34" charset="-122"/>
                  </a:rPr>
                  <a:t>机构名录</a:t>
                </a:r>
              </a:p>
            </p:txBody>
          </p:sp>
        </p:grpSp>
        <p:grpSp>
          <p:nvGrpSpPr>
            <p:cNvPr id="21" name="组合 23"/>
            <p:cNvGrpSpPr>
              <a:grpSpLocks/>
            </p:cNvGrpSpPr>
            <p:nvPr/>
          </p:nvGrpSpPr>
          <p:grpSpPr bwMode="auto">
            <a:xfrm>
              <a:off x="2032129" y="2281436"/>
              <a:ext cx="3573411" cy="432049"/>
              <a:chOff x="1051947" y="2357434"/>
              <a:chExt cx="3573411" cy="432049"/>
            </a:xfrm>
          </p:grpSpPr>
          <p:sp>
            <p:nvSpPr>
              <p:cNvPr id="33" name="横卷形 32"/>
              <p:cNvSpPr/>
              <p:nvPr/>
            </p:nvSpPr>
            <p:spPr>
              <a:xfrm>
                <a:off x="1051688" y="2357434"/>
                <a:ext cx="1007914" cy="432366"/>
              </a:xfrm>
              <a:prstGeom prst="horizontalScroll">
                <a:avLst/>
              </a:prstGeom>
              <a:solidFill>
                <a:srgbClr val="FFC000"/>
              </a:solidFill>
              <a:ln>
                <a:solidFill>
                  <a:srgbClr val="FF99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rgbClr val="0070C0"/>
                    </a:solidFill>
                    <a:latin typeface="微软雅黑" pitchFamily="34" charset="-122"/>
                    <a:ea typeface="微软雅黑" pitchFamily="34" charset="-122"/>
                  </a:rPr>
                  <a:t>机构名录</a:t>
                </a:r>
              </a:p>
            </p:txBody>
          </p:sp>
          <p:sp>
            <p:nvSpPr>
              <p:cNvPr id="34" name="TextBox 47"/>
              <p:cNvSpPr txBox="1">
                <a:spLocks noChangeArrowheads="1"/>
              </p:cNvSpPr>
              <p:nvPr/>
            </p:nvSpPr>
            <p:spPr bwMode="auto">
              <a:xfrm>
                <a:off x="3689254" y="2423270"/>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70C0"/>
                    </a:solidFill>
                    <a:latin typeface="微软雅黑" panose="020B0503020204020204" pitchFamily="34" charset="-122"/>
                    <a:ea typeface="微软雅黑" panose="020B0503020204020204" pitchFamily="34" charset="-122"/>
                  </a:rPr>
                  <a:t>定制咨询</a:t>
                </a:r>
              </a:p>
            </p:txBody>
          </p:sp>
        </p:grpSp>
        <p:grpSp>
          <p:nvGrpSpPr>
            <p:cNvPr id="22" name="组合 23"/>
            <p:cNvGrpSpPr>
              <a:grpSpLocks/>
            </p:cNvGrpSpPr>
            <p:nvPr/>
          </p:nvGrpSpPr>
          <p:grpSpPr bwMode="auto">
            <a:xfrm>
              <a:off x="5940152" y="2281436"/>
              <a:ext cx="1008112" cy="432048"/>
              <a:chOff x="1071538" y="2357434"/>
              <a:chExt cx="1008112" cy="432048"/>
            </a:xfrm>
          </p:grpSpPr>
          <p:sp>
            <p:nvSpPr>
              <p:cNvPr id="31" name="横卷形 30"/>
              <p:cNvSpPr/>
              <p:nvPr/>
            </p:nvSpPr>
            <p:spPr>
              <a:xfrm>
                <a:off x="1071024" y="2357434"/>
                <a:ext cx="1007913" cy="432366"/>
              </a:xfrm>
              <a:prstGeom prst="horizontalScroll">
                <a:avLst/>
              </a:prstGeom>
              <a:solidFill>
                <a:srgbClr val="FFC000"/>
              </a:solidFill>
              <a:ln>
                <a:solidFill>
                  <a:srgbClr val="FF99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TextBox 45"/>
              <p:cNvSpPr txBox="1">
                <a:spLocks noChangeArrowheads="1"/>
              </p:cNvSpPr>
              <p:nvPr/>
            </p:nvSpPr>
            <p:spPr bwMode="auto">
              <a:xfrm>
                <a:off x="1071538" y="2431894"/>
                <a:ext cx="10081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70C0"/>
                    </a:solidFill>
                    <a:latin typeface="微软雅黑" panose="020B0503020204020204" pitchFamily="34" charset="-122"/>
                    <a:ea typeface="微软雅黑" panose="020B0503020204020204" pitchFamily="34" charset="-122"/>
                  </a:rPr>
                  <a:t>私募通</a:t>
                </a:r>
              </a:p>
            </p:txBody>
          </p:sp>
        </p:grpSp>
        <p:grpSp>
          <p:nvGrpSpPr>
            <p:cNvPr id="23" name="组合 23"/>
            <p:cNvGrpSpPr>
              <a:grpSpLocks/>
            </p:cNvGrpSpPr>
            <p:nvPr/>
          </p:nvGrpSpPr>
          <p:grpSpPr bwMode="auto">
            <a:xfrm>
              <a:off x="3420186" y="2281436"/>
              <a:ext cx="2187960" cy="432049"/>
              <a:chOff x="-152284" y="2357434"/>
              <a:chExt cx="2187960" cy="432049"/>
            </a:xfrm>
          </p:grpSpPr>
          <p:sp>
            <p:nvSpPr>
              <p:cNvPr id="29" name="TextBox 43"/>
              <p:cNvSpPr txBox="1">
                <a:spLocks noChangeArrowheads="1"/>
              </p:cNvSpPr>
              <p:nvPr/>
            </p:nvSpPr>
            <p:spPr bwMode="auto">
              <a:xfrm>
                <a:off x="-152284" y="2423271"/>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70C0"/>
                    </a:solidFill>
                    <a:latin typeface="微软雅黑" panose="020B0503020204020204" pitchFamily="34" charset="-122"/>
                    <a:ea typeface="微软雅黑" panose="020B0503020204020204" pitchFamily="34" charset="-122"/>
                  </a:rPr>
                  <a:t>排名榜单</a:t>
                </a:r>
              </a:p>
            </p:txBody>
          </p:sp>
          <p:sp>
            <p:nvSpPr>
              <p:cNvPr id="30" name="横卷形 29"/>
              <p:cNvSpPr/>
              <p:nvPr/>
            </p:nvSpPr>
            <p:spPr>
              <a:xfrm>
                <a:off x="1027361" y="2357434"/>
                <a:ext cx="1007913" cy="432366"/>
              </a:xfrm>
              <a:prstGeom prst="horizontalScroll">
                <a:avLst/>
              </a:prstGeom>
              <a:solidFill>
                <a:srgbClr val="FFC000"/>
              </a:solidFill>
              <a:ln>
                <a:solidFill>
                  <a:srgbClr val="FF99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rgbClr val="0070C0"/>
                    </a:solidFill>
                    <a:latin typeface="微软雅黑" pitchFamily="34" charset="-122"/>
                    <a:ea typeface="微软雅黑" pitchFamily="34" charset="-122"/>
                  </a:rPr>
                  <a:t>定制咨询</a:t>
                </a:r>
              </a:p>
            </p:txBody>
          </p:sp>
        </p:grpSp>
        <p:grpSp>
          <p:nvGrpSpPr>
            <p:cNvPr id="24" name="组合 23"/>
            <p:cNvGrpSpPr>
              <a:grpSpLocks/>
            </p:cNvGrpSpPr>
            <p:nvPr/>
          </p:nvGrpSpPr>
          <p:grpSpPr bwMode="auto">
            <a:xfrm>
              <a:off x="7236296" y="2281436"/>
              <a:ext cx="1008112" cy="432048"/>
              <a:chOff x="1071538" y="2357434"/>
              <a:chExt cx="1008112" cy="432048"/>
            </a:xfrm>
          </p:grpSpPr>
          <p:sp>
            <p:nvSpPr>
              <p:cNvPr id="27" name="横卷形 26"/>
              <p:cNvSpPr/>
              <p:nvPr/>
            </p:nvSpPr>
            <p:spPr>
              <a:xfrm>
                <a:off x="1071860" y="2357434"/>
                <a:ext cx="1007913" cy="432366"/>
              </a:xfrm>
              <a:prstGeom prst="horizontalScroll">
                <a:avLst/>
              </a:prstGeom>
              <a:solidFill>
                <a:srgbClr val="FFC000"/>
              </a:solidFill>
              <a:ln>
                <a:solidFill>
                  <a:srgbClr val="FF99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TextBox 41"/>
              <p:cNvSpPr txBox="1">
                <a:spLocks noChangeArrowheads="1"/>
              </p:cNvSpPr>
              <p:nvPr/>
            </p:nvSpPr>
            <p:spPr bwMode="auto">
              <a:xfrm>
                <a:off x="1143546" y="2431894"/>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70C0"/>
                    </a:solidFill>
                    <a:latin typeface="微软雅黑" panose="020B0503020204020204" pitchFamily="34" charset="-122"/>
                    <a:ea typeface="微软雅黑" panose="020B0503020204020204" pitchFamily="34" charset="-122"/>
                  </a:rPr>
                  <a:t>私募管家</a:t>
                </a:r>
              </a:p>
            </p:txBody>
          </p:sp>
        </p:grpSp>
        <p:pic>
          <p:nvPicPr>
            <p:cNvPr id="25" name="Picture 5"/>
            <p:cNvPicPr>
              <a:picLocks noChangeAspect="1" noChangeArrowheads="1"/>
            </p:cNvPicPr>
            <p:nvPr/>
          </p:nvPicPr>
          <p:blipFill>
            <a:blip r:embed="rId9" cstate="print"/>
            <a:srcRect/>
            <a:stretch>
              <a:fillRect/>
            </a:stretch>
          </p:blipFill>
          <p:spPr bwMode="auto">
            <a:xfrm>
              <a:off x="7196816" y="3001516"/>
              <a:ext cx="1119600" cy="1584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26" name="Picture 8"/>
            <p:cNvPicPr>
              <a:picLocks noChangeAspect="1" noChangeArrowheads="1"/>
            </p:cNvPicPr>
            <p:nvPr/>
          </p:nvPicPr>
          <p:blipFill>
            <a:blip r:embed="rId10" cstate="print"/>
            <a:srcRect/>
            <a:stretch>
              <a:fillRect/>
            </a:stretch>
          </p:blipFill>
          <p:spPr bwMode="auto">
            <a:xfrm>
              <a:off x="5900672" y="3001516"/>
              <a:ext cx="1119600" cy="1584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grpSp>
      <p:grpSp>
        <p:nvGrpSpPr>
          <p:cNvPr id="39" name="组合 52"/>
          <p:cNvGrpSpPr>
            <a:grpSpLocks/>
          </p:cNvGrpSpPr>
          <p:nvPr/>
        </p:nvGrpSpPr>
        <p:grpSpPr bwMode="auto">
          <a:xfrm>
            <a:off x="539750" y="979489"/>
            <a:ext cx="7993063" cy="1396502"/>
            <a:chOff x="539552" y="988932"/>
            <a:chExt cx="7992888" cy="1154319"/>
          </a:xfrm>
        </p:grpSpPr>
        <p:sp>
          <p:nvSpPr>
            <p:cNvPr id="40" name="TextBox 53"/>
            <p:cNvSpPr txBox="1"/>
            <p:nvPr/>
          </p:nvSpPr>
          <p:spPr>
            <a:xfrm>
              <a:off x="682424" y="988932"/>
              <a:ext cx="7673807" cy="1144808"/>
            </a:xfrm>
            <a:prstGeom prst="rect">
              <a:avLst/>
            </a:prstGeom>
            <a:noFill/>
          </p:spPr>
          <p:txBody>
            <a:bodyPr>
              <a:spAutoFit/>
            </a:bodyPr>
            <a:lstStyle/>
            <a:p>
              <a:pPr>
                <a:lnSpc>
                  <a:spcPct val="150000"/>
                </a:lnSpc>
                <a:defRPr/>
              </a:pPr>
              <a:r>
                <a:rPr lang="en-US" altLang="zh-CN" sz="1400" dirty="0" smtClean="0">
                  <a:solidFill>
                    <a:schemeClr val="tx1">
                      <a:lumMod val="65000"/>
                      <a:lumOff val="35000"/>
                    </a:schemeClr>
                  </a:solidFill>
                  <a:latin typeface="微软雅黑" pitchFamily="34" charset="-122"/>
                  <a:ea typeface="微软雅黑" pitchFamily="34" charset="-122"/>
                </a:rPr>
                <a:t>       </a:t>
              </a:r>
              <a:r>
                <a:rPr lang="zh-CN" altLang="en-US" sz="1400" dirty="0" smtClean="0">
                  <a:solidFill>
                    <a:schemeClr val="tx1">
                      <a:lumMod val="65000"/>
                      <a:lumOff val="35000"/>
                    </a:schemeClr>
                  </a:solidFill>
                  <a:latin typeface="微软雅黑" pitchFamily="34" charset="-122"/>
                  <a:ea typeface="微软雅黑" pitchFamily="34" charset="-122"/>
                </a:rPr>
                <a:t>于</a:t>
              </a:r>
              <a:r>
                <a:rPr lang="en-US" altLang="zh-CN" sz="1400" dirty="0">
                  <a:solidFill>
                    <a:schemeClr val="tx1">
                      <a:lumMod val="65000"/>
                      <a:lumOff val="35000"/>
                    </a:schemeClr>
                  </a:solidFill>
                  <a:latin typeface="微软雅黑" pitchFamily="34" charset="-122"/>
                  <a:ea typeface="微软雅黑" pitchFamily="34" charset="-122"/>
                </a:rPr>
                <a:t>2001</a:t>
              </a:r>
              <a:r>
                <a:rPr lang="zh-CN" altLang="en-US" sz="1400" dirty="0">
                  <a:solidFill>
                    <a:schemeClr val="tx1">
                      <a:lumMod val="65000"/>
                      <a:lumOff val="35000"/>
                    </a:schemeClr>
                  </a:solidFill>
                  <a:latin typeface="微软雅黑" pitchFamily="34" charset="-122"/>
                  <a:ea typeface="微软雅黑" pitchFamily="34" charset="-122"/>
                </a:rPr>
                <a:t>年创立，致力于为众多的有限合伙人、</a:t>
              </a:r>
              <a:r>
                <a:rPr lang="en-US" altLang="zh-CN" sz="1400" dirty="0">
                  <a:solidFill>
                    <a:schemeClr val="tx1">
                      <a:lumMod val="65000"/>
                      <a:lumOff val="35000"/>
                    </a:schemeClr>
                  </a:solidFill>
                  <a:latin typeface="微软雅黑" pitchFamily="34" charset="-122"/>
                  <a:ea typeface="微软雅黑" pitchFamily="34" charset="-122"/>
                </a:rPr>
                <a:t>VC/PE</a:t>
              </a:r>
              <a:r>
                <a:rPr lang="zh-CN" altLang="en-US" sz="1400" dirty="0">
                  <a:solidFill>
                    <a:schemeClr val="tx1">
                      <a:lumMod val="65000"/>
                      <a:lumOff val="35000"/>
                    </a:schemeClr>
                  </a:solidFill>
                  <a:latin typeface="微软雅黑" pitchFamily="34" charset="-122"/>
                  <a:ea typeface="微软雅黑" pitchFamily="34" charset="-122"/>
                </a:rPr>
                <a:t>投资机构、战略投资者，以及政府机构、律师事务所、会计师事务所、投资银行、研究机构等提供专业的信息、数据、研究和咨询服务。范围涉及创业投资、私募股权、新股上市、兼并收购以及</a:t>
              </a:r>
              <a:r>
                <a:rPr lang="en-US" altLang="zh-CN" sz="1400" dirty="0">
                  <a:solidFill>
                    <a:schemeClr val="tx1">
                      <a:lumMod val="65000"/>
                      <a:lumOff val="35000"/>
                    </a:schemeClr>
                  </a:solidFill>
                  <a:latin typeface="微软雅黑" pitchFamily="34" charset="-122"/>
                  <a:ea typeface="微软雅黑" pitchFamily="34" charset="-122"/>
                </a:rPr>
                <a:t>TMT</a:t>
              </a:r>
              <a:r>
                <a:rPr lang="zh-CN" altLang="en-US" sz="1400" dirty="0">
                  <a:solidFill>
                    <a:schemeClr val="tx1">
                      <a:lumMod val="65000"/>
                      <a:lumOff val="35000"/>
                    </a:schemeClr>
                  </a:solidFill>
                  <a:latin typeface="微软雅黑" pitchFamily="34" charset="-122"/>
                  <a:ea typeface="微软雅黑" pitchFamily="34" charset="-122"/>
                </a:rPr>
                <a:t>、传统行业、清洁技术、生技健康等行业市场研究。目前，清科研究中心已成为中国最专业权威的研究机构之一。</a:t>
              </a:r>
            </a:p>
          </p:txBody>
        </p:sp>
        <p:sp>
          <p:nvSpPr>
            <p:cNvPr id="41" name="圆角矩形 40"/>
            <p:cNvSpPr/>
            <p:nvPr/>
          </p:nvSpPr>
          <p:spPr>
            <a:xfrm>
              <a:off x="539552" y="1000335"/>
              <a:ext cx="7992888" cy="1142916"/>
            </a:xfrm>
            <a:prstGeom prst="roundRect">
              <a:avLst/>
            </a:prstGeom>
            <a:noFill/>
            <a:ln>
              <a:solidFill>
                <a:srgbClr val="FFC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grpSp>
    </p:spTree>
    <p:extLst>
      <p:ext uri="{BB962C8B-B14F-4D97-AF65-F5344CB8AC3E}">
        <p14:creationId xmlns:p14="http://schemas.microsoft.com/office/powerpoint/2010/main" val="3986154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11" name="矩形 10"/>
          <p:cNvSpPr/>
          <p:nvPr/>
        </p:nvSpPr>
        <p:spPr>
          <a:xfrm>
            <a:off x="540728" y="555526"/>
            <a:ext cx="1464543" cy="160590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1"/>
          <p:cNvSpPr txBox="1"/>
          <p:nvPr/>
        </p:nvSpPr>
        <p:spPr>
          <a:xfrm>
            <a:off x="650736" y="502683"/>
            <a:ext cx="3921264"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私募通</a:t>
            </a:r>
            <a:endParaRPr lang="zh-CN" altLang="en-US"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567644"/>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通是什么</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pic>
        <p:nvPicPr>
          <p:cNvPr id="9" name="Picture 13" descr="私募通私募管家201304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159" y="1072038"/>
            <a:ext cx="5119511" cy="387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a:spLocks noChangeArrowheads="1"/>
          </p:cNvSpPr>
          <p:nvPr/>
        </p:nvSpPr>
        <p:spPr bwMode="auto">
          <a:xfrm>
            <a:off x="682625" y="1431114"/>
            <a:ext cx="279717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latin typeface="微软雅黑" panose="020B0503020204020204" pitchFamily="34" charset="-122"/>
                <a:ea typeface="微软雅黑" panose="020B0503020204020204" pitchFamily="34" charset="-122"/>
              </a:rPr>
              <a:t>   </a:t>
            </a:r>
            <a:r>
              <a:rPr lang="zh-CN" altLang="en-US" sz="1400" dirty="0" smtClean="0">
                <a:solidFill>
                  <a:srgbClr val="5F5F5F"/>
                </a:solidFill>
                <a:latin typeface="微软雅黑" panose="020B0503020204020204" pitchFamily="34" charset="-122"/>
                <a:ea typeface="微软雅黑" panose="020B0503020204020204" pitchFamily="34" charset="-122"/>
              </a:rPr>
              <a:t>清</a:t>
            </a:r>
            <a:r>
              <a:rPr lang="zh-CN" altLang="en-US" sz="1400" dirty="0">
                <a:solidFill>
                  <a:srgbClr val="5F5F5F"/>
                </a:solidFill>
                <a:latin typeface="微软雅黑" panose="020B0503020204020204" pitchFamily="34" charset="-122"/>
                <a:ea typeface="微软雅黑" panose="020B0503020204020204" pitchFamily="34" charset="-122"/>
              </a:rPr>
              <a:t>科研究中心旗下一款覆盖中国创业投资暨私募股权投资领域最为全面、精准、及时的专业数据库。私募通分为</a:t>
            </a:r>
            <a:r>
              <a:rPr lang="en-US" altLang="zh-CN" sz="1400" dirty="0">
                <a:solidFill>
                  <a:srgbClr val="5F5F5F"/>
                </a:solidFill>
                <a:latin typeface="微软雅黑" panose="020B0503020204020204" pitchFamily="34" charset="-122"/>
                <a:ea typeface="微软雅黑" panose="020B0503020204020204" pitchFamily="34" charset="-122"/>
              </a:rPr>
              <a:t>PC</a:t>
            </a:r>
            <a:r>
              <a:rPr lang="zh-CN" altLang="en-US" sz="1400" dirty="0">
                <a:solidFill>
                  <a:srgbClr val="5F5F5F"/>
                </a:solidFill>
                <a:latin typeface="微软雅黑" panose="020B0503020204020204" pitchFamily="34" charset="-122"/>
                <a:ea typeface="微软雅黑" panose="020B0503020204020204" pitchFamily="34" charset="-122"/>
              </a:rPr>
              <a:t>终端和移动终端，能够为众多的有限合伙人、</a:t>
            </a:r>
            <a:r>
              <a:rPr lang="en-US" altLang="zh-CN" sz="1400" dirty="0">
                <a:solidFill>
                  <a:srgbClr val="5F5F5F"/>
                </a:solidFill>
                <a:latin typeface="微软雅黑" panose="020B0503020204020204" pitchFamily="34" charset="-122"/>
                <a:ea typeface="微软雅黑" panose="020B0503020204020204" pitchFamily="34" charset="-122"/>
              </a:rPr>
              <a:t>VC/PE</a:t>
            </a:r>
            <a:r>
              <a:rPr lang="zh-CN" altLang="en-US" sz="1400" dirty="0">
                <a:solidFill>
                  <a:srgbClr val="5F5F5F"/>
                </a:solidFill>
                <a:latin typeface="微软雅黑" panose="020B0503020204020204" pitchFamily="34" charset="-122"/>
                <a:ea typeface="微软雅黑" panose="020B0503020204020204" pitchFamily="34" charset="-122"/>
              </a:rPr>
              <a:t>投资机构、战略投资者，以及政府机构、律师事务所、会计师事务所、投资银行、研究机构等提供专业便捷的数据信息。</a:t>
            </a:r>
            <a:endParaRPr lang="en-US" altLang="zh-CN" sz="1400" dirty="0">
              <a:solidFill>
                <a:srgbClr val="5F5F5F"/>
              </a:solidFill>
              <a:latin typeface="微软雅黑" panose="020B0503020204020204" pitchFamily="34" charset="-122"/>
              <a:ea typeface="微软雅黑" panose="020B0503020204020204" pitchFamily="34" charset="-122"/>
            </a:endParaRPr>
          </a:p>
        </p:txBody>
      </p:sp>
      <p:sp>
        <p:nvSpPr>
          <p:cNvPr id="12" name="Rounded Rectangle 34"/>
          <p:cNvSpPr>
            <a:spLocks noChangeArrowheads="1"/>
          </p:cNvSpPr>
          <p:nvPr/>
        </p:nvSpPr>
        <p:spPr bwMode="auto">
          <a:xfrm rot="16200000">
            <a:off x="250825" y="1504139"/>
            <a:ext cx="3600450" cy="3168650"/>
          </a:xfrm>
          <a:prstGeom prst="roundRect">
            <a:avLst>
              <a:gd name="adj" fmla="val 5880"/>
            </a:avLst>
          </a:prstGeom>
          <a:noFill/>
          <a:ln w="25400" algn="ctr">
            <a:solidFill>
              <a:srgbClr val="FFCC00"/>
            </a:solidFill>
            <a:round/>
            <a:headEnd/>
            <a:tailEnd/>
          </a:ln>
        </p:spPr>
        <p:txBody>
          <a:bodyPr rot="10800000"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329909644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11" name="矩形 10"/>
          <p:cNvSpPr/>
          <p:nvPr/>
        </p:nvSpPr>
        <p:spPr>
          <a:xfrm>
            <a:off x="540728" y="555526"/>
            <a:ext cx="1464543" cy="160590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1"/>
          <p:cNvSpPr txBox="1"/>
          <p:nvPr/>
        </p:nvSpPr>
        <p:spPr>
          <a:xfrm>
            <a:off x="650736" y="502683"/>
            <a:ext cx="5577448" cy="369332"/>
          </a:xfrm>
          <a:prstGeom prst="rect">
            <a:avLst/>
          </a:prstGeom>
          <a:noFill/>
        </p:spPr>
        <p:txBody>
          <a:bodyPr wrap="square" rtlCol="0">
            <a:spAutoFit/>
          </a:bodyPr>
          <a:lstStyle/>
          <a:p>
            <a:r>
              <a:rPr lang="zh-CN" altLang="en-US" b="1" spc="300" dirty="0">
                <a:solidFill>
                  <a:srgbClr val="4B4B4B"/>
                </a:solidFill>
                <a:latin typeface="微软雅黑" panose="020B0503020204020204" pitchFamily="34" charset="-122"/>
                <a:ea typeface="微软雅黑" panose="020B0503020204020204" pitchFamily="34" charset="-122"/>
              </a:rPr>
              <a:t>中国创业与投资大数据平台</a:t>
            </a: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5"/>
            <a:ext cx="400110" cy="2059179"/>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通有哪些数据</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sp>
        <p:nvSpPr>
          <p:cNvPr id="34" name="Freeform 5"/>
          <p:cNvSpPr>
            <a:spLocks/>
          </p:cNvSpPr>
          <p:nvPr/>
        </p:nvSpPr>
        <p:spPr bwMode="auto">
          <a:xfrm>
            <a:off x="4608000" y="2169588"/>
            <a:ext cx="1657350" cy="2333625"/>
          </a:xfrm>
          <a:custGeom>
            <a:avLst/>
            <a:gdLst>
              <a:gd name="T0" fmla="*/ 1870605868 w 1467"/>
              <a:gd name="T1" fmla="*/ 727104739 h 2068"/>
              <a:gd name="T2" fmla="*/ 1870605868 w 1467"/>
              <a:gd name="T3" fmla="*/ 2147483646 h 2068"/>
              <a:gd name="T4" fmla="*/ 1669136730 w 1467"/>
              <a:gd name="T5" fmla="*/ 2147483646 h 2068"/>
              <a:gd name="T6" fmla="*/ 923189140 w 1467"/>
              <a:gd name="T7" fmla="*/ 2147483646 h 2068"/>
              <a:gd name="T8" fmla="*/ 721720002 w 1467"/>
              <a:gd name="T9" fmla="*/ 2147483646 h 2068"/>
              <a:gd name="T10" fmla="*/ 721720002 w 1467"/>
              <a:gd name="T11" fmla="*/ 727104739 h 2068"/>
              <a:gd name="T12" fmla="*/ 721720002 w 1467"/>
              <a:gd name="T13" fmla="*/ 715644248 h 2068"/>
              <a:gd name="T14" fmla="*/ 3825349 w 1467"/>
              <a:gd name="T15" fmla="*/ 1272886 h 2068"/>
              <a:gd name="T16" fmla="*/ 0 w 1467"/>
              <a:gd name="T17" fmla="*/ 0 h 2068"/>
              <a:gd name="T18" fmla="*/ 1142510660 w 1467"/>
              <a:gd name="T19" fmla="*/ 0 h 2068"/>
              <a:gd name="T20" fmla="*/ 1870605868 w 1467"/>
              <a:gd name="T21" fmla="*/ 727104739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EB5C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a:solidFill>
                <a:prstClr val="black"/>
              </a:solidFill>
              <a:latin typeface="Calibri" panose="020F0502020204030204" pitchFamily="34" charset="0"/>
            </a:endParaRPr>
          </a:p>
        </p:txBody>
      </p:sp>
      <p:sp>
        <p:nvSpPr>
          <p:cNvPr id="35" name="Freeform 6"/>
          <p:cNvSpPr>
            <a:spLocks/>
          </p:cNvSpPr>
          <p:nvPr/>
        </p:nvSpPr>
        <p:spPr bwMode="auto">
          <a:xfrm>
            <a:off x="3906689" y="1131363"/>
            <a:ext cx="2332037" cy="1655763"/>
          </a:xfrm>
          <a:custGeom>
            <a:avLst/>
            <a:gdLst>
              <a:gd name="T0" fmla="*/ 726819327 w 2067"/>
              <a:gd name="T1" fmla="*/ 0 h 1468"/>
              <a:gd name="T2" fmla="*/ 2147483646 w 2067"/>
              <a:gd name="T3" fmla="*/ 0 h 1468"/>
              <a:gd name="T4" fmla="*/ 2147483646 w 2067"/>
              <a:gd name="T5" fmla="*/ 202274911 h 1468"/>
              <a:gd name="T6" fmla="*/ 2147483646 w 2067"/>
              <a:gd name="T7" fmla="*/ 945220732 h 1468"/>
              <a:gd name="T8" fmla="*/ 2147483646 w 2067"/>
              <a:gd name="T9" fmla="*/ 1147494515 h 1468"/>
              <a:gd name="T10" fmla="*/ 726819327 w 2067"/>
              <a:gd name="T11" fmla="*/ 1147494515 h 1468"/>
              <a:gd name="T12" fmla="*/ 715363350 w 2067"/>
              <a:gd name="T13" fmla="*/ 1147494515 h 1468"/>
              <a:gd name="T14" fmla="*/ 1272636 w 2067"/>
              <a:gd name="T15" fmla="*/ 1862452527 h 1468"/>
              <a:gd name="T16" fmla="*/ 0 w 2067"/>
              <a:gd name="T17" fmla="*/ 1867541630 h 1468"/>
              <a:gd name="T18" fmla="*/ 0 w 2067"/>
              <a:gd name="T19" fmla="*/ 726407365 h 1468"/>
              <a:gd name="T20" fmla="*/ 72681932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F5A6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a:solidFill>
                <a:prstClr val="black"/>
              </a:solidFill>
              <a:latin typeface="Calibri" panose="020F0502020204030204" pitchFamily="34" charset="0"/>
            </a:endParaRPr>
          </a:p>
        </p:txBody>
      </p:sp>
      <p:sp>
        <p:nvSpPr>
          <p:cNvPr id="36" name="Freeform 7"/>
          <p:cNvSpPr>
            <a:spLocks/>
          </p:cNvSpPr>
          <p:nvPr/>
        </p:nvSpPr>
        <p:spPr bwMode="auto">
          <a:xfrm>
            <a:off x="2865289" y="1145651"/>
            <a:ext cx="1657350" cy="2332037"/>
          </a:xfrm>
          <a:custGeom>
            <a:avLst/>
            <a:gdLst>
              <a:gd name="T0" fmla="*/ 0 w 1467"/>
              <a:gd name="T1" fmla="*/ 1903670672 h 2068"/>
              <a:gd name="T2" fmla="*/ 0 w 1467"/>
              <a:gd name="T3" fmla="*/ 202193697 h 2068"/>
              <a:gd name="T4" fmla="*/ 201469138 w 1467"/>
              <a:gd name="T5" fmla="*/ 0 h 2068"/>
              <a:gd name="T6" fmla="*/ 947416728 w 1467"/>
              <a:gd name="T7" fmla="*/ 0 h 2068"/>
              <a:gd name="T8" fmla="*/ 1148885866 w 1467"/>
              <a:gd name="T9" fmla="*/ 202193697 h 2068"/>
              <a:gd name="T10" fmla="*/ 1148885866 w 1467"/>
              <a:gd name="T11" fmla="*/ 1903670672 h 2068"/>
              <a:gd name="T12" fmla="*/ 1150161359 w 1467"/>
              <a:gd name="T13" fmla="*/ 1915115470 h 2068"/>
              <a:gd name="T14" fmla="*/ 1866780519 w 1467"/>
              <a:gd name="T15" fmla="*/ 2147483646 h 2068"/>
              <a:gd name="T16" fmla="*/ 1870605868 w 1467"/>
              <a:gd name="T17" fmla="*/ 2147483646 h 2068"/>
              <a:gd name="T18" fmla="*/ 728095207 w 1467"/>
              <a:gd name="T19" fmla="*/ 2147483646 h 2068"/>
              <a:gd name="T20" fmla="*/ 0 w 1467"/>
              <a:gd name="T21" fmla="*/ 1903670672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EB5C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a:solidFill>
                <a:prstClr val="black"/>
              </a:solidFill>
              <a:latin typeface="Calibri" panose="020F0502020204030204" pitchFamily="34" charset="0"/>
            </a:endParaRPr>
          </a:p>
        </p:txBody>
      </p:sp>
      <p:sp>
        <p:nvSpPr>
          <p:cNvPr id="37" name="Freeform 8"/>
          <p:cNvSpPr>
            <a:spLocks/>
          </p:cNvSpPr>
          <p:nvPr/>
        </p:nvSpPr>
        <p:spPr bwMode="auto">
          <a:xfrm>
            <a:off x="2881164" y="2861738"/>
            <a:ext cx="2333625" cy="1655763"/>
          </a:xfrm>
          <a:custGeom>
            <a:avLst/>
            <a:gdLst>
              <a:gd name="T0" fmla="*/ 1904966976 w 2068"/>
              <a:gd name="T1" fmla="*/ 1867541630 h 1468"/>
              <a:gd name="T2" fmla="*/ 201058495 w 2068"/>
              <a:gd name="T3" fmla="*/ 1867541630 h 1468"/>
              <a:gd name="T4" fmla="*/ 0 w 2068"/>
              <a:gd name="T5" fmla="*/ 1665266719 h 1468"/>
              <a:gd name="T6" fmla="*/ 0 w 2068"/>
              <a:gd name="T7" fmla="*/ 922320898 h 1468"/>
              <a:gd name="T8" fmla="*/ 201058495 w 2068"/>
              <a:gd name="T9" fmla="*/ 720047115 h 1468"/>
              <a:gd name="T10" fmla="*/ 1904966976 w 2068"/>
              <a:gd name="T11" fmla="*/ 720047115 h 1468"/>
              <a:gd name="T12" fmla="*/ 1916419568 w 2068"/>
              <a:gd name="T13" fmla="*/ 720047115 h 1468"/>
              <a:gd name="T14" fmla="*/ 2147483646 w 2068"/>
              <a:gd name="T15" fmla="*/ 5089103 h 1468"/>
              <a:gd name="T16" fmla="*/ 2147483646 w 2068"/>
              <a:gd name="T17" fmla="*/ 0 h 1468"/>
              <a:gd name="T18" fmla="*/ 2147483646 w 2068"/>
              <a:gd name="T19" fmla="*/ 1141134264 h 1468"/>
              <a:gd name="T20" fmla="*/ 1904966976 w 2068"/>
              <a:gd name="T21" fmla="*/ 186754163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F5A6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a:solidFill>
                <a:prstClr val="black"/>
              </a:solidFill>
              <a:latin typeface="Calibri" panose="020F0502020204030204" pitchFamily="34" charset="0"/>
            </a:endParaRPr>
          </a:p>
        </p:txBody>
      </p:sp>
      <p:sp>
        <p:nvSpPr>
          <p:cNvPr id="38" name="矩形 24"/>
          <p:cNvSpPr>
            <a:spLocks noChangeArrowheads="1"/>
          </p:cNvSpPr>
          <p:nvPr/>
        </p:nvSpPr>
        <p:spPr bwMode="auto">
          <a:xfrm>
            <a:off x="2987824" y="146791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prstClr val="white"/>
                </a:solidFill>
                <a:latin typeface="Impact" panose="020B0806030902050204" pitchFamily="34" charset="0"/>
                <a:ea typeface="微软雅黑" panose="020B0503020204020204" pitchFamily="34" charset="-122"/>
                <a:cs typeface="Adobe Naskh Medium" panose="01010101010101010101" pitchFamily="50" charset="-78"/>
              </a:rPr>
              <a:t>中国</a:t>
            </a:r>
            <a:endParaRPr lang="zh-CN" altLang="en-US" sz="2000" b="1" dirty="0">
              <a:solidFill>
                <a:prstClr val="white"/>
              </a:solidFill>
              <a:latin typeface="Impact" panose="020B0806030902050204" pitchFamily="34" charset="0"/>
              <a:ea typeface="微软雅黑" panose="020B0503020204020204" pitchFamily="34" charset="-122"/>
              <a:cs typeface="Adobe Naskh Medium" panose="01010101010101010101" pitchFamily="50" charset="-78"/>
            </a:endParaRPr>
          </a:p>
        </p:txBody>
      </p:sp>
      <p:sp>
        <p:nvSpPr>
          <p:cNvPr id="42" name="TextBox 57"/>
          <p:cNvSpPr txBox="1"/>
          <p:nvPr/>
        </p:nvSpPr>
        <p:spPr bwMode="auto">
          <a:xfrm>
            <a:off x="470727" y="1131590"/>
            <a:ext cx="2551327" cy="1586332"/>
          </a:xfrm>
          <a:prstGeom prst="rect">
            <a:avLst/>
          </a:prstGeom>
          <a:noFill/>
        </p:spPr>
        <p:txBody>
          <a:bodyPr wrap="square">
            <a:spAutoFit/>
          </a:bodyPr>
          <a:lstStyle/>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中国大陆地区的</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机构、基金、企业</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投资人、创业者</a:t>
            </a:r>
            <a:endPar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以及参与的交易</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p:txBody>
      </p:sp>
      <p:sp>
        <p:nvSpPr>
          <p:cNvPr id="43" name="TextBox 57"/>
          <p:cNvSpPr txBox="1"/>
          <p:nvPr/>
        </p:nvSpPr>
        <p:spPr bwMode="auto">
          <a:xfrm>
            <a:off x="6444208" y="1145651"/>
            <a:ext cx="2030512" cy="3827330"/>
          </a:xfrm>
          <a:prstGeom prst="rect">
            <a:avLst/>
          </a:prstGeom>
          <a:noFill/>
        </p:spPr>
        <p:txBody>
          <a:bodyPr wrap="square">
            <a:spAutoFit/>
          </a:bodyPr>
          <a:lstStyle/>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项目融资需求</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基金募资进程</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机构投资策略</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行业投资趋势</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30000"/>
              </a:lnSpc>
              <a:defRPr/>
            </a:pPr>
            <a:r>
              <a:rPr lang="zh-CN" altLang="en-US" sz="1867" kern="0" dirty="0">
                <a:solidFill>
                  <a:prstClr val="black">
                    <a:lumMod val="50000"/>
                    <a:lumOff val="50000"/>
                  </a:prstClr>
                </a:solidFill>
                <a:latin typeface="微软雅黑" panose="020B0503020204020204" pitchFamily="34" charset="-122"/>
                <a:ea typeface="微软雅黑" panose="020B0503020204020204" pitchFamily="34" charset="-122"/>
              </a:rPr>
              <a:t>企业融资</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估值</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30000"/>
              </a:lnSpc>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项目退出回报</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30000"/>
              </a:lnSpc>
              <a:defRPr/>
            </a:pPr>
            <a:r>
              <a:rPr lang="zh-CN" altLang="en-US" sz="1867" kern="0" dirty="0">
                <a:solidFill>
                  <a:prstClr val="black">
                    <a:lumMod val="50000"/>
                    <a:lumOff val="50000"/>
                  </a:prstClr>
                </a:solidFill>
                <a:latin typeface="微软雅黑" panose="020B0503020204020204" pitchFamily="34" charset="-122"/>
                <a:ea typeface="微软雅黑" panose="020B0503020204020204" pitchFamily="34" charset="-122"/>
              </a:rPr>
              <a:t>私</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募政策法规</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30000"/>
              </a:lnSpc>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经营异常提醒</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30000"/>
              </a:lnSpc>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投资机构评价</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30000"/>
              </a:lnSpc>
              <a:defRPr/>
            </a:pPr>
            <a:r>
              <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rPr>
              <a:t>……</a:t>
            </a:r>
          </a:p>
        </p:txBody>
      </p:sp>
      <p:sp>
        <p:nvSpPr>
          <p:cNvPr id="46" name="矩形 24"/>
          <p:cNvSpPr>
            <a:spLocks noChangeArrowheads="1"/>
          </p:cNvSpPr>
          <p:nvPr/>
        </p:nvSpPr>
        <p:spPr bwMode="auto">
          <a:xfrm>
            <a:off x="5385484" y="146791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prstClr val="white"/>
                </a:solidFill>
                <a:latin typeface="Impact" panose="020B0806030902050204" pitchFamily="34" charset="0"/>
                <a:ea typeface="微软雅黑" panose="020B0503020204020204" pitchFamily="34" charset="-122"/>
                <a:cs typeface="Adobe Naskh Medium" panose="01010101010101010101" pitchFamily="50" charset="-78"/>
              </a:rPr>
              <a:t>创业</a:t>
            </a:r>
            <a:endParaRPr lang="zh-CN" altLang="en-US" sz="2000" b="1" dirty="0">
              <a:solidFill>
                <a:prstClr val="white"/>
              </a:solidFill>
              <a:latin typeface="Impact" panose="020B0806030902050204" pitchFamily="34" charset="0"/>
              <a:ea typeface="微软雅黑" panose="020B0503020204020204" pitchFamily="34" charset="-122"/>
              <a:cs typeface="Adobe Naskh Medium" panose="01010101010101010101" pitchFamily="50" charset="-78"/>
            </a:endParaRPr>
          </a:p>
        </p:txBody>
      </p:sp>
      <p:sp>
        <p:nvSpPr>
          <p:cNvPr id="47" name="矩形 24"/>
          <p:cNvSpPr>
            <a:spLocks noChangeArrowheads="1"/>
          </p:cNvSpPr>
          <p:nvPr/>
        </p:nvSpPr>
        <p:spPr bwMode="auto">
          <a:xfrm>
            <a:off x="5458549" y="3795886"/>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prstClr val="white"/>
                </a:solidFill>
                <a:latin typeface="Impact" panose="020B0806030902050204" pitchFamily="34" charset="0"/>
                <a:ea typeface="微软雅黑" panose="020B0503020204020204" pitchFamily="34" charset="-122"/>
                <a:cs typeface="Adobe Naskh Medium" panose="01010101010101010101" pitchFamily="50" charset="-78"/>
              </a:rPr>
              <a:t>投资</a:t>
            </a:r>
            <a:endParaRPr lang="zh-CN" altLang="en-US" sz="2000" b="1" dirty="0">
              <a:solidFill>
                <a:prstClr val="white"/>
              </a:solidFill>
              <a:latin typeface="Impact" panose="020B0806030902050204" pitchFamily="34" charset="0"/>
              <a:ea typeface="微软雅黑" panose="020B0503020204020204" pitchFamily="34" charset="-122"/>
              <a:cs typeface="Adobe Naskh Medium" panose="01010101010101010101" pitchFamily="50" charset="-78"/>
            </a:endParaRPr>
          </a:p>
        </p:txBody>
      </p:sp>
      <p:sp>
        <p:nvSpPr>
          <p:cNvPr id="48" name="矩形 24"/>
          <p:cNvSpPr>
            <a:spLocks noChangeArrowheads="1"/>
          </p:cNvSpPr>
          <p:nvPr/>
        </p:nvSpPr>
        <p:spPr bwMode="auto">
          <a:xfrm>
            <a:off x="2987824" y="3825351"/>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prstClr val="white"/>
                </a:solidFill>
                <a:latin typeface="Impact" panose="020B0806030902050204" pitchFamily="34" charset="0"/>
                <a:ea typeface="微软雅黑" panose="020B0503020204020204" pitchFamily="34" charset="-122"/>
                <a:cs typeface="Adobe Naskh Medium" panose="01010101010101010101" pitchFamily="50" charset="-78"/>
              </a:rPr>
              <a:t>大数据</a:t>
            </a:r>
          </a:p>
        </p:txBody>
      </p:sp>
      <p:sp>
        <p:nvSpPr>
          <p:cNvPr id="49" name="文本框 48"/>
          <p:cNvSpPr txBox="1"/>
          <p:nvPr/>
        </p:nvSpPr>
        <p:spPr>
          <a:xfrm>
            <a:off x="3900075" y="2571750"/>
            <a:ext cx="1392005" cy="477054"/>
          </a:xfrm>
          <a:prstGeom prst="rect">
            <a:avLst/>
          </a:prstGeom>
          <a:noFill/>
        </p:spPr>
        <p:txBody>
          <a:bodyPr wrap="square" rtlCol="0">
            <a:spAutoFit/>
          </a:bodyPr>
          <a:lstStyle/>
          <a:p>
            <a:pPr algn="ctr"/>
            <a:r>
              <a:rPr lang="zh-CN" altLang="en-US" sz="2500" b="1" spc="300" dirty="0" smtClean="0">
                <a:solidFill>
                  <a:srgbClr val="353943"/>
                </a:solidFill>
                <a:latin typeface="微软雅黑" panose="020B0503020204020204" pitchFamily="34" charset="-122"/>
                <a:ea typeface="微软雅黑" panose="020B0503020204020204" pitchFamily="34" charset="-122"/>
              </a:rPr>
              <a:t>平台</a:t>
            </a:r>
            <a:endParaRPr lang="en-US" altLang="zh-CN" sz="2500" b="1" spc="300" dirty="0" smtClean="0">
              <a:solidFill>
                <a:srgbClr val="353943"/>
              </a:solidFill>
              <a:latin typeface="微软雅黑" panose="020B0503020204020204" pitchFamily="34" charset="-122"/>
              <a:ea typeface="微软雅黑" panose="020B0503020204020204" pitchFamily="34" charset="-122"/>
            </a:endParaRPr>
          </a:p>
        </p:txBody>
      </p:sp>
      <p:sp>
        <p:nvSpPr>
          <p:cNvPr id="20" name="TextBox 57"/>
          <p:cNvSpPr txBox="1"/>
          <p:nvPr/>
        </p:nvSpPr>
        <p:spPr bwMode="auto">
          <a:xfrm>
            <a:off x="467544" y="3052263"/>
            <a:ext cx="2673350" cy="1959832"/>
          </a:xfrm>
          <a:prstGeom prst="rect">
            <a:avLst/>
          </a:prstGeom>
          <a:noFill/>
        </p:spPr>
        <p:txBody>
          <a:bodyPr>
            <a:spAutoFit/>
          </a:bodyPr>
          <a:lstStyle/>
          <a:p>
            <a:pPr fontAlgn="auto">
              <a:lnSpc>
                <a:spcPct val="130000"/>
              </a:lnSpc>
              <a:spcBef>
                <a:spcPts val="0"/>
              </a:spcBef>
              <a:spcAft>
                <a:spcPts val="0"/>
              </a:spcAft>
              <a:defRPr/>
            </a:pPr>
            <a:r>
              <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1990</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年以来的交易</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fontAlgn="auto">
              <a:lnSpc>
                <a:spcPct val="130000"/>
              </a:lnSpc>
              <a:spcBef>
                <a:spcPts val="0"/>
              </a:spcBef>
              <a:spcAft>
                <a:spcPts val="0"/>
              </a:spcAft>
              <a:defRPr/>
            </a:pPr>
            <a:r>
              <a:rPr lang="zh-CN" altLang="en-US" sz="1867" kern="0" dirty="0">
                <a:solidFill>
                  <a:prstClr val="black">
                    <a:lumMod val="50000"/>
                    <a:lumOff val="50000"/>
                  </a:prstClr>
                </a:solidFill>
                <a:latin typeface="微软雅黑" panose="020B0503020204020204" pitchFamily="34" charset="-122"/>
                <a:ea typeface="微软雅黑" panose="020B0503020204020204" pitchFamily="34" charset="-122"/>
              </a:rPr>
              <a:t>数</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千万工商注册企业</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数百万份研究报告</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数十万创业项目</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61616564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11" name="矩形 10"/>
          <p:cNvSpPr/>
          <p:nvPr/>
        </p:nvSpPr>
        <p:spPr>
          <a:xfrm>
            <a:off x="540728" y="555526"/>
            <a:ext cx="1464543" cy="160590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1"/>
          <p:cNvSpPr txBox="1"/>
          <p:nvPr/>
        </p:nvSpPr>
        <p:spPr>
          <a:xfrm>
            <a:off x="650736" y="502683"/>
            <a:ext cx="5577448"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私募通股权投资全流程</a:t>
            </a:r>
            <a:endParaRPr lang="zh-CN" altLang="en-US"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5"/>
            <a:ext cx="400110" cy="2059179"/>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通有哪些数据</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sp>
        <p:nvSpPr>
          <p:cNvPr id="38" name="矩形 24"/>
          <p:cNvSpPr>
            <a:spLocks noChangeArrowheads="1"/>
          </p:cNvSpPr>
          <p:nvPr/>
        </p:nvSpPr>
        <p:spPr bwMode="auto">
          <a:xfrm>
            <a:off x="2987824" y="146791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prstClr val="white"/>
                </a:solidFill>
                <a:latin typeface="Impact" panose="020B0806030902050204" pitchFamily="34" charset="0"/>
                <a:ea typeface="微软雅黑" panose="020B0503020204020204" pitchFamily="34" charset="-122"/>
                <a:cs typeface="Adobe Naskh Medium" panose="01010101010101010101" pitchFamily="50" charset="-78"/>
              </a:rPr>
              <a:t>中国</a:t>
            </a:r>
            <a:endParaRPr lang="zh-CN" altLang="en-US" sz="2000" b="1" dirty="0">
              <a:solidFill>
                <a:prstClr val="white"/>
              </a:solidFill>
              <a:latin typeface="Impact" panose="020B0806030902050204" pitchFamily="34" charset="0"/>
              <a:ea typeface="微软雅黑" panose="020B0503020204020204" pitchFamily="34" charset="-122"/>
              <a:cs typeface="Adobe Naskh Medium" panose="01010101010101010101" pitchFamily="50" charset="-78"/>
            </a:endParaRPr>
          </a:p>
        </p:txBody>
      </p:sp>
      <p:sp>
        <p:nvSpPr>
          <p:cNvPr id="46" name="矩形 24"/>
          <p:cNvSpPr>
            <a:spLocks noChangeArrowheads="1"/>
          </p:cNvSpPr>
          <p:nvPr/>
        </p:nvSpPr>
        <p:spPr bwMode="auto">
          <a:xfrm>
            <a:off x="4761116" y="1467913"/>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prstClr val="white"/>
                </a:solidFill>
                <a:latin typeface="Impact" panose="020B0806030902050204" pitchFamily="34" charset="0"/>
                <a:ea typeface="微软雅黑" panose="020B0503020204020204" pitchFamily="34" charset="-122"/>
                <a:cs typeface="Adobe Naskh Medium" panose="01010101010101010101" pitchFamily="50" charset="-78"/>
              </a:rPr>
              <a:t>创业与投资</a:t>
            </a:r>
            <a:endParaRPr lang="zh-CN" altLang="en-US" sz="2000" b="1" dirty="0">
              <a:solidFill>
                <a:prstClr val="white"/>
              </a:solidFill>
              <a:latin typeface="Impact" panose="020B0806030902050204" pitchFamily="34" charset="0"/>
              <a:ea typeface="微软雅黑" panose="020B0503020204020204" pitchFamily="34" charset="-122"/>
              <a:cs typeface="Adobe Naskh Medium" panose="01010101010101010101" pitchFamily="50" charset="-78"/>
            </a:endParaRPr>
          </a:p>
        </p:txBody>
      </p:sp>
      <p:sp>
        <p:nvSpPr>
          <p:cNvPr id="47" name="矩形 24"/>
          <p:cNvSpPr>
            <a:spLocks noChangeArrowheads="1"/>
          </p:cNvSpPr>
          <p:nvPr/>
        </p:nvSpPr>
        <p:spPr bwMode="auto">
          <a:xfrm>
            <a:off x="5274077" y="3825351"/>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prstClr val="white"/>
                </a:solidFill>
                <a:latin typeface="Impact" panose="020B0806030902050204" pitchFamily="34" charset="0"/>
                <a:ea typeface="微软雅黑" panose="020B0503020204020204" pitchFamily="34" charset="-122"/>
                <a:cs typeface="Adobe Naskh Medium" panose="01010101010101010101" pitchFamily="50" charset="-78"/>
              </a:rPr>
              <a:t>大数据</a:t>
            </a:r>
            <a:endParaRPr lang="zh-CN" altLang="en-US" sz="2000" b="1" dirty="0">
              <a:solidFill>
                <a:prstClr val="white"/>
              </a:solidFill>
              <a:latin typeface="Impact" panose="020B0806030902050204" pitchFamily="34" charset="0"/>
              <a:ea typeface="微软雅黑" panose="020B0503020204020204" pitchFamily="34" charset="-122"/>
              <a:cs typeface="Adobe Naskh Medium" panose="01010101010101010101" pitchFamily="50" charset="-78"/>
            </a:endParaRPr>
          </a:p>
        </p:txBody>
      </p:sp>
      <p:sp>
        <p:nvSpPr>
          <p:cNvPr id="48" name="矩形 24"/>
          <p:cNvSpPr>
            <a:spLocks noChangeArrowheads="1"/>
          </p:cNvSpPr>
          <p:nvPr/>
        </p:nvSpPr>
        <p:spPr bwMode="auto">
          <a:xfrm>
            <a:off x="2987824" y="3825351"/>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smtClean="0">
                <a:solidFill>
                  <a:prstClr val="white"/>
                </a:solidFill>
                <a:latin typeface="Impact" panose="020B0806030902050204" pitchFamily="34" charset="0"/>
                <a:ea typeface="微软雅黑" panose="020B0503020204020204" pitchFamily="34" charset="-122"/>
                <a:cs typeface="Adobe Naskh Medium" panose="01010101010101010101" pitchFamily="50" charset="-78"/>
              </a:rPr>
              <a:t>平台</a:t>
            </a:r>
            <a:endParaRPr lang="zh-CN" altLang="en-US" sz="2000" b="1" dirty="0">
              <a:solidFill>
                <a:prstClr val="white"/>
              </a:solidFill>
              <a:latin typeface="Impact" panose="020B0806030902050204" pitchFamily="34" charset="0"/>
              <a:ea typeface="微软雅黑" panose="020B0503020204020204" pitchFamily="34" charset="-122"/>
              <a:cs typeface="Adobe Naskh Medium" panose="01010101010101010101" pitchFamily="50" charset="-78"/>
            </a:endParaRPr>
          </a:p>
        </p:txBody>
      </p:sp>
      <p:sp>
        <p:nvSpPr>
          <p:cNvPr id="25" name="Freeform 6"/>
          <p:cNvSpPr>
            <a:spLocks/>
          </p:cNvSpPr>
          <p:nvPr/>
        </p:nvSpPr>
        <p:spPr bwMode="auto">
          <a:xfrm>
            <a:off x="6222464" y="2208684"/>
            <a:ext cx="2507603" cy="1282254"/>
          </a:xfrm>
          <a:custGeom>
            <a:avLst/>
            <a:gdLst>
              <a:gd name="T0" fmla="*/ 0 w 661"/>
              <a:gd name="T1" fmla="*/ 0 h 338"/>
              <a:gd name="T2" fmla="*/ 564 w 661"/>
              <a:gd name="T3" fmla="*/ 0 h 338"/>
              <a:gd name="T4" fmla="*/ 661 w 661"/>
              <a:gd name="T5" fmla="*/ 169 h 338"/>
              <a:gd name="T6" fmla="*/ 564 w 661"/>
              <a:gd name="T7" fmla="*/ 338 h 338"/>
              <a:gd name="T8" fmla="*/ 0 w 661"/>
              <a:gd name="T9" fmla="*/ 338 h 338"/>
              <a:gd name="T10" fmla="*/ 0 w 661"/>
              <a:gd name="T11" fmla="*/ 0 h 338"/>
            </a:gdLst>
            <a:ahLst/>
            <a:cxnLst>
              <a:cxn ang="0">
                <a:pos x="T0" y="T1"/>
              </a:cxn>
              <a:cxn ang="0">
                <a:pos x="T2" y="T3"/>
              </a:cxn>
              <a:cxn ang="0">
                <a:pos x="T4" y="T5"/>
              </a:cxn>
              <a:cxn ang="0">
                <a:pos x="T6" y="T7"/>
              </a:cxn>
              <a:cxn ang="0">
                <a:pos x="T8" y="T9"/>
              </a:cxn>
              <a:cxn ang="0">
                <a:pos x="T10" y="T11"/>
              </a:cxn>
            </a:cxnLst>
            <a:rect l="0" t="0" r="r" b="b"/>
            <a:pathLst>
              <a:path w="661" h="338">
                <a:moveTo>
                  <a:pt x="0" y="0"/>
                </a:moveTo>
                <a:lnTo>
                  <a:pt x="564" y="0"/>
                </a:lnTo>
                <a:lnTo>
                  <a:pt x="661" y="169"/>
                </a:lnTo>
                <a:lnTo>
                  <a:pt x="564" y="338"/>
                </a:lnTo>
                <a:lnTo>
                  <a:pt x="0" y="338"/>
                </a:lnTo>
                <a:lnTo>
                  <a:pt x="0" y="0"/>
                </a:lnTo>
                <a:close/>
              </a:path>
            </a:pathLst>
          </a:custGeom>
          <a:solidFill>
            <a:srgbClr val="F5A6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200">
              <a:solidFill>
                <a:prstClr val="black"/>
              </a:solidFill>
              <a:ea typeface="微软雅黑" panose="020B0503020204020204" pitchFamily="34" charset="-122"/>
              <a:cs typeface="Arial" panose="020B0604020202020204" pitchFamily="34" charset="0"/>
            </a:endParaRPr>
          </a:p>
        </p:txBody>
      </p:sp>
      <p:sp>
        <p:nvSpPr>
          <p:cNvPr id="29" name="Freeform 7"/>
          <p:cNvSpPr>
            <a:spLocks/>
          </p:cNvSpPr>
          <p:nvPr/>
        </p:nvSpPr>
        <p:spPr bwMode="auto">
          <a:xfrm>
            <a:off x="4287702" y="220868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200">
              <a:solidFill>
                <a:prstClr val="black"/>
              </a:solidFill>
              <a:ea typeface="微软雅黑" panose="020B0503020204020204" pitchFamily="34" charset="-122"/>
              <a:cs typeface="Arial" panose="020B0604020202020204" pitchFamily="34" charset="0"/>
            </a:endParaRPr>
          </a:p>
        </p:txBody>
      </p:sp>
      <p:sp>
        <p:nvSpPr>
          <p:cNvPr id="33" name="Freeform 8"/>
          <p:cNvSpPr>
            <a:spLocks/>
          </p:cNvSpPr>
          <p:nvPr/>
        </p:nvSpPr>
        <p:spPr bwMode="auto">
          <a:xfrm>
            <a:off x="2349146" y="2208684"/>
            <a:ext cx="2496222" cy="1282254"/>
          </a:xfrm>
          <a:custGeom>
            <a:avLst/>
            <a:gdLst>
              <a:gd name="T0" fmla="*/ 0 w 658"/>
              <a:gd name="T1" fmla="*/ 0 h 338"/>
              <a:gd name="T2" fmla="*/ 564 w 658"/>
              <a:gd name="T3" fmla="*/ 0 h 338"/>
              <a:gd name="T4" fmla="*/ 658 w 658"/>
              <a:gd name="T5" fmla="*/ 169 h 338"/>
              <a:gd name="T6" fmla="*/ 564 w 658"/>
              <a:gd name="T7" fmla="*/ 338 h 338"/>
              <a:gd name="T8" fmla="*/ 0 w 658"/>
              <a:gd name="T9" fmla="*/ 338 h 338"/>
              <a:gd name="T10" fmla="*/ 0 w 658"/>
              <a:gd name="T11" fmla="*/ 0 h 338"/>
            </a:gdLst>
            <a:ahLst/>
            <a:cxnLst>
              <a:cxn ang="0">
                <a:pos x="T0" y="T1"/>
              </a:cxn>
              <a:cxn ang="0">
                <a:pos x="T2" y="T3"/>
              </a:cxn>
              <a:cxn ang="0">
                <a:pos x="T4" y="T5"/>
              </a:cxn>
              <a:cxn ang="0">
                <a:pos x="T6" y="T7"/>
              </a:cxn>
              <a:cxn ang="0">
                <a:pos x="T8" y="T9"/>
              </a:cxn>
              <a:cxn ang="0">
                <a:pos x="T10" y="T11"/>
              </a:cxn>
            </a:cxnLst>
            <a:rect l="0" t="0" r="r" b="b"/>
            <a:pathLst>
              <a:path w="658" h="338">
                <a:moveTo>
                  <a:pt x="0" y="0"/>
                </a:moveTo>
                <a:lnTo>
                  <a:pt x="564" y="0"/>
                </a:lnTo>
                <a:lnTo>
                  <a:pt x="658" y="169"/>
                </a:lnTo>
                <a:lnTo>
                  <a:pt x="564" y="338"/>
                </a:lnTo>
                <a:lnTo>
                  <a:pt x="0" y="338"/>
                </a:lnTo>
                <a:lnTo>
                  <a:pt x="0" y="0"/>
                </a:lnTo>
                <a:close/>
              </a:path>
            </a:pathLst>
          </a:custGeom>
          <a:solidFill>
            <a:srgbClr val="F5A6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200">
              <a:solidFill>
                <a:prstClr val="black"/>
              </a:solidFill>
              <a:ea typeface="微软雅黑" panose="020B0503020204020204" pitchFamily="34" charset="-122"/>
              <a:cs typeface="Arial" panose="020B0604020202020204" pitchFamily="34" charset="0"/>
            </a:endParaRPr>
          </a:p>
        </p:txBody>
      </p:sp>
      <p:sp>
        <p:nvSpPr>
          <p:cNvPr id="50" name="Freeform 9"/>
          <p:cNvSpPr>
            <a:spLocks/>
          </p:cNvSpPr>
          <p:nvPr/>
        </p:nvSpPr>
        <p:spPr bwMode="auto">
          <a:xfrm>
            <a:off x="406797" y="220868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EB5C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200" dirty="0">
              <a:solidFill>
                <a:prstClr val="black"/>
              </a:solidFill>
              <a:ea typeface="微软雅黑" panose="020B0503020204020204" pitchFamily="34" charset="-122"/>
              <a:cs typeface="Arial" panose="020B0604020202020204" pitchFamily="34" charset="0"/>
            </a:endParaRPr>
          </a:p>
        </p:txBody>
      </p:sp>
      <p:sp>
        <p:nvSpPr>
          <p:cNvPr id="51" name="文本框 45"/>
          <p:cNvSpPr txBox="1"/>
          <p:nvPr/>
        </p:nvSpPr>
        <p:spPr>
          <a:xfrm>
            <a:off x="717361" y="3025284"/>
            <a:ext cx="1005403" cy="338554"/>
          </a:xfrm>
          <a:prstGeom prst="rect">
            <a:avLst/>
          </a:prstGeom>
          <a:noFill/>
        </p:spPr>
        <p:txBody>
          <a:bodyPr wrap="none">
            <a:spAutoFit/>
          </a:bodyPr>
          <a:lstStyle/>
          <a:p>
            <a:pPr fontAlgn="auto">
              <a:spcBef>
                <a:spcPts val="0"/>
              </a:spcBef>
              <a:spcAft>
                <a:spcPts val="0"/>
              </a:spcAft>
              <a:defRPr/>
            </a:pPr>
            <a:r>
              <a:rPr lang="zh-CN" altLang="en-US" sz="1600" dirty="0" smtClean="0">
                <a:solidFill>
                  <a:prstClr val="white"/>
                </a:solidFill>
                <a:ea typeface="微软雅黑" panose="020B0503020204020204" pitchFamily="34" charset="-122"/>
                <a:cs typeface="Arial" panose="020B0604020202020204" pitchFamily="34" charset="0"/>
              </a:rPr>
              <a:t>基金募集</a:t>
            </a:r>
            <a:endParaRPr lang="en-US" altLang="zh-CN" sz="1600" dirty="0">
              <a:solidFill>
                <a:prstClr val="white"/>
              </a:solidFill>
              <a:ea typeface="微软雅黑" panose="020B0503020204020204" pitchFamily="34" charset="-122"/>
              <a:cs typeface="Arial" panose="020B0604020202020204" pitchFamily="34" charset="0"/>
            </a:endParaRPr>
          </a:p>
        </p:txBody>
      </p:sp>
      <p:sp>
        <p:nvSpPr>
          <p:cNvPr id="52" name="文本框 46"/>
          <p:cNvSpPr txBox="1"/>
          <p:nvPr/>
        </p:nvSpPr>
        <p:spPr>
          <a:xfrm>
            <a:off x="717361" y="2439516"/>
            <a:ext cx="569387" cy="553998"/>
          </a:xfrm>
          <a:prstGeom prst="rect">
            <a:avLst/>
          </a:prstGeom>
          <a:noFill/>
        </p:spPr>
        <p:txBody>
          <a:bodyPr wrap="none">
            <a:spAutoFit/>
          </a:bodyPr>
          <a:lstStyle/>
          <a:p>
            <a:pPr fontAlgn="auto">
              <a:spcBef>
                <a:spcPts val="0"/>
              </a:spcBef>
              <a:spcAft>
                <a:spcPts val="0"/>
              </a:spcAft>
              <a:defRPr/>
            </a:pPr>
            <a:r>
              <a:rPr lang="zh-CN" altLang="en-US" sz="3000" b="1" dirty="0" smtClean="0">
                <a:solidFill>
                  <a:prstClr val="white"/>
                </a:solidFill>
                <a:ea typeface="微软雅黑" panose="020B0503020204020204" pitchFamily="34" charset="-122"/>
                <a:cs typeface="Arial" panose="020B0604020202020204" pitchFamily="34" charset="0"/>
              </a:rPr>
              <a:t>募</a:t>
            </a:r>
            <a:endParaRPr lang="en-US" altLang="zh-CN" sz="3000" b="1" dirty="0">
              <a:solidFill>
                <a:prstClr val="white"/>
              </a:solidFill>
              <a:ea typeface="微软雅黑" panose="020B0503020204020204" pitchFamily="34" charset="-122"/>
              <a:cs typeface="Arial" panose="020B0604020202020204" pitchFamily="34" charset="0"/>
            </a:endParaRPr>
          </a:p>
        </p:txBody>
      </p:sp>
      <p:sp>
        <p:nvSpPr>
          <p:cNvPr id="53" name="TextBox 57"/>
          <p:cNvSpPr txBox="1"/>
          <p:nvPr/>
        </p:nvSpPr>
        <p:spPr bwMode="auto">
          <a:xfrm>
            <a:off x="1486893" y="1656653"/>
            <a:ext cx="1356915" cy="465833"/>
          </a:xfrm>
          <a:prstGeom prst="rect">
            <a:avLst/>
          </a:prstGeom>
          <a:noFill/>
          <a:ln>
            <a:solidFill>
              <a:srgbClr val="F4C400"/>
            </a:solidFill>
          </a:ln>
        </p:spPr>
        <p:txBody>
          <a:bodyPr wrap="square">
            <a:spAutoFit/>
          </a:bodyPr>
          <a:lstStyle/>
          <a:p>
            <a:pPr algn="ctr" fontAlgn="auto">
              <a:lnSpc>
                <a:spcPct val="130000"/>
              </a:lnSpc>
              <a:spcBef>
                <a:spcPts val="0"/>
              </a:spcBef>
              <a:spcAft>
                <a:spcPts val="0"/>
              </a:spcAft>
              <a:defRPr/>
            </a:pPr>
            <a:r>
              <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rPr>
              <a:t>LP</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、基金</a:t>
            </a:r>
            <a:endPar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4" name="TextBox 57"/>
          <p:cNvSpPr txBox="1"/>
          <p:nvPr/>
        </p:nvSpPr>
        <p:spPr bwMode="auto">
          <a:xfrm>
            <a:off x="1051877" y="3600000"/>
            <a:ext cx="4881580" cy="465833"/>
          </a:xfrm>
          <a:prstGeom prst="rect">
            <a:avLst/>
          </a:prstGeom>
          <a:noFill/>
          <a:ln>
            <a:solidFill>
              <a:srgbClr val="F4C400"/>
            </a:solidFill>
          </a:ln>
        </p:spPr>
        <p:txBody>
          <a:bodyPr wrap="square">
            <a:spAutoFit/>
          </a:bodyPr>
          <a:lstStyle/>
          <a:p>
            <a:pPr algn="ctr">
              <a:lnSpc>
                <a:spcPct val="130000"/>
              </a:lnSpc>
              <a:defRPr/>
            </a:pPr>
            <a:r>
              <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rPr>
              <a:t>VCPE</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机构、投资人、项目、中介、</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标的企业</a:t>
            </a:r>
            <a:endPar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3050459" y="1656000"/>
            <a:ext cx="4689892" cy="465833"/>
          </a:xfrm>
          <a:prstGeom prst="rect">
            <a:avLst/>
          </a:prstGeom>
          <a:noFill/>
          <a:ln>
            <a:solidFill>
              <a:srgbClr val="F4C400"/>
            </a:solidFill>
          </a:ln>
        </p:spPr>
        <p:txBody>
          <a:bodyPr wrap="square">
            <a:spAutoFit/>
          </a:bodyPr>
          <a:lstStyle/>
          <a:p>
            <a:pPr algn="ct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研究报告、政策法规、新闻资讯、会议活动</a:t>
            </a:r>
            <a:endPar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6168328" y="3600000"/>
            <a:ext cx="2220096" cy="465833"/>
          </a:xfrm>
          <a:prstGeom prst="rect">
            <a:avLst/>
          </a:prstGeom>
          <a:noFill/>
          <a:ln>
            <a:solidFill>
              <a:srgbClr val="F4C400"/>
            </a:solidFill>
          </a:ln>
        </p:spPr>
        <p:txBody>
          <a:bodyPr wrap="square">
            <a:spAutoFit/>
          </a:bodyPr>
          <a:lstStyle/>
          <a:p>
            <a:pPr algn="ct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并购、</a:t>
            </a:r>
            <a:r>
              <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rPr>
              <a:t>IPO</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、挂牌</a:t>
            </a:r>
            <a:endPar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9" name="文本框 45"/>
          <p:cNvSpPr txBox="1"/>
          <p:nvPr/>
        </p:nvSpPr>
        <p:spPr>
          <a:xfrm>
            <a:off x="3116064" y="3025284"/>
            <a:ext cx="1005403" cy="338554"/>
          </a:xfrm>
          <a:prstGeom prst="rect">
            <a:avLst/>
          </a:prstGeom>
          <a:noFill/>
        </p:spPr>
        <p:txBody>
          <a:bodyPr wrap="none">
            <a:spAutoFit/>
          </a:bodyPr>
          <a:lstStyle/>
          <a:p>
            <a:pPr fontAlgn="auto">
              <a:spcBef>
                <a:spcPts val="0"/>
              </a:spcBef>
              <a:spcAft>
                <a:spcPts val="0"/>
              </a:spcAft>
              <a:defRPr/>
            </a:pPr>
            <a:r>
              <a:rPr lang="zh-CN" altLang="en-US" sz="1600" dirty="0" smtClean="0">
                <a:solidFill>
                  <a:prstClr val="white"/>
                </a:solidFill>
                <a:ea typeface="微软雅黑" panose="020B0503020204020204" pitchFamily="34" charset="-122"/>
                <a:cs typeface="Arial" panose="020B0604020202020204" pitchFamily="34" charset="0"/>
              </a:rPr>
              <a:t>股权投资</a:t>
            </a:r>
            <a:endParaRPr lang="en-US" altLang="zh-CN" sz="1600" dirty="0">
              <a:solidFill>
                <a:prstClr val="white"/>
              </a:solidFill>
              <a:ea typeface="微软雅黑" panose="020B0503020204020204" pitchFamily="34" charset="-122"/>
              <a:cs typeface="Arial" panose="020B0604020202020204" pitchFamily="34" charset="0"/>
            </a:endParaRPr>
          </a:p>
        </p:txBody>
      </p:sp>
      <p:sp>
        <p:nvSpPr>
          <p:cNvPr id="60" name="文本框 46"/>
          <p:cNvSpPr txBox="1"/>
          <p:nvPr/>
        </p:nvSpPr>
        <p:spPr>
          <a:xfrm>
            <a:off x="3116064" y="2439516"/>
            <a:ext cx="569387" cy="553998"/>
          </a:xfrm>
          <a:prstGeom prst="rect">
            <a:avLst/>
          </a:prstGeom>
          <a:noFill/>
        </p:spPr>
        <p:txBody>
          <a:bodyPr wrap="none">
            <a:spAutoFit/>
          </a:bodyPr>
          <a:lstStyle/>
          <a:p>
            <a:pPr fontAlgn="auto">
              <a:spcBef>
                <a:spcPts val="0"/>
              </a:spcBef>
              <a:spcAft>
                <a:spcPts val="0"/>
              </a:spcAft>
              <a:defRPr/>
            </a:pPr>
            <a:r>
              <a:rPr lang="zh-CN" altLang="en-US" sz="3000" b="1" dirty="0" smtClean="0">
                <a:solidFill>
                  <a:prstClr val="white"/>
                </a:solidFill>
                <a:ea typeface="微软雅黑" panose="020B0503020204020204" pitchFamily="34" charset="-122"/>
                <a:cs typeface="Arial" panose="020B0604020202020204" pitchFamily="34" charset="0"/>
              </a:rPr>
              <a:t>投</a:t>
            </a:r>
            <a:endParaRPr lang="en-US" altLang="zh-CN" sz="3000" b="1" dirty="0">
              <a:solidFill>
                <a:prstClr val="white"/>
              </a:solidFill>
              <a:ea typeface="微软雅黑" panose="020B0503020204020204" pitchFamily="34" charset="-122"/>
              <a:cs typeface="Arial" panose="020B0604020202020204" pitchFamily="34" charset="0"/>
            </a:endParaRPr>
          </a:p>
        </p:txBody>
      </p:sp>
      <p:sp>
        <p:nvSpPr>
          <p:cNvPr id="61" name="文本框 45"/>
          <p:cNvSpPr txBox="1"/>
          <p:nvPr/>
        </p:nvSpPr>
        <p:spPr>
          <a:xfrm>
            <a:off x="5162925" y="3025284"/>
            <a:ext cx="1005403" cy="338554"/>
          </a:xfrm>
          <a:prstGeom prst="rect">
            <a:avLst/>
          </a:prstGeom>
          <a:noFill/>
        </p:spPr>
        <p:txBody>
          <a:bodyPr wrap="none">
            <a:spAutoFit/>
          </a:bodyPr>
          <a:lstStyle/>
          <a:p>
            <a:pPr fontAlgn="auto">
              <a:spcBef>
                <a:spcPts val="0"/>
              </a:spcBef>
              <a:spcAft>
                <a:spcPts val="0"/>
              </a:spcAft>
              <a:defRPr/>
            </a:pPr>
            <a:r>
              <a:rPr lang="zh-CN" altLang="en-US" sz="1600" dirty="0" smtClean="0">
                <a:solidFill>
                  <a:prstClr val="white"/>
                </a:solidFill>
                <a:ea typeface="微软雅黑" panose="020B0503020204020204" pitchFamily="34" charset="-122"/>
                <a:cs typeface="Arial" panose="020B0604020202020204" pitchFamily="34" charset="0"/>
              </a:rPr>
              <a:t>投后管理</a:t>
            </a:r>
            <a:endParaRPr lang="en-US" altLang="zh-CN" sz="1600" dirty="0">
              <a:solidFill>
                <a:prstClr val="white"/>
              </a:solidFill>
              <a:ea typeface="微软雅黑" panose="020B0503020204020204" pitchFamily="34" charset="-122"/>
              <a:cs typeface="Arial" panose="020B0604020202020204" pitchFamily="34" charset="0"/>
            </a:endParaRPr>
          </a:p>
        </p:txBody>
      </p:sp>
      <p:sp>
        <p:nvSpPr>
          <p:cNvPr id="62" name="文本框 46"/>
          <p:cNvSpPr txBox="1"/>
          <p:nvPr/>
        </p:nvSpPr>
        <p:spPr>
          <a:xfrm>
            <a:off x="5162925" y="2439516"/>
            <a:ext cx="569387" cy="553998"/>
          </a:xfrm>
          <a:prstGeom prst="rect">
            <a:avLst/>
          </a:prstGeom>
          <a:noFill/>
        </p:spPr>
        <p:txBody>
          <a:bodyPr wrap="none">
            <a:spAutoFit/>
          </a:bodyPr>
          <a:lstStyle/>
          <a:p>
            <a:pPr fontAlgn="auto">
              <a:spcBef>
                <a:spcPts val="0"/>
              </a:spcBef>
              <a:spcAft>
                <a:spcPts val="0"/>
              </a:spcAft>
              <a:defRPr/>
            </a:pPr>
            <a:r>
              <a:rPr lang="zh-CN" altLang="en-US" sz="3000" b="1" dirty="0" smtClean="0">
                <a:solidFill>
                  <a:prstClr val="white"/>
                </a:solidFill>
                <a:ea typeface="微软雅黑" panose="020B0503020204020204" pitchFamily="34" charset="-122"/>
                <a:cs typeface="Arial" panose="020B0604020202020204" pitchFamily="34" charset="0"/>
              </a:rPr>
              <a:t>管</a:t>
            </a:r>
            <a:endParaRPr lang="en-US" altLang="zh-CN" sz="3000" b="1" dirty="0">
              <a:solidFill>
                <a:prstClr val="white"/>
              </a:solidFill>
              <a:ea typeface="微软雅黑" panose="020B0503020204020204" pitchFamily="34" charset="-122"/>
              <a:cs typeface="Arial" panose="020B0604020202020204" pitchFamily="34" charset="0"/>
            </a:endParaRPr>
          </a:p>
        </p:txBody>
      </p:sp>
      <p:sp>
        <p:nvSpPr>
          <p:cNvPr id="63" name="文本框 45"/>
          <p:cNvSpPr txBox="1"/>
          <p:nvPr/>
        </p:nvSpPr>
        <p:spPr>
          <a:xfrm>
            <a:off x="7076794" y="3025284"/>
            <a:ext cx="1005403" cy="338554"/>
          </a:xfrm>
          <a:prstGeom prst="rect">
            <a:avLst/>
          </a:prstGeom>
          <a:noFill/>
        </p:spPr>
        <p:txBody>
          <a:bodyPr wrap="none">
            <a:spAutoFit/>
          </a:bodyPr>
          <a:lstStyle/>
          <a:p>
            <a:pPr fontAlgn="auto">
              <a:spcBef>
                <a:spcPts val="0"/>
              </a:spcBef>
              <a:spcAft>
                <a:spcPts val="0"/>
              </a:spcAft>
              <a:defRPr/>
            </a:pPr>
            <a:r>
              <a:rPr lang="zh-CN" altLang="en-US" sz="1600" dirty="0" smtClean="0">
                <a:solidFill>
                  <a:prstClr val="white"/>
                </a:solidFill>
                <a:ea typeface="微软雅黑" panose="020B0503020204020204" pitchFamily="34" charset="-122"/>
                <a:cs typeface="Arial" panose="020B0604020202020204" pitchFamily="34" charset="0"/>
              </a:rPr>
              <a:t>项目退出</a:t>
            </a:r>
            <a:endParaRPr lang="en-US" altLang="zh-CN" sz="1600" dirty="0">
              <a:solidFill>
                <a:prstClr val="white"/>
              </a:solidFill>
              <a:ea typeface="微软雅黑" panose="020B0503020204020204" pitchFamily="34" charset="-122"/>
              <a:cs typeface="Arial" panose="020B0604020202020204" pitchFamily="34" charset="0"/>
            </a:endParaRPr>
          </a:p>
        </p:txBody>
      </p:sp>
      <p:sp>
        <p:nvSpPr>
          <p:cNvPr id="64" name="文本框 46"/>
          <p:cNvSpPr txBox="1"/>
          <p:nvPr/>
        </p:nvSpPr>
        <p:spPr>
          <a:xfrm>
            <a:off x="7076794" y="2439516"/>
            <a:ext cx="569387" cy="553998"/>
          </a:xfrm>
          <a:prstGeom prst="rect">
            <a:avLst/>
          </a:prstGeom>
          <a:noFill/>
        </p:spPr>
        <p:txBody>
          <a:bodyPr wrap="none">
            <a:spAutoFit/>
          </a:bodyPr>
          <a:lstStyle/>
          <a:p>
            <a:pPr fontAlgn="auto">
              <a:spcBef>
                <a:spcPts val="0"/>
              </a:spcBef>
              <a:spcAft>
                <a:spcPts val="0"/>
              </a:spcAft>
              <a:defRPr/>
            </a:pPr>
            <a:r>
              <a:rPr lang="zh-CN" altLang="en-US" sz="3000" b="1" dirty="0" smtClean="0">
                <a:solidFill>
                  <a:prstClr val="white"/>
                </a:solidFill>
                <a:ea typeface="微软雅黑" panose="020B0503020204020204" pitchFamily="34" charset="-122"/>
                <a:cs typeface="Arial" panose="020B0604020202020204" pitchFamily="34" charset="0"/>
              </a:rPr>
              <a:t>退</a:t>
            </a:r>
            <a:endParaRPr lang="en-US" altLang="zh-CN" sz="3000" b="1" dirty="0">
              <a:solidFill>
                <a:prstClr val="white"/>
              </a:solidFill>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86959915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3921264"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数据产生价值</a:t>
            </a:r>
            <a:endParaRPr lang="zh-CN" altLang="en-US"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855676"/>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通能做什么</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sp>
        <p:nvSpPr>
          <p:cNvPr id="8" name="矩形 7"/>
          <p:cNvSpPr/>
          <p:nvPr/>
        </p:nvSpPr>
        <p:spPr>
          <a:xfrm>
            <a:off x="899832" y="1059582"/>
            <a:ext cx="2160000" cy="648000"/>
          </a:xfrm>
          <a:prstGeom prst="rect">
            <a:avLst/>
          </a:pr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9" name="矩形 8"/>
          <p:cNvSpPr/>
          <p:nvPr/>
        </p:nvSpPr>
        <p:spPr>
          <a:xfrm>
            <a:off x="1331880" y="2573124"/>
            <a:ext cx="2160000" cy="648000"/>
          </a:xfrm>
          <a:prstGeom prst="rect">
            <a:avLst/>
          </a:pr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3" name="矩形 27"/>
          <p:cNvSpPr>
            <a:spLocks noChangeArrowheads="1"/>
          </p:cNvSpPr>
          <p:nvPr/>
        </p:nvSpPr>
        <p:spPr bwMode="auto">
          <a:xfrm>
            <a:off x="1040792" y="1172359"/>
            <a:ext cx="198010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微软雅黑" pitchFamily="34" charset="-122"/>
                <a:ea typeface="微软雅黑" pitchFamily="34" charset="-122"/>
              </a:rPr>
              <a:t>有限</a:t>
            </a:r>
            <a:r>
              <a:rPr lang="zh-CN" altLang="en-US" dirty="0" smtClean="0">
                <a:solidFill>
                  <a:srgbClr val="FFFFFF"/>
                </a:solidFill>
                <a:latin typeface="微软雅黑" pitchFamily="34" charset="-122"/>
                <a:ea typeface="微软雅黑" pitchFamily="34" charset="-122"/>
              </a:rPr>
              <a:t>合伙人（</a:t>
            </a:r>
            <a:r>
              <a:rPr lang="en-US" altLang="zh-CN" dirty="0" smtClean="0">
                <a:solidFill>
                  <a:srgbClr val="FFFFFF"/>
                </a:solidFill>
                <a:latin typeface="微软雅黑" pitchFamily="34" charset="-122"/>
                <a:ea typeface="微软雅黑" pitchFamily="34" charset="-122"/>
              </a:rPr>
              <a:t>LP</a:t>
            </a:r>
            <a:r>
              <a:rPr lang="zh-CN" altLang="en-US" dirty="0" smtClean="0">
                <a:solidFill>
                  <a:srgbClr val="FFFFFF"/>
                </a:solidFill>
                <a:latin typeface="微软雅黑" pitchFamily="34" charset="-122"/>
                <a:ea typeface="微软雅黑" pitchFamily="34" charset="-122"/>
              </a:rPr>
              <a:t>）</a:t>
            </a:r>
            <a:endParaRPr lang="zh-CN" altLang="en-US" dirty="0">
              <a:solidFill>
                <a:prstClr val="white"/>
              </a:solidFill>
              <a:latin typeface="微软雅黑" panose="020B0503020204020204" pitchFamily="34" charset="-122"/>
              <a:ea typeface="微软雅黑" panose="020B0503020204020204" pitchFamily="34" charset="-122"/>
              <a:cs typeface="Adobe Naskh Medium" panose="01010101010101010101" pitchFamily="50" charset="-78"/>
            </a:endParaRPr>
          </a:p>
        </p:txBody>
      </p:sp>
      <p:cxnSp>
        <p:nvCxnSpPr>
          <p:cNvPr id="15" name="直接箭头连接符 14"/>
          <p:cNvCxnSpPr>
            <a:stCxn id="19" idx="1"/>
            <a:endCxn id="8" idx="3"/>
          </p:cNvCxnSpPr>
          <p:nvPr/>
        </p:nvCxnSpPr>
        <p:spPr>
          <a:xfrm flipH="1" flipV="1">
            <a:off x="3059832" y="1383582"/>
            <a:ext cx="1185627" cy="658870"/>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cxnSp>
        <p:nvCxnSpPr>
          <p:cNvPr id="16" name="直接箭头连接符 15"/>
          <p:cNvCxnSpPr>
            <a:stCxn id="19" idx="3"/>
            <a:endCxn id="9" idx="3"/>
          </p:cNvCxnSpPr>
          <p:nvPr/>
        </p:nvCxnSpPr>
        <p:spPr>
          <a:xfrm flipH="1">
            <a:off x="3491880" y="2599006"/>
            <a:ext cx="753579" cy="298118"/>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cxnSp>
        <p:nvCxnSpPr>
          <p:cNvPr id="18" name="直接箭头连接符 17"/>
          <p:cNvCxnSpPr>
            <a:stCxn id="19" idx="4"/>
            <a:endCxn id="28" idx="0"/>
          </p:cNvCxnSpPr>
          <p:nvPr/>
        </p:nvCxnSpPr>
        <p:spPr>
          <a:xfrm>
            <a:off x="4523737" y="2714272"/>
            <a:ext cx="12263" cy="865590"/>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sp>
        <p:nvSpPr>
          <p:cNvPr id="19" name="椭圆 18"/>
          <p:cNvSpPr/>
          <p:nvPr/>
        </p:nvSpPr>
        <p:spPr>
          <a:xfrm>
            <a:off x="4130193" y="1927186"/>
            <a:ext cx="787087" cy="787086"/>
          </a:xfrm>
          <a:prstGeom prst="ellipse">
            <a:avLst/>
          </a:prstGeom>
          <a:solidFill>
            <a:srgbClr val="EB5C51"/>
          </a:solidFill>
          <a:ln w="12700" cap="flat" cmpd="sng" algn="ctr">
            <a:noFill/>
            <a:prstDash val="solid"/>
            <a:miter lim="800000"/>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0" name="矩形 34"/>
          <p:cNvSpPr>
            <a:spLocks noChangeArrowheads="1"/>
          </p:cNvSpPr>
          <p:nvPr/>
        </p:nvSpPr>
        <p:spPr bwMode="auto">
          <a:xfrm>
            <a:off x="1600573" y="2717141"/>
            <a:ext cx="1603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600" dirty="0">
                <a:solidFill>
                  <a:srgbClr val="FFFFFF"/>
                </a:solidFill>
                <a:latin typeface="微软雅黑" pitchFamily="34" charset="-122"/>
                <a:ea typeface="微软雅黑" pitchFamily="34" charset="-122"/>
              </a:rPr>
              <a:t>VC/PE</a:t>
            </a:r>
            <a:r>
              <a:rPr lang="zh-CN" altLang="en-US" sz="1600" dirty="0">
                <a:solidFill>
                  <a:srgbClr val="FFFFFF"/>
                </a:solidFill>
                <a:latin typeface="微软雅黑" pitchFamily="34" charset="-122"/>
                <a:ea typeface="微软雅黑" pitchFamily="34" charset="-122"/>
              </a:rPr>
              <a:t>投资机构</a:t>
            </a:r>
          </a:p>
        </p:txBody>
      </p:sp>
      <p:sp>
        <p:nvSpPr>
          <p:cNvPr id="21" name="矩形 35"/>
          <p:cNvSpPr>
            <a:spLocks noChangeArrowheads="1"/>
          </p:cNvSpPr>
          <p:nvPr/>
        </p:nvSpPr>
        <p:spPr bwMode="auto">
          <a:xfrm>
            <a:off x="5664993" y="337437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400">
                <a:solidFill>
                  <a:prstClr val="white"/>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sp>
        <p:nvSpPr>
          <p:cNvPr id="23" name="TextBox 57"/>
          <p:cNvSpPr txBox="1"/>
          <p:nvPr/>
        </p:nvSpPr>
        <p:spPr bwMode="auto">
          <a:xfrm>
            <a:off x="929438" y="1703322"/>
            <a:ext cx="2100789" cy="738664"/>
          </a:xfrm>
          <a:prstGeom prst="rect">
            <a:avLst/>
          </a:prstGeom>
          <a:noFill/>
        </p:spPr>
        <p:txBody>
          <a:bodyPr wrap="square">
            <a:spAutoFit/>
          </a:bodyPr>
          <a:lstStyle/>
          <a:p>
            <a:r>
              <a:rPr lang="zh-CN" altLang="en-US" sz="1400" dirty="0">
                <a:solidFill>
                  <a:srgbClr val="5F5F5F"/>
                </a:solidFill>
                <a:latin typeface="微软雅黑" panose="020B0503020204020204" pitchFamily="34" charset="-122"/>
                <a:ea typeface="微软雅黑" panose="020B0503020204020204" pitchFamily="34" charset="-122"/>
              </a:rPr>
              <a:t>关注市场动态、甄选及管理投资组合、评估基金业绩</a:t>
            </a:r>
          </a:p>
        </p:txBody>
      </p:sp>
      <p:sp>
        <p:nvSpPr>
          <p:cNvPr id="27" name="Freeform 24"/>
          <p:cNvSpPr>
            <a:spLocks/>
          </p:cNvSpPr>
          <p:nvPr/>
        </p:nvSpPr>
        <p:spPr bwMode="auto">
          <a:xfrm>
            <a:off x="4409146" y="2133336"/>
            <a:ext cx="222730" cy="368300"/>
          </a:xfrm>
          <a:custGeom>
            <a:avLst/>
            <a:gdLst>
              <a:gd name="T0" fmla="*/ 2147483646 w 62"/>
              <a:gd name="T1" fmla="*/ 2147483646 h 102"/>
              <a:gd name="T2" fmla="*/ 2147483646 w 62"/>
              <a:gd name="T3" fmla="*/ 2147483646 h 102"/>
              <a:gd name="T4" fmla="*/ 1589180702 w 62"/>
              <a:gd name="T5" fmla="*/ 2147483646 h 102"/>
              <a:gd name="T6" fmla="*/ 820224379 w 62"/>
              <a:gd name="T7" fmla="*/ 2024626584 h 102"/>
              <a:gd name="T8" fmla="*/ 666427379 w 62"/>
              <a:gd name="T9" fmla="*/ 1661228004 h 102"/>
              <a:gd name="T10" fmla="*/ 871485266 w 62"/>
              <a:gd name="T11" fmla="*/ 1245924606 h 102"/>
              <a:gd name="T12" fmla="*/ 1589180702 w 62"/>
              <a:gd name="T13" fmla="*/ 1090181328 h 102"/>
              <a:gd name="T14" fmla="*/ 2147483646 w 62"/>
              <a:gd name="T15" fmla="*/ 1297836630 h 102"/>
              <a:gd name="T16" fmla="*/ 2147483646 w 62"/>
              <a:gd name="T17" fmla="*/ 1868883306 h 102"/>
              <a:gd name="T18" fmla="*/ 2147483646 w 62"/>
              <a:gd name="T19" fmla="*/ 1816971282 h 102"/>
              <a:gd name="T20" fmla="*/ 2147483646 w 62"/>
              <a:gd name="T21" fmla="*/ 1194012582 h 102"/>
              <a:gd name="T22" fmla="*/ 2147483646 w 62"/>
              <a:gd name="T23" fmla="*/ 778701978 h 102"/>
              <a:gd name="T24" fmla="*/ 1999289306 w 62"/>
              <a:gd name="T25" fmla="*/ 674877930 h 102"/>
              <a:gd name="T26" fmla="*/ 1999289306 w 62"/>
              <a:gd name="T27" fmla="*/ 0 h 102"/>
              <a:gd name="T28" fmla="*/ 1127804040 w 62"/>
              <a:gd name="T29" fmla="*/ 0 h 102"/>
              <a:gd name="T30" fmla="*/ 1127804040 w 62"/>
              <a:gd name="T31" fmla="*/ 622958700 h 102"/>
              <a:gd name="T32" fmla="*/ 820224379 w 62"/>
              <a:gd name="T33" fmla="*/ 726789954 h 102"/>
              <a:gd name="T34" fmla="*/ 307586831 w 62"/>
              <a:gd name="T35" fmla="*/ 1142093352 h 102"/>
              <a:gd name="T36" fmla="*/ 153789831 w 62"/>
              <a:gd name="T37" fmla="*/ 1713140028 h 102"/>
              <a:gd name="T38" fmla="*/ 307586831 w 62"/>
              <a:gd name="T39" fmla="*/ 2147483646 h 102"/>
              <a:gd name="T40" fmla="*/ 717695435 w 62"/>
              <a:gd name="T41" fmla="*/ 2147483646 h 102"/>
              <a:gd name="T42" fmla="*/ 1486651758 w 62"/>
              <a:gd name="T43" fmla="*/ 2147483646 h 102"/>
              <a:gd name="T44" fmla="*/ 2147483646 w 62"/>
              <a:gd name="T45" fmla="*/ 2147483646 h 102"/>
              <a:gd name="T46" fmla="*/ 2147483646 w 62"/>
              <a:gd name="T47" fmla="*/ 2147483646 h 102"/>
              <a:gd name="T48" fmla="*/ 2147483646 w 62"/>
              <a:gd name="T49" fmla="*/ 2147483646 h 102"/>
              <a:gd name="T50" fmla="*/ 2147483646 w 62"/>
              <a:gd name="T51" fmla="*/ 2147483646 h 102"/>
              <a:gd name="T52" fmla="*/ 2147483646 w 62"/>
              <a:gd name="T53" fmla="*/ 2147483646 h 102"/>
              <a:gd name="T54" fmla="*/ 1640441589 w 62"/>
              <a:gd name="T55" fmla="*/ 2147483646 h 102"/>
              <a:gd name="T56" fmla="*/ 1076543153 w 62"/>
              <a:gd name="T57" fmla="*/ 2147483646 h 102"/>
              <a:gd name="T58" fmla="*/ 666427379 w 62"/>
              <a:gd name="T59" fmla="*/ 2147483646 h 102"/>
              <a:gd name="T60" fmla="*/ 512637548 w 62"/>
              <a:gd name="T61" fmla="*/ 2147483646 h 102"/>
              <a:gd name="T62" fmla="*/ 0 w 62"/>
              <a:gd name="T63" fmla="*/ 2147483646 h 102"/>
              <a:gd name="T64" fmla="*/ 205057887 w 62"/>
              <a:gd name="T65" fmla="*/ 2147483646 h 102"/>
              <a:gd name="T66" fmla="*/ 768956323 w 62"/>
              <a:gd name="T67" fmla="*/ 2147483646 h 102"/>
              <a:gd name="T68" fmla="*/ 1127804040 w 62"/>
              <a:gd name="T69" fmla="*/ 2147483646 h 102"/>
              <a:gd name="T70" fmla="*/ 1127804040 w 62"/>
              <a:gd name="T71" fmla="*/ 2147483646 h 102"/>
              <a:gd name="T72" fmla="*/ 1999289306 w 62"/>
              <a:gd name="T73" fmla="*/ 2147483646 h 102"/>
              <a:gd name="T74" fmla="*/ 1999289306 w 62"/>
              <a:gd name="T75" fmla="*/ 2147483646 h 102"/>
              <a:gd name="T76" fmla="*/ 2147483646 w 62"/>
              <a:gd name="T77" fmla="*/ 2147483646 h 102"/>
              <a:gd name="T78" fmla="*/ 2147483646 w 62"/>
              <a:gd name="T79" fmla="*/ 2147483646 h 102"/>
              <a:gd name="T80" fmla="*/ 2147483646 w 62"/>
              <a:gd name="T81" fmla="*/ 2147483646 h 102"/>
              <a:gd name="T82" fmla="*/ 2147483646 w 62"/>
              <a:gd name="T83" fmla="*/ 2147483646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ndParaRPr>
          </a:p>
        </p:txBody>
      </p:sp>
      <p:sp>
        <p:nvSpPr>
          <p:cNvPr id="24" name="TextBox 57"/>
          <p:cNvSpPr txBox="1"/>
          <p:nvPr/>
        </p:nvSpPr>
        <p:spPr bwMode="auto">
          <a:xfrm>
            <a:off x="1422170" y="3221197"/>
            <a:ext cx="1997943" cy="523220"/>
          </a:xfrm>
          <a:prstGeom prst="rect">
            <a:avLst/>
          </a:prstGeom>
          <a:noFill/>
        </p:spPr>
        <p:txBody>
          <a:bodyPr wrap="square">
            <a:spAutoFit/>
          </a:bodyPr>
          <a:lstStyle/>
          <a:p>
            <a:pPr lvl="0"/>
            <a:r>
              <a:rPr lang="zh-CN" altLang="en-US" sz="1400" dirty="0">
                <a:solidFill>
                  <a:srgbClr val="5F5F5F"/>
                </a:solidFill>
                <a:latin typeface="微软雅黑" panose="020B0503020204020204" pitchFamily="34" charset="-122"/>
                <a:ea typeface="微软雅黑" panose="020B0503020204020204" pitchFamily="34" charset="-122"/>
              </a:rPr>
              <a:t>分析行业趋势、寻找投资目标、助力尽职调查</a:t>
            </a:r>
          </a:p>
        </p:txBody>
      </p:sp>
      <p:sp>
        <p:nvSpPr>
          <p:cNvPr id="28" name="矩形 27"/>
          <p:cNvSpPr/>
          <p:nvPr/>
        </p:nvSpPr>
        <p:spPr>
          <a:xfrm>
            <a:off x="3456000" y="3579862"/>
            <a:ext cx="2160000" cy="648000"/>
          </a:xfrm>
          <a:prstGeom prst="rect">
            <a:avLst/>
          </a:pr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9" name="TextBox 57"/>
          <p:cNvSpPr txBox="1"/>
          <p:nvPr/>
        </p:nvSpPr>
        <p:spPr bwMode="auto">
          <a:xfrm>
            <a:off x="3491880" y="4237881"/>
            <a:ext cx="2124120" cy="738664"/>
          </a:xfrm>
          <a:prstGeom prst="rect">
            <a:avLst/>
          </a:prstGeom>
          <a:noFill/>
        </p:spPr>
        <p:txBody>
          <a:bodyPr wrap="square">
            <a:spAutoFit/>
          </a:bodyPr>
          <a:lstStyle/>
          <a:p>
            <a:pPr lvl="0"/>
            <a:r>
              <a:rPr lang="zh-CN" altLang="en-US" sz="1400" dirty="0">
                <a:solidFill>
                  <a:srgbClr val="5F5F5F"/>
                </a:solidFill>
                <a:latin typeface="微软雅黑" panose="020B0503020204020204" pitchFamily="34" charset="-122"/>
                <a:ea typeface="微软雅黑" panose="020B0503020204020204" pitchFamily="34" charset="-122"/>
              </a:rPr>
              <a:t>获取行业动态，甄选并购标的，寻找投资机构，监测竞争对手</a:t>
            </a:r>
          </a:p>
        </p:txBody>
      </p:sp>
      <p:sp>
        <p:nvSpPr>
          <p:cNvPr id="31" name="矩形 34"/>
          <p:cNvSpPr>
            <a:spLocks noChangeArrowheads="1"/>
          </p:cNvSpPr>
          <p:nvPr/>
        </p:nvSpPr>
        <p:spPr bwMode="auto">
          <a:xfrm>
            <a:off x="3888000" y="3723878"/>
            <a:ext cx="12987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600" dirty="0">
                <a:solidFill>
                  <a:srgbClr val="FFFFFF"/>
                </a:solidFill>
                <a:latin typeface="微软雅黑" pitchFamily="34" charset="-122"/>
                <a:ea typeface="微软雅黑" pitchFamily="34" charset="-122"/>
              </a:rPr>
              <a:t>创业者</a:t>
            </a:r>
            <a:r>
              <a:rPr lang="en-US" altLang="zh-CN" sz="1600" dirty="0">
                <a:solidFill>
                  <a:srgbClr val="FFFFFF"/>
                </a:solidFill>
                <a:latin typeface="微软雅黑" pitchFamily="34" charset="-122"/>
                <a:ea typeface="微软雅黑" pitchFamily="34" charset="-122"/>
              </a:rPr>
              <a:t>/</a:t>
            </a:r>
            <a:r>
              <a:rPr lang="zh-CN" altLang="en-US" sz="1600" dirty="0">
                <a:solidFill>
                  <a:srgbClr val="FFFFFF"/>
                </a:solidFill>
                <a:latin typeface="微软雅黑" pitchFamily="34" charset="-122"/>
                <a:ea typeface="微软雅黑" pitchFamily="34" charset="-122"/>
              </a:rPr>
              <a:t>企业</a:t>
            </a:r>
          </a:p>
        </p:txBody>
      </p:sp>
      <p:sp>
        <p:nvSpPr>
          <p:cNvPr id="33" name="矩形 32"/>
          <p:cNvSpPr/>
          <p:nvPr/>
        </p:nvSpPr>
        <p:spPr>
          <a:xfrm>
            <a:off x="5976000" y="1059582"/>
            <a:ext cx="2160000" cy="648000"/>
          </a:xfrm>
          <a:prstGeom prst="rect">
            <a:avLst/>
          </a:pr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4" name="矩形 27"/>
          <p:cNvSpPr>
            <a:spLocks noChangeArrowheads="1"/>
          </p:cNvSpPr>
          <p:nvPr/>
        </p:nvSpPr>
        <p:spPr bwMode="auto">
          <a:xfrm>
            <a:off x="6195974" y="1194306"/>
            <a:ext cx="1688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微软雅黑" pitchFamily="34" charset="-122"/>
                <a:ea typeface="微软雅黑" pitchFamily="34" charset="-122"/>
              </a:rPr>
              <a:t>研究</a:t>
            </a:r>
            <a:r>
              <a:rPr lang="en-US" altLang="zh-CN" dirty="0">
                <a:solidFill>
                  <a:srgbClr val="FFFFFF"/>
                </a:solidFill>
                <a:latin typeface="微软雅黑" pitchFamily="34" charset="-122"/>
                <a:ea typeface="微软雅黑" pitchFamily="34" charset="-122"/>
              </a:rPr>
              <a:t>/</a:t>
            </a:r>
            <a:r>
              <a:rPr lang="zh-CN" altLang="en-US" dirty="0">
                <a:solidFill>
                  <a:srgbClr val="FFFFFF"/>
                </a:solidFill>
                <a:latin typeface="微软雅黑" pitchFamily="34" charset="-122"/>
                <a:ea typeface="微软雅黑" pitchFamily="34" charset="-122"/>
              </a:rPr>
              <a:t>监管机构</a:t>
            </a:r>
            <a:endParaRPr lang="zh-CN" altLang="en-US" dirty="0">
              <a:solidFill>
                <a:prstClr val="white"/>
              </a:solidFill>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35" name="TextBox 57"/>
          <p:cNvSpPr txBox="1"/>
          <p:nvPr/>
        </p:nvSpPr>
        <p:spPr bwMode="auto">
          <a:xfrm>
            <a:off x="6012160" y="1692609"/>
            <a:ext cx="2031369" cy="523220"/>
          </a:xfrm>
          <a:prstGeom prst="rect">
            <a:avLst/>
          </a:prstGeom>
          <a:noFill/>
        </p:spPr>
        <p:txBody>
          <a:bodyPr wrap="square">
            <a:spAutoFit/>
          </a:bodyPr>
          <a:lstStyle/>
          <a:p>
            <a:r>
              <a:rPr lang="zh-CN" altLang="en-US" sz="1400" dirty="0">
                <a:solidFill>
                  <a:srgbClr val="5F5F5F"/>
                </a:solidFill>
                <a:latin typeface="微软雅黑" panose="020B0503020204020204" pitchFamily="34" charset="-122"/>
                <a:ea typeface="微软雅黑" panose="020B0503020204020204" pitchFamily="34" charset="-122"/>
              </a:rPr>
              <a:t>洞察市场走向、支撑政策制定、助力课题研究</a:t>
            </a:r>
          </a:p>
        </p:txBody>
      </p:sp>
      <p:cxnSp>
        <p:nvCxnSpPr>
          <p:cNvPr id="36" name="直接箭头连接符 35"/>
          <p:cNvCxnSpPr>
            <a:stCxn id="19" idx="7"/>
            <a:endCxn id="33" idx="1"/>
          </p:cNvCxnSpPr>
          <p:nvPr/>
        </p:nvCxnSpPr>
        <p:spPr>
          <a:xfrm flipV="1">
            <a:off x="4802014" y="1383582"/>
            <a:ext cx="1173986" cy="658870"/>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sp>
        <p:nvSpPr>
          <p:cNvPr id="41" name="矩形 40"/>
          <p:cNvSpPr/>
          <p:nvPr/>
        </p:nvSpPr>
        <p:spPr>
          <a:xfrm>
            <a:off x="5580112" y="2571750"/>
            <a:ext cx="2160000" cy="648000"/>
          </a:xfrm>
          <a:prstGeom prst="rect">
            <a:avLst/>
          </a:pr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2" name="矩形 34"/>
          <p:cNvSpPr>
            <a:spLocks noChangeArrowheads="1"/>
          </p:cNvSpPr>
          <p:nvPr/>
        </p:nvSpPr>
        <p:spPr bwMode="auto">
          <a:xfrm>
            <a:off x="5940152" y="2738626"/>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600" dirty="0">
                <a:solidFill>
                  <a:srgbClr val="FFFFFF"/>
                </a:solidFill>
                <a:latin typeface="微软雅黑" pitchFamily="34" charset="-122"/>
                <a:ea typeface="微软雅黑" pitchFamily="34" charset="-122"/>
              </a:rPr>
              <a:t>中介服务机构</a:t>
            </a:r>
          </a:p>
        </p:txBody>
      </p:sp>
      <p:sp>
        <p:nvSpPr>
          <p:cNvPr id="43" name="TextBox 57"/>
          <p:cNvSpPr txBox="1"/>
          <p:nvPr/>
        </p:nvSpPr>
        <p:spPr bwMode="auto">
          <a:xfrm>
            <a:off x="5652120" y="3202032"/>
            <a:ext cx="2070901" cy="523220"/>
          </a:xfrm>
          <a:prstGeom prst="rect">
            <a:avLst/>
          </a:prstGeom>
          <a:noFill/>
        </p:spPr>
        <p:txBody>
          <a:bodyPr wrap="square">
            <a:spAutoFit/>
          </a:bodyPr>
          <a:lstStyle/>
          <a:p>
            <a:pPr lvl="0"/>
            <a:r>
              <a:rPr lang="zh-CN" altLang="en-US" sz="1400" dirty="0">
                <a:solidFill>
                  <a:srgbClr val="5F5F5F"/>
                </a:solidFill>
                <a:latin typeface="微软雅黑" panose="020B0503020204020204" pitchFamily="34" charset="-122"/>
                <a:ea typeface="微软雅黑" panose="020B0503020204020204" pitchFamily="34" charset="-122"/>
              </a:rPr>
              <a:t>寻找业务机会、了解竞争对手、构建交易网络</a:t>
            </a:r>
          </a:p>
        </p:txBody>
      </p:sp>
      <p:cxnSp>
        <p:nvCxnSpPr>
          <p:cNvPr id="45" name="直接箭头连接符 44"/>
          <p:cNvCxnSpPr>
            <a:stCxn id="19" idx="5"/>
            <a:endCxn id="41" idx="1"/>
          </p:cNvCxnSpPr>
          <p:nvPr/>
        </p:nvCxnSpPr>
        <p:spPr>
          <a:xfrm>
            <a:off x="4802014" y="2599006"/>
            <a:ext cx="778098" cy="296744"/>
          </a:xfrm>
          <a:prstGeom prst="straightConnector1">
            <a:avLst/>
          </a:prstGeom>
          <a:noFill/>
          <a:ln w="6350" cap="flat" cmpd="sng" algn="ctr">
            <a:solidFill>
              <a:sysClr val="windowText" lastClr="000000">
                <a:lumMod val="50000"/>
                <a:lumOff val="50000"/>
              </a:sysClr>
            </a:solidFill>
            <a:prstDash val="solid"/>
            <a:miter lim="800000"/>
            <a:tailEnd type="triangle"/>
          </a:ln>
          <a:effectLst/>
        </p:spPr>
      </p:cxnSp>
    </p:spTree>
    <p:extLst>
      <p:ext uri="{BB962C8B-B14F-4D97-AF65-F5344CB8AC3E}">
        <p14:creationId xmlns:p14="http://schemas.microsoft.com/office/powerpoint/2010/main" val="2161243156"/>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3" name="TextBox 21"/>
          <p:cNvSpPr txBox="1"/>
          <p:nvPr/>
        </p:nvSpPr>
        <p:spPr>
          <a:xfrm>
            <a:off x="650736" y="502683"/>
            <a:ext cx="3921264" cy="369332"/>
          </a:xfrm>
          <a:prstGeom prst="rect">
            <a:avLst/>
          </a:prstGeom>
          <a:noFill/>
        </p:spPr>
        <p:txBody>
          <a:bodyPr wrap="square" rtlCol="0">
            <a:spAutoFit/>
          </a:bodyPr>
          <a:lstStyle/>
          <a:p>
            <a:r>
              <a:rPr lang="zh-CN" altLang="en-US" b="1" spc="300" dirty="0" smtClean="0">
                <a:solidFill>
                  <a:srgbClr val="4B4B4B"/>
                </a:solidFill>
                <a:latin typeface="微软雅黑" panose="020B0503020204020204" pitchFamily="34" charset="-122"/>
                <a:ea typeface="微软雅黑" panose="020B0503020204020204" pitchFamily="34" charset="-122"/>
              </a:rPr>
              <a:t>数据获取与服务方式</a:t>
            </a:r>
            <a:endParaRPr lang="zh-CN" altLang="en-US" b="1" spc="300" dirty="0">
              <a:solidFill>
                <a:srgbClr val="4B4B4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855676"/>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通如何使用</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sp>
        <p:nvSpPr>
          <p:cNvPr id="13" name="矩形 27"/>
          <p:cNvSpPr>
            <a:spLocks noChangeArrowheads="1"/>
          </p:cNvSpPr>
          <p:nvPr/>
        </p:nvSpPr>
        <p:spPr bwMode="auto">
          <a:xfrm>
            <a:off x="1040792" y="1172359"/>
            <a:ext cx="198010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微软雅黑" pitchFamily="34" charset="-122"/>
                <a:ea typeface="微软雅黑" pitchFamily="34" charset="-122"/>
              </a:rPr>
              <a:t>有限</a:t>
            </a:r>
            <a:r>
              <a:rPr lang="zh-CN" altLang="en-US" dirty="0" smtClean="0">
                <a:solidFill>
                  <a:srgbClr val="FFFFFF"/>
                </a:solidFill>
                <a:latin typeface="微软雅黑" pitchFamily="34" charset="-122"/>
                <a:ea typeface="微软雅黑" pitchFamily="34" charset="-122"/>
              </a:rPr>
              <a:t>合伙人（</a:t>
            </a:r>
            <a:r>
              <a:rPr lang="en-US" altLang="zh-CN" dirty="0" smtClean="0">
                <a:solidFill>
                  <a:srgbClr val="FFFFFF"/>
                </a:solidFill>
                <a:latin typeface="微软雅黑" pitchFamily="34" charset="-122"/>
                <a:ea typeface="微软雅黑" pitchFamily="34" charset="-122"/>
              </a:rPr>
              <a:t>LP</a:t>
            </a:r>
            <a:r>
              <a:rPr lang="zh-CN" altLang="en-US" dirty="0" smtClean="0">
                <a:solidFill>
                  <a:srgbClr val="FFFFFF"/>
                </a:solidFill>
                <a:latin typeface="微软雅黑" pitchFamily="34" charset="-122"/>
                <a:ea typeface="微软雅黑" pitchFamily="34" charset="-122"/>
              </a:rPr>
              <a:t>）</a:t>
            </a:r>
            <a:endParaRPr lang="zh-CN" altLang="en-US" dirty="0">
              <a:solidFill>
                <a:prstClr val="white"/>
              </a:solidFill>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20" name="矩形 34"/>
          <p:cNvSpPr>
            <a:spLocks noChangeArrowheads="1"/>
          </p:cNvSpPr>
          <p:nvPr/>
        </p:nvSpPr>
        <p:spPr bwMode="auto">
          <a:xfrm>
            <a:off x="1600573" y="2717141"/>
            <a:ext cx="1603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600" dirty="0">
                <a:solidFill>
                  <a:srgbClr val="FFFFFF"/>
                </a:solidFill>
                <a:latin typeface="微软雅黑" pitchFamily="34" charset="-122"/>
                <a:ea typeface="微软雅黑" pitchFamily="34" charset="-122"/>
              </a:rPr>
              <a:t>VC/PE</a:t>
            </a:r>
            <a:r>
              <a:rPr lang="zh-CN" altLang="en-US" sz="1600" dirty="0">
                <a:solidFill>
                  <a:srgbClr val="FFFFFF"/>
                </a:solidFill>
                <a:latin typeface="微软雅黑" pitchFamily="34" charset="-122"/>
                <a:ea typeface="微软雅黑" pitchFamily="34" charset="-122"/>
              </a:rPr>
              <a:t>投资机构</a:t>
            </a:r>
          </a:p>
        </p:txBody>
      </p:sp>
      <p:sp>
        <p:nvSpPr>
          <p:cNvPr id="21" name="矩形 35"/>
          <p:cNvSpPr>
            <a:spLocks noChangeArrowheads="1"/>
          </p:cNvSpPr>
          <p:nvPr/>
        </p:nvSpPr>
        <p:spPr bwMode="auto">
          <a:xfrm>
            <a:off x="5664993" y="337437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400">
                <a:solidFill>
                  <a:prstClr val="white"/>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sp>
        <p:nvSpPr>
          <p:cNvPr id="27" name="Freeform 24"/>
          <p:cNvSpPr>
            <a:spLocks/>
          </p:cNvSpPr>
          <p:nvPr/>
        </p:nvSpPr>
        <p:spPr bwMode="auto">
          <a:xfrm>
            <a:off x="4409146" y="2133336"/>
            <a:ext cx="222730" cy="368300"/>
          </a:xfrm>
          <a:custGeom>
            <a:avLst/>
            <a:gdLst>
              <a:gd name="T0" fmla="*/ 2147483646 w 62"/>
              <a:gd name="T1" fmla="*/ 2147483646 h 102"/>
              <a:gd name="T2" fmla="*/ 2147483646 w 62"/>
              <a:gd name="T3" fmla="*/ 2147483646 h 102"/>
              <a:gd name="T4" fmla="*/ 1589180702 w 62"/>
              <a:gd name="T5" fmla="*/ 2147483646 h 102"/>
              <a:gd name="T6" fmla="*/ 820224379 w 62"/>
              <a:gd name="T7" fmla="*/ 2024626584 h 102"/>
              <a:gd name="T8" fmla="*/ 666427379 w 62"/>
              <a:gd name="T9" fmla="*/ 1661228004 h 102"/>
              <a:gd name="T10" fmla="*/ 871485266 w 62"/>
              <a:gd name="T11" fmla="*/ 1245924606 h 102"/>
              <a:gd name="T12" fmla="*/ 1589180702 w 62"/>
              <a:gd name="T13" fmla="*/ 1090181328 h 102"/>
              <a:gd name="T14" fmla="*/ 2147483646 w 62"/>
              <a:gd name="T15" fmla="*/ 1297836630 h 102"/>
              <a:gd name="T16" fmla="*/ 2147483646 w 62"/>
              <a:gd name="T17" fmla="*/ 1868883306 h 102"/>
              <a:gd name="T18" fmla="*/ 2147483646 w 62"/>
              <a:gd name="T19" fmla="*/ 1816971282 h 102"/>
              <a:gd name="T20" fmla="*/ 2147483646 w 62"/>
              <a:gd name="T21" fmla="*/ 1194012582 h 102"/>
              <a:gd name="T22" fmla="*/ 2147483646 w 62"/>
              <a:gd name="T23" fmla="*/ 778701978 h 102"/>
              <a:gd name="T24" fmla="*/ 1999289306 w 62"/>
              <a:gd name="T25" fmla="*/ 674877930 h 102"/>
              <a:gd name="T26" fmla="*/ 1999289306 w 62"/>
              <a:gd name="T27" fmla="*/ 0 h 102"/>
              <a:gd name="T28" fmla="*/ 1127804040 w 62"/>
              <a:gd name="T29" fmla="*/ 0 h 102"/>
              <a:gd name="T30" fmla="*/ 1127804040 w 62"/>
              <a:gd name="T31" fmla="*/ 622958700 h 102"/>
              <a:gd name="T32" fmla="*/ 820224379 w 62"/>
              <a:gd name="T33" fmla="*/ 726789954 h 102"/>
              <a:gd name="T34" fmla="*/ 307586831 w 62"/>
              <a:gd name="T35" fmla="*/ 1142093352 h 102"/>
              <a:gd name="T36" fmla="*/ 153789831 w 62"/>
              <a:gd name="T37" fmla="*/ 1713140028 h 102"/>
              <a:gd name="T38" fmla="*/ 307586831 w 62"/>
              <a:gd name="T39" fmla="*/ 2147483646 h 102"/>
              <a:gd name="T40" fmla="*/ 717695435 w 62"/>
              <a:gd name="T41" fmla="*/ 2147483646 h 102"/>
              <a:gd name="T42" fmla="*/ 1486651758 w 62"/>
              <a:gd name="T43" fmla="*/ 2147483646 h 102"/>
              <a:gd name="T44" fmla="*/ 2147483646 w 62"/>
              <a:gd name="T45" fmla="*/ 2147483646 h 102"/>
              <a:gd name="T46" fmla="*/ 2147483646 w 62"/>
              <a:gd name="T47" fmla="*/ 2147483646 h 102"/>
              <a:gd name="T48" fmla="*/ 2147483646 w 62"/>
              <a:gd name="T49" fmla="*/ 2147483646 h 102"/>
              <a:gd name="T50" fmla="*/ 2147483646 w 62"/>
              <a:gd name="T51" fmla="*/ 2147483646 h 102"/>
              <a:gd name="T52" fmla="*/ 2147483646 w 62"/>
              <a:gd name="T53" fmla="*/ 2147483646 h 102"/>
              <a:gd name="T54" fmla="*/ 1640441589 w 62"/>
              <a:gd name="T55" fmla="*/ 2147483646 h 102"/>
              <a:gd name="T56" fmla="*/ 1076543153 w 62"/>
              <a:gd name="T57" fmla="*/ 2147483646 h 102"/>
              <a:gd name="T58" fmla="*/ 666427379 w 62"/>
              <a:gd name="T59" fmla="*/ 2147483646 h 102"/>
              <a:gd name="T60" fmla="*/ 512637548 w 62"/>
              <a:gd name="T61" fmla="*/ 2147483646 h 102"/>
              <a:gd name="T62" fmla="*/ 0 w 62"/>
              <a:gd name="T63" fmla="*/ 2147483646 h 102"/>
              <a:gd name="T64" fmla="*/ 205057887 w 62"/>
              <a:gd name="T65" fmla="*/ 2147483646 h 102"/>
              <a:gd name="T66" fmla="*/ 768956323 w 62"/>
              <a:gd name="T67" fmla="*/ 2147483646 h 102"/>
              <a:gd name="T68" fmla="*/ 1127804040 w 62"/>
              <a:gd name="T69" fmla="*/ 2147483646 h 102"/>
              <a:gd name="T70" fmla="*/ 1127804040 w 62"/>
              <a:gd name="T71" fmla="*/ 2147483646 h 102"/>
              <a:gd name="T72" fmla="*/ 1999289306 w 62"/>
              <a:gd name="T73" fmla="*/ 2147483646 h 102"/>
              <a:gd name="T74" fmla="*/ 1999289306 w 62"/>
              <a:gd name="T75" fmla="*/ 2147483646 h 102"/>
              <a:gd name="T76" fmla="*/ 2147483646 w 62"/>
              <a:gd name="T77" fmla="*/ 2147483646 h 102"/>
              <a:gd name="T78" fmla="*/ 2147483646 w 62"/>
              <a:gd name="T79" fmla="*/ 2147483646 h 102"/>
              <a:gd name="T80" fmla="*/ 2147483646 w 62"/>
              <a:gd name="T81" fmla="*/ 2147483646 h 102"/>
              <a:gd name="T82" fmla="*/ 2147483646 w 62"/>
              <a:gd name="T83" fmla="*/ 2147483646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ndParaRPr>
          </a:p>
        </p:txBody>
      </p:sp>
      <p:sp>
        <p:nvSpPr>
          <p:cNvPr id="30" name="TextBox 57"/>
          <p:cNvSpPr txBox="1"/>
          <p:nvPr/>
        </p:nvSpPr>
        <p:spPr bwMode="auto">
          <a:xfrm>
            <a:off x="281970" y="1275606"/>
            <a:ext cx="2814238" cy="1372683"/>
          </a:xfrm>
          <a:prstGeom prst="rect">
            <a:avLst/>
          </a:prstGeom>
          <a:noFill/>
        </p:spPr>
        <p:txBody>
          <a:bodyPr wrap="square">
            <a:spAutoFit/>
          </a:bodyPr>
          <a:lstStyle/>
          <a:p>
            <a:pPr algn="ctr" fontAlgn="auto">
              <a:lnSpc>
                <a:spcPct val="130000"/>
              </a:lnSpc>
              <a:spcBef>
                <a:spcPts val="0"/>
              </a:spcBef>
              <a:spcAft>
                <a:spcPts val="0"/>
              </a:spcAft>
              <a:defRPr/>
            </a:pPr>
            <a:r>
              <a:rPr lang="zh-CN" altLang="en-US" sz="1600" b="1" kern="0" dirty="0" smtClean="0">
                <a:solidFill>
                  <a:prstClr val="black">
                    <a:lumMod val="50000"/>
                    <a:lumOff val="50000"/>
                  </a:prstClr>
                </a:solidFill>
                <a:latin typeface="微软雅黑" panose="020B0503020204020204" pitchFamily="34" charset="-122"/>
                <a:ea typeface="微软雅黑" panose="020B0503020204020204" pitchFamily="34" charset="-122"/>
              </a:rPr>
              <a:t>主要功能</a:t>
            </a:r>
            <a:endParaRPr lang="en-US" altLang="zh-CN" sz="1600" b="1"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rPr>
              <a:t>关键词检索</a:t>
            </a:r>
            <a:r>
              <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rPr>
              <a:t>列表条件检索</a:t>
            </a:r>
            <a:endPar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rPr>
              <a:t>数据简单导出</a:t>
            </a:r>
            <a:r>
              <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rPr>
              <a:t>数据接口服务</a:t>
            </a:r>
            <a:endPar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600" kern="0" dirty="0">
                <a:solidFill>
                  <a:prstClr val="black">
                    <a:lumMod val="50000"/>
                    <a:lumOff val="50000"/>
                  </a:prstClr>
                </a:solidFill>
                <a:latin typeface="微软雅黑" panose="020B0503020204020204" pitchFamily="34" charset="-122"/>
                <a:ea typeface="微软雅黑" panose="020B0503020204020204" pitchFamily="34" charset="-122"/>
              </a:rPr>
              <a:t>在线</a:t>
            </a: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rPr>
              <a:t>分组统计</a:t>
            </a:r>
            <a:r>
              <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rPr>
              <a:t>个性数据图表</a:t>
            </a:r>
            <a:endParaRPr lang="en-US" altLang="zh-CN" sz="16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2" name="TextBox 57"/>
          <p:cNvSpPr txBox="1"/>
          <p:nvPr/>
        </p:nvSpPr>
        <p:spPr bwMode="auto">
          <a:xfrm>
            <a:off x="6347312" y="1275606"/>
            <a:ext cx="2289074" cy="1021433"/>
          </a:xfrm>
          <a:prstGeom prst="rect">
            <a:avLst/>
          </a:prstGeom>
          <a:noFill/>
        </p:spPr>
        <p:txBody>
          <a:bodyPr wrap="square">
            <a:spAutoFit/>
          </a:bodyPr>
          <a:lstStyle/>
          <a:p>
            <a:pPr algn="ctr" fontAlgn="auto">
              <a:lnSpc>
                <a:spcPct val="130000"/>
              </a:lnSpc>
              <a:spcBef>
                <a:spcPts val="0"/>
              </a:spcBef>
              <a:spcAft>
                <a:spcPts val="0"/>
              </a:spcAft>
              <a:defRPr/>
            </a:pPr>
            <a:r>
              <a:rPr lang="en-US" altLang="zh-CN" sz="1600" b="1" kern="0" dirty="0" smtClean="0">
                <a:solidFill>
                  <a:prstClr val="black">
                    <a:lumMod val="50000"/>
                    <a:lumOff val="50000"/>
                  </a:prstClr>
                </a:solidFill>
                <a:latin typeface="微软雅黑" panose="020B0503020204020204" pitchFamily="34" charset="-122"/>
                <a:ea typeface="微软雅黑" panose="020B0503020204020204" pitchFamily="34" charset="-122"/>
              </a:rPr>
              <a:t>PC</a:t>
            </a:r>
            <a:r>
              <a:rPr lang="zh-CN" altLang="en-US" sz="1600" b="1" kern="0" dirty="0" smtClean="0">
                <a:solidFill>
                  <a:prstClr val="black">
                    <a:lumMod val="50000"/>
                    <a:lumOff val="50000"/>
                  </a:prstClr>
                </a:solidFill>
                <a:latin typeface="微软雅黑" panose="020B0503020204020204" pitchFamily="34" charset="-122"/>
                <a:ea typeface="微软雅黑" panose="020B0503020204020204" pitchFamily="34" charset="-122"/>
              </a:rPr>
              <a:t>端</a:t>
            </a:r>
            <a:endParaRPr lang="en-US" altLang="zh-CN" sz="1600" b="1"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rPr>
              <a:t>私募通客户端</a:t>
            </a:r>
            <a:endPar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rPr>
              <a:t>www.pedata.cn</a:t>
            </a:r>
            <a:endParaRPr lang="en-US" altLang="zh-CN" sz="16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7" name="TextBox 57"/>
          <p:cNvSpPr txBox="1"/>
          <p:nvPr/>
        </p:nvSpPr>
        <p:spPr bwMode="auto">
          <a:xfrm>
            <a:off x="308289" y="3003798"/>
            <a:ext cx="2787920" cy="1372683"/>
          </a:xfrm>
          <a:prstGeom prst="rect">
            <a:avLst/>
          </a:prstGeom>
          <a:noFill/>
        </p:spPr>
        <p:txBody>
          <a:bodyPr wrap="square">
            <a:spAutoFit/>
          </a:bodyPr>
          <a:lstStyle/>
          <a:p>
            <a:pPr algn="ctr" fontAlgn="auto">
              <a:lnSpc>
                <a:spcPct val="130000"/>
              </a:lnSpc>
              <a:spcBef>
                <a:spcPts val="0"/>
              </a:spcBef>
              <a:spcAft>
                <a:spcPts val="0"/>
              </a:spcAft>
              <a:defRPr/>
            </a:pPr>
            <a:r>
              <a:rPr lang="zh-CN" altLang="en-US" sz="16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数据定制</a:t>
            </a:r>
            <a:endParaRPr lang="en-US" altLang="zh-CN" sz="16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客户端内反馈</a:t>
            </a:r>
            <a:endPar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400-600-9460</a:t>
            </a:r>
          </a:p>
          <a:p>
            <a:pPr algn="ctr" fontAlgn="auto">
              <a:lnSpc>
                <a:spcPct val="130000"/>
              </a:lnSpc>
              <a:spcBef>
                <a:spcPts val="0"/>
              </a:spcBef>
              <a:spcAft>
                <a:spcPts val="0"/>
              </a:spcAft>
              <a:defRPr/>
            </a:pPr>
            <a:r>
              <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pedata@zero2ipo.com.cn</a:t>
            </a:r>
            <a:endParaRPr lang="en-US" altLang="zh-CN" sz="1600"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p:txBody>
      </p:sp>
      <p:sp>
        <p:nvSpPr>
          <p:cNvPr id="38" name="TextBox 57"/>
          <p:cNvSpPr txBox="1"/>
          <p:nvPr/>
        </p:nvSpPr>
        <p:spPr bwMode="auto">
          <a:xfrm>
            <a:off x="6453927" y="3003798"/>
            <a:ext cx="2150521" cy="1021433"/>
          </a:xfrm>
          <a:prstGeom prst="rect">
            <a:avLst/>
          </a:prstGeom>
          <a:noFill/>
        </p:spPr>
        <p:txBody>
          <a:bodyPr wrap="square">
            <a:spAutoFit/>
          </a:bodyPr>
          <a:lstStyle/>
          <a:p>
            <a:pPr algn="ctr" fontAlgn="auto">
              <a:lnSpc>
                <a:spcPct val="130000"/>
              </a:lnSpc>
              <a:spcBef>
                <a:spcPts val="0"/>
              </a:spcBef>
              <a:spcAft>
                <a:spcPts val="0"/>
              </a:spcAft>
              <a:defRPr/>
            </a:pPr>
            <a:r>
              <a:rPr lang="zh-CN" altLang="en-US" sz="1600" b="1" kern="0" dirty="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移动端</a:t>
            </a:r>
            <a:endParaRPr lang="en-US" altLang="zh-CN" sz="1600" b="1"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endParaRPr>
          </a:p>
          <a:p>
            <a:pPr algn="ctr" fontAlgn="auto">
              <a:lnSpc>
                <a:spcPct val="130000"/>
              </a:lnSpc>
              <a:spcBef>
                <a:spcPts val="0"/>
              </a:spcBef>
              <a:spcAft>
                <a:spcPts val="0"/>
              </a:spcAft>
              <a:defRPr/>
            </a:pPr>
            <a:r>
              <a:rPr lang="zh-CN" altLang="en-US" sz="16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私募通</a:t>
            </a:r>
            <a:r>
              <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APP</a:t>
            </a:r>
          </a:p>
          <a:p>
            <a:pPr algn="ctr" fontAlgn="auto">
              <a:lnSpc>
                <a:spcPct val="130000"/>
              </a:lnSpc>
              <a:spcBef>
                <a:spcPts val="0"/>
              </a:spcBef>
              <a:spcAft>
                <a:spcPts val="0"/>
              </a:spcAft>
              <a:defRPr/>
            </a:pPr>
            <a:r>
              <a:rPr lang="en-US" altLang="zh-CN" sz="1600" kern="0" dirty="0" smtClean="0">
                <a:solidFill>
                  <a:prstClr val="black">
                    <a:lumMod val="50000"/>
                    <a:lumOff val="50000"/>
                  </a:prstClr>
                </a:solidFill>
                <a:latin typeface="微软雅黑" panose="020B0503020204020204" pitchFamily="34" charset="-122"/>
                <a:ea typeface="微软雅黑" panose="020B0503020204020204" pitchFamily="34" charset="-122"/>
                <a:cs typeface="Arial" pitchFamily="34" charset="0"/>
              </a:rPr>
              <a:t>m.pedata.cn</a:t>
            </a:r>
            <a:endParaRPr lang="en-US" altLang="zh-CN" sz="16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0" name="Freeform 6"/>
          <p:cNvSpPr>
            <a:spLocks/>
          </p:cNvSpPr>
          <p:nvPr/>
        </p:nvSpPr>
        <p:spPr bwMode="auto">
          <a:xfrm>
            <a:off x="3096000" y="1260000"/>
            <a:ext cx="1512000" cy="1800000"/>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4" name="Freeform 7"/>
          <p:cNvSpPr>
            <a:spLocks/>
          </p:cNvSpPr>
          <p:nvPr/>
        </p:nvSpPr>
        <p:spPr bwMode="auto">
          <a:xfrm>
            <a:off x="4572000" y="1260000"/>
            <a:ext cx="1764000" cy="1512000"/>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6" name="Freeform 8"/>
          <p:cNvSpPr>
            <a:spLocks/>
          </p:cNvSpPr>
          <p:nvPr/>
        </p:nvSpPr>
        <p:spPr bwMode="auto">
          <a:xfrm>
            <a:off x="4896208" y="2700000"/>
            <a:ext cx="1476000" cy="1836000"/>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7" name="Freeform 9"/>
          <p:cNvSpPr>
            <a:spLocks/>
          </p:cNvSpPr>
          <p:nvPr/>
        </p:nvSpPr>
        <p:spPr bwMode="auto">
          <a:xfrm>
            <a:off x="3096208" y="3039974"/>
            <a:ext cx="1836000" cy="1512000"/>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grpSp>
        <p:nvGrpSpPr>
          <p:cNvPr id="48" name="组合 47"/>
          <p:cNvGrpSpPr/>
          <p:nvPr/>
        </p:nvGrpSpPr>
        <p:grpSpPr>
          <a:xfrm>
            <a:off x="3636000" y="3816000"/>
            <a:ext cx="396000" cy="288000"/>
            <a:chOff x="4929188" y="4928507"/>
            <a:chExt cx="411163" cy="312738"/>
          </a:xfrm>
          <a:solidFill>
            <a:srgbClr val="357879"/>
          </a:solidFill>
        </p:grpSpPr>
        <p:sp>
          <p:nvSpPr>
            <p:cNvPr id="70" name="Freeform 10"/>
            <p:cNvSpPr>
              <a:spLocks/>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71" name="Freeform 11"/>
            <p:cNvSpPr>
              <a:spLocks/>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grpSp>
      <p:sp>
        <p:nvSpPr>
          <p:cNvPr id="49" name="Freeform 12"/>
          <p:cNvSpPr>
            <a:spLocks noEditPoints="1"/>
          </p:cNvSpPr>
          <p:nvPr/>
        </p:nvSpPr>
        <p:spPr bwMode="auto">
          <a:xfrm>
            <a:off x="5652000" y="3492000"/>
            <a:ext cx="324000" cy="432000"/>
          </a:xfrm>
          <a:custGeom>
            <a:avLst/>
            <a:gdLst>
              <a:gd name="T0" fmla="*/ 444114308 w 90"/>
              <a:gd name="T1" fmla="*/ 93804800 h 119"/>
              <a:gd name="T2" fmla="*/ 1776452399 w 90"/>
              <a:gd name="T3" fmla="*/ 117252368 h 119"/>
              <a:gd name="T4" fmla="*/ 1986820808 w 90"/>
              <a:gd name="T5" fmla="*/ 1430490513 h 119"/>
              <a:gd name="T6" fmla="*/ 1729702253 w 90"/>
              <a:gd name="T7" fmla="*/ 2147483646 h 119"/>
              <a:gd name="T8" fmla="*/ 327241359 w 90"/>
              <a:gd name="T9" fmla="*/ 2147483646 h 119"/>
              <a:gd name="T10" fmla="*/ 93495460 w 90"/>
              <a:gd name="T11" fmla="*/ 1430490513 h 119"/>
              <a:gd name="T12" fmla="*/ 93495460 w 90"/>
              <a:gd name="T13" fmla="*/ 867676241 h 119"/>
              <a:gd name="T14" fmla="*/ 444114308 w 90"/>
              <a:gd name="T15" fmla="*/ 93804800 h 119"/>
              <a:gd name="T16" fmla="*/ 327241359 w 90"/>
              <a:gd name="T17" fmla="*/ 1289790577 h 119"/>
              <a:gd name="T18" fmla="*/ 397364162 w 90"/>
              <a:gd name="T19" fmla="*/ 2087114428 h 119"/>
              <a:gd name="T20" fmla="*/ 1028474222 w 90"/>
              <a:gd name="T21" fmla="*/ 2134014407 h 119"/>
              <a:gd name="T22" fmla="*/ 1659579450 w 90"/>
              <a:gd name="T23" fmla="*/ 2087114428 h 119"/>
              <a:gd name="T24" fmla="*/ 1729702253 w 90"/>
              <a:gd name="T25" fmla="*/ 1266338166 h 119"/>
              <a:gd name="T26" fmla="*/ 1659579450 w 90"/>
              <a:gd name="T27" fmla="*/ 422114336 h 119"/>
              <a:gd name="T28" fmla="*/ 514237111 w 90"/>
              <a:gd name="T29" fmla="*/ 375209515 h 119"/>
              <a:gd name="T30" fmla="*/ 327241359 w 90"/>
              <a:gd name="T31" fmla="*/ 1289790577 h 119"/>
              <a:gd name="T32" fmla="*/ 1051846879 w 90"/>
              <a:gd name="T33" fmla="*/ 2147483646 h 119"/>
              <a:gd name="T34" fmla="*/ 981724076 w 90"/>
              <a:gd name="T35" fmla="*/ 2147483646 h 119"/>
              <a:gd name="T36" fmla="*/ 1051846879 w 90"/>
              <a:gd name="T37" fmla="*/ 2147483646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ndParaRPr>
          </a:p>
        </p:txBody>
      </p:sp>
      <p:grpSp>
        <p:nvGrpSpPr>
          <p:cNvPr id="50" name="组合 49"/>
          <p:cNvGrpSpPr/>
          <p:nvPr/>
        </p:nvGrpSpPr>
        <p:grpSpPr>
          <a:xfrm>
            <a:off x="5292000" y="1620000"/>
            <a:ext cx="594667" cy="580362"/>
            <a:chOff x="6784975" y="2629807"/>
            <a:chExt cx="461963" cy="450850"/>
          </a:xfrm>
          <a:solidFill>
            <a:srgbClr val="357879"/>
          </a:solidFill>
        </p:grpSpPr>
        <p:sp>
          <p:nvSpPr>
            <p:cNvPr id="54" name="Freeform 13"/>
            <p:cNvSpPr>
              <a:spLocks/>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55" name="Freeform 14"/>
            <p:cNvSpPr>
              <a:spLocks/>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56" name="Freeform 15"/>
            <p:cNvSpPr>
              <a:spLocks/>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57" name="Freeform 16"/>
            <p:cNvSpPr>
              <a:spLocks/>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58" name="Freeform 17"/>
            <p:cNvSpPr>
              <a:spLocks/>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59" name="Freeform 18"/>
            <p:cNvSpPr>
              <a:spLocks/>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0" name="Freeform 19"/>
            <p:cNvSpPr>
              <a:spLocks/>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1" name="Freeform 20"/>
            <p:cNvSpPr>
              <a:spLocks/>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2" name="Freeform 21"/>
            <p:cNvSpPr>
              <a:spLocks/>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3" name="Freeform 22"/>
            <p:cNvSpPr>
              <a:spLocks/>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4" name="Freeform 23"/>
            <p:cNvSpPr>
              <a:spLocks/>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5" name="Freeform 24"/>
            <p:cNvSpPr>
              <a:spLocks/>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6" name="Freeform 25"/>
            <p:cNvSpPr>
              <a:spLocks/>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7" name="Freeform 26"/>
            <p:cNvSpPr>
              <a:spLocks/>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8" name="Freeform 27"/>
            <p:cNvSpPr>
              <a:spLocks/>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69" name="Freeform 28"/>
            <p:cNvSpPr>
              <a:spLocks/>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grpSp>
      <p:sp>
        <p:nvSpPr>
          <p:cNvPr id="51" name="Freeform 29"/>
          <p:cNvSpPr>
            <a:spLocks noEditPoints="1"/>
          </p:cNvSpPr>
          <p:nvPr/>
        </p:nvSpPr>
        <p:spPr bwMode="auto">
          <a:xfrm>
            <a:off x="3492000" y="1764000"/>
            <a:ext cx="504000" cy="468000"/>
          </a:xfrm>
          <a:custGeom>
            <a:avLst/>
            <a:gdLst>
              <a:gd name="T0" fmla="*/ 2147483646 w 114"/>
              <a:gd name="T1" fmla="*/ 2147483646 h 116"/>
              <a:gd name="T2" fmla="*/ 1983169301 w 114"/>
              <a:gd name="T3" fmla="*/ 1689849136 h 116"/>
              <a:gd name="T4" fmla="*/ 2101213415 w 114"/>
              <a:gd name="T5" fmla="*/ 1079626644 h 116"/>
              <a:gd name="T6" fmla="*/ 1015192015 w 114"/>
              <a:gd name="T7" fmla="*/ 23472145 h 116"/>
              <a:gd name="T8" fmla="*/ 23609795 w 114"/>
              <a:gd name="T9" fmla="*/ 1173505537 h 116"/>
              <a:gd name="T10" fmla="*/ 1133240989 w 114"/>
              <a:gd name="T11" fmla="*/ 2147483646 h 116"/>
              <a:gd name="T12" fmla="*/ 1699861484 w 114"/>
              <a:gd name="T13" fmla="*/ 2041897406 h 116"/>
              <a:gd name="T14" fmla="*/ 2147483646 w 114"/>
              <a:gd name="T15" fmla="*/ 2147483646 h 116"/>
              <a:gd name="T16" fmla="*/ 2147483646 w 114"/>
              <a:gd name="T17" fmla="*/ 2147483646 h 116"/>
              <a:gd name="T18" fmla="*/ 2147483646 w 114"/>
              <a:gd name="T19" fmla="*/ 2147483646 h 116"/>
              <a:gd name="T20" fmla="*/ 2147483646 w 114"/>
              <a:gd name="T21" fmla="*/ 2147483646 h 116"/>
              <a:gd name="T22" fmla="*/ 354137202 w 114"/>
              <a:gd name="T23" fmla="*/ 1173505537 h 116"/>
              <a:gd name="T24" fmla="*/ 1038801810 w 114"/>
              <a:gd name="T25" fmla="*/ 375520415 h 116"/>
              <a:gd name="T26" fmla="*/ 1770686008 w 114"/>
              <a:gd name="T27" fmla="*/ 1103093945 h 116"/>
              <a:gd name="T28" fmla="*/ 1109631194 w 114"/>
              <a:gd name="T29" fmla="*/ 1877606921 h 116"/>
              <a:gd name="T30" fmla="*/ 354137202 w 114"/>
              <a:gd name="T31" fmla="*/ 1173505537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ndParaRPr>
          </a:p>
        </p:txBody>
      </p:sp>
      <p:sp>
        <p:nvSpPr>
          <p:cNvPr id="52" name="Oval 5"/>
          <p:cNvSpPr>
            <a:spLocks noChangeArrowheads="1"/>
          </p:cNvSpPr>
          <p:nvPr/>
        </p:nvSpPr>
        <p:spPr bwMode="auto">
          <a:xfrm>
            <a:off x="3924056" y="2155820"/>
            <a:ext cx="1548000" cy="1548000"/>
          </a:xfrm>
          <a:prstGeom prst="ellipse">
            <a:avLst/>
          </a:prstGeom>
          <a:solidFill>
            <a:srgbClr val="EB5C51"/>
          </a:solid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3" name="Freeform 226"/>
          <p:cNvSpPr>
            <a:spLocks noEditPoints="1"/>
          </p:cNvSpPr>
          <p:nvPr/>
        </p:nvSpPr>
        <p:spPr bwMode="auto">
          <a:xfrm>
            <a:off x="4320208" y="2571974"/>
            <a:ext cx="720000" cy="684000"/>
          </a:xfrm>
          <a:custGeom>
            <a:avLst/>
            <a:gdLst>
              <a:gd name="T0" fmla="*/ 2147483646 w 351"/>
              <a:gd name="T1" fmla="*/ 781393854 h 319"/>
              <a:gd name="T2" fmla="*/ 1849935324 w 351"/>
              <a:gd name="T3" fmla="*/ 0 h 319"/>
              <a:gd name="T4" fmla="*/ 0 w 351"/>
              <a:gd name="T5" fmla="*/ 809552478 h 319"/>
              <a:gd name="T6" fmla="*/ 450173589 w 351"/>
              <a:gd name="T7" fmla="*/ 1823254979 h 319"/>
              <a:gd name="T8" fmla="*/ 450173589 w 351"/>
              <a:gd name="T9" fmla="*/ 2147483646 h 319"/>
              <a:gd name="T10" fmla="*/ 2147483646 w 351"/>
              <a:gd name="T11" fmla="*/ 2147483646 h 319"/>
              <a:gd name="T12" fmla="*/ 2147483646 w 351"/>
              <a:gd name="T13" fmla="*/ 781393854 h 319"/>
              <a:gd name="T14" fmla="*/ 2147483646 w 351"/>
              <a:gd name="T15" fmla="*/ 781393854 h 319"/>
              <a:gd name="T16" fmla="*/ 450173589 w 351"/>
              <a:gd name="T17" fmla="*/ 922186974 h 319"/>
              <a:gd name="T18" fmla="*/ 393901228 w 351"/>
              <a:gd name="T19" fmla="*/ 950345598 h 319"/>
              <a:gd name="T20" fmla="*/ 450173589 w 351"/>
              <a:gd name="T21" fmla="*/ 1105215376 h 319"/>
              <a:gd name="T22" fmla="*/ 450173589 w 351"/>
              <a:gd name="T23" fmla="*/ 1485354146 h 319"/>
              <a:gd name="T24" fmla="*/ 196950614 w 351"/>
              <a:gd name="T25" fmla="*/ 879949038 h 319"/>
              <a:gd name="T26" fmla="*/ 1779594872 w 351"/>
              <a:gd name="T27" fmla="*/ 211187026 h 319"/>
              <a:gd name="T28" fmla="*/ 2018749757 w 351"/>
              <a:gd name="T29" fmla="*/ 781393854 h 319"/>
              <a:gd name="T30" fmla="*/ 1864000764 w 351"/>
              <a:gd name="T31" fmla="*/ 781393854 h 319"/>
              <a:gd name="T32" fmla="*/ 1702220375 w 351"/>
              <a:gd name="T33" fmla="*/ 408297393 h 319"/>
              <a:gd name="T34" fmla="*/ 801873197 w 351"/>
              <a:gd name="T35" fmla="*/ 781393854 h 319"/>
              <a:gd name="T36" fmla="*/ 450173589 w 351"/>
              <a:gd name="T37" fmla="*/ 781393854 h 319"/>
              <a:gd name="T38" fmla="*/ 450173589 w 351"/>
              <a:gd name="T39" fmla="*/ 922186974 h 319"/>
              <a:gd name="T40" fmla="*/ 2147483646 w 351"/>
              <a:gd name="T41" fmla="*/ 2090759254 h 319"/>
              <a:gd name="T42" fmla="*/ 590854492 w 351"/>
              <a:gd name="T43" fmla="*/ 2090759254 h 319"/>
              <a:gd name="T44" fmla="*/ 590854492 w 351"/>
              <a:gd name="T45" fmla="*/ 922186974 h 319"/>
              <a:gd name="T46" fmla="*/ 2147483646 w 351"/>
              <a:gd name="T47" fmla="*/ 922186974 h 319"/>
              <a:gd name="T48" fmla="*/ 2147483646 w 351"/>
              <a:gd name="T49" fmla="*/ 2090759254 h 319"/>
              <a:gd name="T50" fmla="*/ 2147483646 w 351"/>
              <a:gd name="T51" fmla="*/ 1077056752 h 319"/>
              <a:gd name="T52" fmla="*/ 745600836 w 351"/>
              <a:gd name="T53" fmla="*/ 1077056752 h 319"/>
              <a:gd name="T54" fmla="*/ 745600836 w 351"/>
              <a:gd name="T55" fmla="*/ 1949966134 h 319"/>
              <a:gd name="T56" fmla="*/ 2147483646 w 351"/>
              <a:gd name="T57" fmla="*/ 1949966134 h 319"/>
              <a:gd name="T58" fmla="*/ 2147483646 w 351"/>
              <a:gd name="T59" fmla="*/ 1077056752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815153326"/>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
            <a:ext cx="9144000" cy="5142895"/>
          </a:xfrm>
          <a:prstGeom prst="rect">
            <a:avLst/>
          </a:prstGeom>
        </p:spPr>
      </p:pic>
      <p:sp>
        <p:nvSpPr>
          <p:cNvPr id="11" name="矩形 10"/>
          <p:cNvSpPr/>
          <p:nvPr/>
        </p:nvSpPr>
        <p:spPr>
          <a:xfrm>
            <a:off x="540728" y="555526"/>
            <a:ext cx="1464543" cy="160590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1"/>
          <p:cNvSpPr txBox="1"/>
          <p:nvPr/>
        </p:nvSpPr>
        <p:spPr>
          <a:xfrm>
            <a:off x="650736" y="502683"/>
            <a:ext cx="3921264" cy="369332"/>
          </a:xfrm>
          <a:prstGeom prst="rect">
            <a:avLst/>
          </a:prstGeom>
          <a:noFill/>
        </p:spPr>
        <p:txBody>
          <a:bodyPr wrap="square" rtlCol="0">
            <a:spAutoFit/>
          </a:bodyPr>
          <a:lstStyle/>
          <a:p>
            <a:r>
              <a:rPr lang="zh-CN" altLang="en-US" b="1" spc="300" dirty="0">
                <a:solidFill>
                  <a:srgbClr val="4B4B4B"/>
                </a:solidFill>
                <a:latin typeface="微软雅黑" panose="020B0503020204020204" pitchFamily="34" charset="-122"/>
                <a:ea typeface="微软雅黑" panose="020B0503020204020204" pitchFamily="34" charset="-122"/>
              </a:rPr>
              <a:t>政府引导</a:t>
            </a:r>
            <a:r>
              <a:rPr lang="zh-CN" altLang="en-US" b="1" spc="300" dirty="0" smtClean="0">
                <a:solidFill>
                  <a:srgbClr val="4B4B4B"/>
                </a:solidFill>
                <a:latin typeface="微软雅黑" panose="020B0503020204020204" pitchFamily="34" charset="-122"/>
                <a:ea typeface="微软雅黑" panose="020B0503020204020204" pitchFamily="34" charset="-122"/>
              </a:rPr>
              <a:t>基金</a:t>
            </a:r>
            <a:r>
              <a:rPr lang="zh-CN" altLang="en-US" b="1" spc="300" dirty="0">
                <a:solidFill>
                  <a:srgbClr val="4B4B4B"/>
                </a:solidFill>
                <a:latin typeface="微软雅黑" panose="020B0503020204020204" pitchFamily="34" charset="-122"/>
                <a:ea typeface="微软雅黑" panose="020B0503020204020204" pitchFamily="34" charset="-122"/>
              </a:rPr>
              <a:t>研究</a:t>
            </a:r>
          </a:p>
        </p:txBody>
      </p:sp>
      <p:pic>
        <p:nvPicPr>
          <p:cNvPr id="4" name="图片 3"/>
          <p:cNvPicPr>
            <a:picLocks noChangeAspect="1"/>
          </p:cNvPicPr>
          <p:nvPr/>
        </p:nvPicPr>
        <p:blipFill>
          <a:blip r:embed="rId3"/>
          <a:stretch>
            <a:fillRect/>
          </a:stretch>
        </p:blipFill>
        <p:spPr>
          <a:xfrm>
            <a:off x="471969" y="340966"/>
            <a:ext cx="579908" cy="692766"/>
          </a:xfrm>
          <a:prstGeom prst="rect">
            <a:avLst/>
          </a:prstGeom>
        </p:spPr>
      </p:pic>
      <p:sp>
        <p:nvSpPr>
          <p:cNvPr id="14" name="TextBox 21"/>
          <p:cNvSpPr txBox="1"/>
          <p:nvPr/>
        </p:nvSpPr>
        <p:spPr>
          <a:xfrm>
            <a:off x="8636386" y="1004106"/>
            <a:ext cx="400110" cy="1783668"/>
          </a:xfrm>
          <a:prstGeom prst="rect">
            <a:avLst/>
          </a:prstGeom>
          <a:noFill/>
        </p:spPr>
        <p:txBody>
          <a:bodyPr vert="eaVert" wrap="square" rtlCol="0">
            <a:spAutoFit/>
          </a:bodyPr>
          <a:lstStyle/>
          <a:p>
            <a:r>
              <a:rPr lang="zh-CN" altLang="en-US" sz="1400" spc="300" dirty="0">
                <a:solidFill>
                  <a:srgbClr val="F4C400"/>
                </a:solidFill>
                <a:latin typeface="微软雅黑" panose="020B0503020204020204" pitchFamily="34" charset="-122"/>
                <a:ea typeface="微软雅黑" panose="020B0503020204020204" pitchFamily="34" charset="-122"/>
              </a:rPr>
              <a:t>私募</a:t>
            </a:r>
            <a:r>
              <a:rPr lang="zh-CN" altLang="en-US" sz="1400" spc="300" dirty="0" smtClean="0">
                <a:solidFill>
                  <a:srgbClr val="F4C400"/>
                </a:solidFill>
                <a:latin typeface="微软雅黑" panose="020B0503020204020204" pitchFamily="34" charset="-122"/>
                <a:ea typeface="微软雅黑" panose="020B0503020204020204" pitchFamily="34" charset="-122"/>
              </a:rPr>
              <a:t>通案例介绍</a:t>
            </a:r>
            <a:endParaRPr lang="zh-CN" altLang="en-US" sz="1400" spc="300" dirty="0">
              <a:solidFill>
                <a:srgbClr val="F4C400"/>
              </a:solidFill>
              <a:latin typeface="微软雅黑" panose="020B0503020204020204" pitchFamily="34" charset="-122"/>
              <a:ea typeface="微软雅黑" panose="020B0503020204020204" pitchFamily="34" charset="-122"/>
            </a:endParaRPr>
          </a:p>
        </p:txBody>
      </p:sp>
      <p:sp>
        <p:nvSpPr>
          <p:cNvPr id="23" name="TextBox 57"/>
          <p:cNvSpPr txBox="1"/>
          <p:nvPr/>
        </p:nvSpPr>
        <p:spPr bwMode="auto">
          <a:xfrm>
            <a:off x="4064329" y="970326"/>
            <a:ext cx="4098673" cy="1586332"/>
          </a:xfrm>
          <a:prstGeom prst="rect">
            <a:avLst/>
          </a:prstGeom>
          <a:noFill/>
        </p:spPr>
        <p:txBody>
          <a:bodyPr wrap="square">
            <a:spAutoFit/>
          </a:bodyPr>
          <a:lstStyle/>
          <a:p>
            <a:pPr fontAlgn="auto">
              <a:lnSpc>
                <a:spcPct val="130000"/>
              </a:lnSpc>
              <a:spcBef>
                <a:spcPts val="0"/>
              </a:spcBef>
              <a:spcAft>
                <a:spcPts val="0"/>
              </a:spcAft>
              <a:defRPr/>
            </a:pPr>
            <a:r>
              <a:rPr lang="zh-CN" altLang="en-US" sz="1867" b="1" kern="0" dirty="0" smtClean="0">
                <a:solidFill>
                  <a:prstClr val="black">
                    <a:lumMod val="50000"/>
                    <a:lumOff val="50000"/>
                  </a:prstClr>
                </a:solidFill>
                <a:latin typeface="微软雅黑" panose="020B0503020204020204" pitchFamily="34" charset="-122"/>
                <a:ea typeface="微软雅黑" panose="020B0503020204020204" pitchFamily="34" charset="-122"/>
              </a:rPr>
              <a:t>政策</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如何</a:t>
            </a:r>
            <a:r>
              <a:rPr lang="zh-CN" altLang="en-US" sz="1867" b="1" kern="0" dirty="0" smtClean="0">
                <a:solidFill>
                  <a:prstClr val="black">
                    <a:lumMod val="50000"/>
                    <a:lumOff val="50000"/>
                  </a:prstClr>
                </a:solidFill>
                <a:latin typeface="微软雅黑" panose="020B0503020204020204" pitchFamily="34" charset="-122"/>
                <a:ea typeface="微软雅黑" panose="020B0503020204020204" pitchFamily="34" charset="-122"/>
              </a:rPr>
              <a:t>影响</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市场</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rPr>
              <a:t>2014</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年“双创”政策对私募股权投资市场的影响</a:t>
            </a:r>
            <a:endPar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变</a:t>
            </a:r>
            <a:r>
              <a:rPr lang="zh-CN" altLang="en-US" sz="1867" kern="0" dirty="0">
                <a:solidFill>
                  <a:prstClr val="black">
                    <a:lumMod val="50000"/>
                    <a:lumOff val="50000"/>
                  </a:prstClr>
                </a:solidFill>
                <a:latin typeface="微软雅黑" panose="020B0503020204020204" pitchFamily="34" charset="-122"/>
                <a:ea typeface="微软雅黑" panose="020B0503020204020204" pitchFamily="34" charset="-122"/>
              </a:rPr>
              <a:t>政府补贴为股权投资</a:t>
            </a:r>
            <a:endParaRPr lang="en-US" altLang="zh-CN" sz="1867"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8001" y="1584000"/>
            <a:ext cx="3257550" cy="2555591"/>
            <a:chOff x="468000" y="1584000"/>
            <a:chExt cx="3976823" cy="3119870"/>
          </a:xfrm>
        </p:grpSpPr>
        <p:grpSp>
          <p:nvGrpSpPr>
            <p:cNvPr id="8" name="组合 7"/>
            <p:cNvGrpSpPr/>
            <p:nvPr/>
          </p:nvGrpSpPr>
          <p:grpSpPr>
            <a:xfrm>
              <a:off x="468000" y="1584000"/>
              <a:ext cx="3976823" cy="3119870"/>
              <a:chOff x="3311525" y="1416050"/>
              <a:chExt cx="5362576" cy="4468813"/>
            </a:xfrm>
            <a:solidFill>
              <a:srgbClr val="EA510D"/>
            </a:solidFill>
          </p:grpSpPr>
          <p:sp>
            <p:nvSpPr>
              <p:cNvPr id="9" name="Freeform 262"/>
              <p:cNvSpPr>
                <a:spLocks/>
              </p:cNvSpPr>
              <p:nvPr/>
            </p:nvSpPr>
            <p:spPr bwMode="auto">
              <a:xfrm>
                <a:off x="7300913" y="2155825"/>
                <a:ext cx="1373188" cy="1376363"/>
              </a:xfrm>
              <a:custGeom>
                <a:avLst/>
                <a:gdLst>
                  <a:gd name="T0" fmla="*/ 124 w 700"/>
                  <a:gd name="T1" fmla="*/ 127 h 701"/>
                  <a:gd name="T2" fmla="*/ 575 w 700"/>
                  <a:gd name="T3" fmla="*/ 127 h 701"/>
                  <a:gd name="T4" fmla="*/ 575 w 700"/>
                  <a:gd name="T5" fmla="*/ 577 h 701"/>
                  <a:gd name="T6" fmla="*/ 163 w 700"/>
                  <a:gd name="T7" fmla="*/ 609 h 701"/>
                  <a:gd name="T8" fmla="*/ 49 w 700"/>
                  <a:gd name="T9" fmla="*/ 647 h 701"/>
                  <a:gd name="T10" fmla="*/ 88 w 700"/>
                  <a:gd name="T11" fmla="*/ 532 h 701"/>
                  <a:gd name="T12" fmla="*/ 124 w 700"/>
                  <a:gd name="T13" fmla="*/ 127 h 701"/>
                </a:gdLst>
                <a:ahLst/>
                <a:cxnLst>
                  <a:cxn ang="0">
                    <a:pos x="T0" y="T1"/>
                  </a:cxn>
                  <a:cxn ang="0">
                    <a:pos x="T2" y="T3"/>
                  </a:cxn>
                  <a:cxn ang="0">
                    <a:pos x="T4" y="T5"/>
                  </a:cxn>
                  <a:cxn ang="0">
                    <a:pos x="T6" y="T7"/>
                  </a:cxn>
                  <a:cxn ang="0">
                    <a:pos x="T8" y="T9"/>
                  </a:cxn>
                  <a:cxn ang="0">
                    <a:pos x="T10" y="T11"/>
                  </a:cxn>
                  <a:cxn ang="0">
                    <a:pos x="T12" y="T13"/>
                  </a:cxn>
                </a:cxnLst>
                <a:rect l="0" t="0" r="r" b="b"/>
                <a:pathLst>
                  <a:path w="700" h="701">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0" name="Freeform 520"/>
              <p:cNvSpPr>
                <a:spLocks/>
              </p:cNvSpPr>
              <p:nvPr/>
            </p:nvSpPr>
            <p:spPr bwMode="auto">
              <a:xfrm>
                <a:off x="3311525" y="2549525"/>
                <a:ext cx="1204913" cy="1206500"/>
              </a:xfrm>
              <a:custGeom>
                <a:avLst/>
                <a:gdLst>
                  <a:gd name="T0" fmla="*/ 108 w 614"/>
                  <a:gd name="T1" fmla="*/ 508 h 615"/>
                  <a:gd name="T2" fmla="*/ 108 w 614"/>
                  <a:gd name="T3" fmla="*/ 111 h 615"/>
                  <a:gd name="T4" fmla="*/ 505 w 614"/>
                  <a:gd name="T5" fmla="*/ 111 h 615"/>
                  <a:gd name="T6" fmla="*/ 534 w 614"/>
                  <a:gd name="T7" fmla="*/ 472 h 615"/>
                  <a:gd name="T8" fmla="*/ 567 w 614"/>
                  <a:gd name="T9" fmla="*/ 575 h 615"/>
                  <a:gd name="T10" fmla="*/ 466 w 614"/>
                  <a:gd name="T11" fmla="*/ 538 h 615"/>
                  <a:gd name="T12" fmla="*/ 108 w 614"/>
                  <a:gd name="T13" fmla="*/ 508 h 615"/>
                </a:gdLst>
                <a:ahLst/>
                <a:cxnLst>
                  <a:cxn ang="0">
                    <a:pos x="T0" y="T1"/>
                  </a:cxn>
                  <a:cxn ang="0">
                    <a:pos x="T2" y="T3"/>
                  </a:cxn>
                  <a:cxn ang="0">
                    <a:pos x="T4" y="T5"/>
                  </a:cxn>
                  <a:cxn ang="0">
                    <a:pos x="T6" y="T7"/>
                  </a:cxn>
                  <a:cxn ang="0">
                    <a:pos x="T8" y="T9"/>
                  </a:cxn>
                  <a:cxn ang="0">
                    <a:pos x="T10" y="T11"/>
                  </a:cxn>
                  <a:cxn ang="0">
                    <a:pos x="T12" y="T13"/>
                  </a:cxn>
                </a:cxnLst>
                <a:rect l="0" t="0" r="r" b="b"/>
                <a:pathLst>
                  <a:path w="614" h="615">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2" name="Freeform 778"/>
              <p:cNvSpPr>
                <a:spLocks/>
              </p:cNvSpPr>
              <p:nvPr/>
            </p:nvSpPr>
            <p:spPr bwMode="auto">
              <a:xfrm>
                <a:off x="5151438" y="1416050"/>
                <a:ext cx="1470025" cy="1711325"/>
              </a:xfrm>
              <a:custGeom>
                <a:avLst/>
                <a:gdLst>
                  <a:gd name="T0" fmla="*/ 0 w 749"/>
                  <a:gd name="T1" fmla="*/ 376 h 872"/>
                  <a:gd name="T2" fmla="*/ 374 w 749"/>
                  <a:gd name="T3" fmla="*/ 0 h 872"/>
                  <a:gd name="T4" fmla="*/ 749 w 749"/>
                  <a:gd name="T5" fmla="*/ 376 h 872"/>
                  <a:gd name="T6" fmla="*/ 433 w 749"/>
                  <a:gd name="T7" fmla="*/ 746 h 872"/>
                  <a:gd name="T8" fmla="*/ 367 w 749"/>
                  <a:gd name="T9" fmla="*/ 872 h 872"/>
                  <a:gd name="T10" fmla="*/ 305 w 749"/>
                  <a:gd name="T11" fmla="*/ 746 h 872"/>
                  <a:gd name="T12" fmla="*/ 0 w 749"/>
                  <a:gd name="T13" fmla="*/ 376 h 872"/>
                </a:gdLst>
                <a:ahLst/>
                <a:cxnLst>
                  <a:cxn ang="0">
                    <a:pos x="T0" y="T1"/>
                  </a:cxn>
                  <a:cxn ang="0">
                    <a:pos x="T2" y="T3"/>
                  </a:cxn>
                  <a:cxn ang="0">
                    <a:pos x="T4" y="T5"/>
                  </a:cxn>
                  <a:cxn ang="0">
                    <a:pos x="T6" y="T7"/>
                  </a:cxn>
                  <a:cxn ang="0">
                    <a:pos x="T8" y="T9"/>
                  </a:cxn>
                  <a:cxn ang="0">
                    <a:pos x="T10" y="T11"/>
                  </a:cxn>
                  <a:cxn ang="0">
                    <a:pos x="T12" y="T13"/>
                  </a:cxn>
                </a:cxnLst>
                <a:rect l="0" t="0" r="r" b="b"/>
                <a:pathLst>
                  <a:path w="749" h="872">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EB5C5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3" name="Freeform 1228"/>
              <p:cNvSpPr>
                <a:spLocks/>
              </p:cNvSpPr>
              <p:nvPr/>
            </p:nvSpPr>
            <p:spPr bwMode="auto">
              <a:xfrm>
                <a:off x="4943475" y="4535488"/>
                <a:ext cx="1714500" cy="1349375"/>
              </a:xfrm>
              <a:custGeom>
                <a:avLst/>
                <a:gdLst>
                  <a:gd name="T0" fmla="*/ 718 w 873"/>
                  <a:gd name="T1" fmla="*/ 171 h 687"/>
                  <a:gd name="T2" fmla="*/ 564 w 873"/>
                  <a:gd name="T3" fmla="*/ 30 h 687"/>
                  <a:gd name="T4" fmla="*/ 561 w 873"/>
                  <a:gd name="T5" fmla="*/ 0 h 687"/>
                  <a:gd name="T6" fmla="*/ 438 w 873"/>
                  <a:gd name="T7" fmla="*/ 48 h 687"/>
                  <a:gd name="T8" fmla="*/ 311 w 873"/>
                  <a:gd name="T9" fmla="*/ 0 h 687"/>
                  <a:gd name="T10" fmla="*/ 309 w 873"/>
                  <a:gd name="T11" fmla="*/ 30 h 687"/>
                  <a:gd name="T12" fmla="*/ 155 w 873"/>
                  <a:gd name="T13" fmla="*/ 171 h 687"/>
                  <a:gd name="T14" fmla="*/ 0 w 873"/>
                  <a:gd name="T15" fmla="*/ 404 h 687"/>
                  <a:gd name="T16" fmla="*/ 0 w 873"/>
                  <a:gd name="T17" fmla="*/ 556 h 687"/>
                  <a:gd name="T18" fmla="*/ 438 w 873"/>
                  <a:gd name="T19" fmla="*/ 677 h 687"/>
                  <a:gd name="T20" fmla="*/ 873 w 873"/>
                  <a:gd name="T21" fmla="*/ 556 h 687"/>
                  <a:gd name="T22" fmla="*/ 873 w 873"/>
                  <a:gd name="T23" fmla="*/ 404 h 687"/>
                  <a:gd name="T24" fmla="*/ 718 w 873"/>
                  <a:gd name="T25" fmla="*/ 171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687">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5" name="Freeform 1229"/>
              <p:cNvSpPr>
                <a:spLocks/>
              </p:cNvSpPr>
              <p:nvPr/>
            </p:nvSpPr>
            <p:spPr bwMode="auto">
              <a:xfrm>
                <a:off x="5287963" y="3416300"/>
                <a:ext cx="1025525" cy="1152525"/>
              </a:xfrm>
              <a:custGeom>
                <a:avLst/>
                <a:gdLst>
                  <a:gd name="T0" fmla="*/ 495 w 523"/>
                  <a:gd name="T1" fmla="*/ 163 h 587"/>
                  <a:gd name="T2" fmla="*/ 484 w 523"/>
                  <a:gd name="T3" fmla="*/ 166 h 587"/>
                  <a:gd name="T4" fmla="*/ 475 w 523"/>
                  <a:gd name="T5" fmla="*/ 128 h 587"/>
                  <a:gd name="T6" fmla="*/ 470 w 523"/>
                  <a:gd name="T7" fmla="*/ 128 h 587"/>
                  <a:gd name="T8" fmla="*/ 228 w 523"/>
                  <a:gd name="T9" fmla="*/ 0 h 587"/>
                  <a:gd name="T10" fmla="*/ 169 w 523"/>
                  <a:gd name="T11" fmla="*/ 46 h 587"/>
                  <a:gd name="T12" fmla="*/ 50 w 523"/>
                  <a:gd name="T13" fmla="*/ 169 h 587"/>
                  <a:gd name="T14" fmla="*/ 30 w 523"/>
                  <a:gd name="T15" fmla="*/ 207 h 587"/>
                  <a:gd name="T16" fmla="*/ 29 w 523"/>
                  <a:gd name="T17" fmla="*/ 166 h 587"/>
                  <a:gd name="T18" fmla="*/ 29 w 523"/>
                  <a:gd name="T19" fmla="*/ 163 h 587"/>
                  <a:gd name="T20" fmla="*/ 0 w 523"/>
                  <a:gd name="T21" fmla="*/ 191 h 587"/>
                  <a:gd name="T22" fmla="*/ 0 w 523"/>
                  <a:gd name="T23" fmla="*/ 330 h 587"/>
                  <a:gd name="T24" fmla="*/ 30 w 523"/>
                  <a:gd name="T25" fmla="*/ 361 h 587"/>
                  <a:gd name="T26" fmla="*/ 40 w 523"/>
                  <a:gd name="T27" fmla="*/ 358 h 587"/>
                  <a:gd name="T28" fmla="*/ 263 w 523"/>
                  <a:gd name="T29" fmla="*/ 587 h 587"/>
                  <a:gd name="T30" fmla="*/ 484 w 523"/>
                  <a:gd name="T31" fmla="*/ 358 h 587"/>
                  <a:gd name="T32" fmla="*/ 495 w 523"/>
                  <a:gd name="T33" fmla="*/ 361 h 587"/>
                  <a:gd name="T34" fmla="*/ 523 w 523"/>
                  <a:gd name="T35" fmla="*/ 330 h 587"/>
                  <a:gd name="T36" fmla="*/ 523 w 523"/>
                  <a:gd name="T37" fmla="*/ 191 h 587"/>
                  <a:gd name="T38" fmla="*/ 495 w 523"/>
                  <a:gd name="T39" fmla="*/ 1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87">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6" name="Freeform 1230"/>
              <p:cNvSpPr>
                <a:spLocks/>
              </p:cNvSpPr>
              <p:nvPr/>
            </p:nvSpPr>
            <p:spPr bwMode="auto">
              <a:xfrm>
                <a:off x="5345113" y="3267075"/>
                <a:ext cx="882650" cy="447675"/>
              </a:xfrm>
              <a:custGeom>
                <a:avLst/>
                <a:gdLst>
                  <a:gd name="T0" fmla="*/ 450 w 450"/>
                  <a:gd name="T1" fmla="*/ 179 h 228"/>
                  <a:gd name="T2" fmla="*/ 450 w 450"/>
                  <a:gd name="T3" fmla="*/ 179 h 228"/>
                  <a:gd name="T4" fmla="*/ 400 w 450"/>
                  <a:gd name="T5" fmla="*/ 59 h 228"/>
                  <a:gd name="T6" fmla="*/ 242 w 450"/>
                  <a:gd name="T7" fmla="*/ 0 h 228"/>
                  <a:gd name="T8" fmla="*/ 213 w 450"/>
                  <a:gd name="T9" fmla="*/ 1 h 228"/>
                  <a:gd name="T10" fmla="*/ 56 w 450"/>
                  <a:gd name="T11" fmla="*/ 70 h 228"/>
                  <a:gd name="T12" fmla="*/ 0 w 450"/>
                  <a:gd name="T13" fmla="*/ 226 h 228"/>
                  <a:gd name="T14" fmla="*/ 4 w 450"/>
                  <a:gd name="T15" fmla="*/ 228 h 228"/>
                  <a:gd name="T16" fmla="*/ 24 w 450"/>
                  <a:gd name="T17" fmla="*/ 202 h 228"/>
                  <a:gd name="T18" fmla="*/ 25 w 450"/>
                  <a:gd name="T19" fmla="*/ 194 h 228"/>
                  <a:gd name="T20" fmla="*/ 24 w 450"/>
                  <a:gd name="T21" fmla="*/ 199 h 228"/>
                  <a:gd name="T22" fmla="*/ 131 w 450"/>
                  <a:gd name="T23" fmla="*/ 100 h 228"/>
                  <a:gd name="T24" fmla="*/ 195 w 450"/>
                  <a:gd name="T25" fmla="*/ 46 h 228"/>
                  <a:gd name="T26" fmla="*/ 429 w 450"/>
                  <a:gd name="T27" fmla="*/ 179 h 228"/>
                  <a:gd name="T28" fmla="*/ 437 w 450"/>
                  <a:gd name="T29" fmla="*/ 179 h 228"/>
                  <a:gd name="T30" fmla="*/ 450 w 450"/>
                  <a:gd name="T31" fmla="*/ 17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0" h="228">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7" name="Freeform 1231"/>
              <p:cNvSpPr>
                <a:spLocks/>
              </p:cNvSpPr>
              <p:nvPr/>
            </p:nvSpPr>
            <p:spPr bwMode="auto">
              <a:xfrm>
                <a:off x="6303963" y="4408488"/>
                <a:ext cx="1327150" cy="1120775"/>
              </a:xfrm>
              <a:custGeom>
                <a:avLst/>
                <a:gdLst>
                  <a:gd name="T0" fmla="*/ 547 w 676"/>
                  <a:gd name="T1" fmla="*/ 142 h 571"/>
                  <a:gd name="T2" fmla="*/ 420 w 676"/>
                  <a:gd name="T3" fmla="*/ 25 h 571"/>
                  <a:gd name="T4" fmla="*/ 417 w 676"/>
                  <a:gd name="T5" fmla="*/ 0 h 571"/>
                  <a:gd name="T6" fmla="*/ 312 w 676"/>
                  <a:gd name="T7" fmla="*/ 37 h 571"/>
                  <a:gd name="T8" fmla="*/ 208 w 676"/>
                  <a:gd name="T9" fmla="*/ 0 h 571"/>
                  <a:gd name="T10" fmla="*/ 207 w 676"/>
                  <a:gd name="T11" fmla="*/ 25 h 571"/>
                  <a:gd name="T12" fmla="*/ 78 w 676"/>
                  <a:gd name="T13" fmla="*/ 142 h 571"/>
                  <a:gd name="T14" fmla="*/ 0 w 676"/>
                  <a:gd name="T15" fmla="*/ 179 h 571"/>
                  <a:gd name="T16" fmla="*/ 25 w 676"/>
                  <a:gd name="T17" fmla="*/ 182 h 571"/>
                  <a:gd name="T18" fmla="*/ 177 w 676"/>
                  <a:gd name="T19" fmla="*/ 272 h 571"/>
                  <a:gd name="T20" fmla="*/ 234 w 676"/>
                  <a:gd name="T21" fmla="*/ 469 h 571"/>
                  <a:gd name="T22" fmla="*/ 234 w 676"/>
                  <a:gd name="T23" fmla="*/ 565 h 571"/>
                  <a:gd name="T24" fmla="*/ 312 w 676"/>
                  <a:gd name="T25" fmla="*/ 565 h 571"/>
                  <a:gd name="T26" fmla="*/ 676 w 676"/>
                  <a:gd name="T27" fmla="*/ 466 h 571"/>
                  <a:gd name="T28" fmla="*/ 676 w 676"/>
                  <a:gd name="T29" fmla="*/ 336 h 571"/>
                  <a:gd name="T30" fmla="*/ 547 w 676"/>
                  <a:gd name="T31" fmla="*/ 14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571">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8" name="Freeform 1232"/>
              <p:cNvSpPr>
                <a:spLocks/>
              </p:cNvSpPr>
              <p:nvPr/>
            </p:nvSpPr>
            <p:spPr bwMode="auto">
              <a:xfrm>
                <a:off x="6488113" y="3473450"/>
                <a:ext cx="855663" cy="965200"/>
              </a:xfrm>
              <a:custGeom>
                <a:avLst/>
                <a:gdLst>
                  <a:gd name="T0" fmla="*/ 25 w 436"/>
                  <a:gd name="T1" fmla="*/ 301 h 492"/>
                  <a:gd name="T2" fmla="*/ 34 w 436"/>
                  <a:gd name="T3" fmla="*/ 299 h 492"/>
                  <a:gd name="T4" fmla="*/ 218 w 436"/>
                  <a:gd name="T5" fmla="*/ 492 h 492"/>
                  <a:gd name="T6" fmla="*/ 404 w 436"/>
                  <a:gd name="T7" fmla="*/ 299 h 492"/>
                  <a:gd name="T8" fmla="*/ 414 w 436"/>
                  <a:gd name="T9" fmla="*/ 301 h 492"/>
                  <a:gd name="T10" fmla="*/ 436 w 436"/>
                  <a:gd name="T11" fmla="*/ 277 h 492"/>
                  <a:gd name="T12" fmla="*/ 436 w 436"/>
                  <a:gd name="T13" fmla="*/ 160 h 492"/>
                  <a:gd name="T14" fmla="*/ 414 w 436"/>
                  <a:gd name="T15" fmla="*/ 137 h 492"/>
                  <a:gd name="T16" fmla="*/ 404 w 436"/>
                  <a:gd name="T17" fmla="*/ 138 h 492"/>
                  <a:gd name="T18" fmla="*/ 397 w 436"/>
                  <a:gd name="T19" fmla="*/ 107 h 492"/>
                  <a:gd name="T20" fmla="*/ 393 w 436"/>
                  <a:gd name="T21" fmla="*/ 107 h 492"/>
                  <a:gd name="T22" fmla="*/ 190 w 436"/>
                  <a:gd name="T23" fmla="*/ 0 h 492"/>
                  <a:gd name="T24" fmla="*/ 140 w 436"/>
                  <a:gd name="T25" fmla="*/ 40 h 492"/>
                  <a:gd name="T26" fmla="*/ 42 w 436"/>
                  <a:gd name="T27" fmla="*/ 140 h 492"/>
                  <a:gd name="T28" fmla="*/ 25 w 436"/>
                  <a:gd name="T29" fmla="*/ 173 h 492"/>
                  <a:gd name="T30" fmla="*/ 24 w 436"/>
                  <a:gd name="T31" fmla="*/ 138 h 492"/>
                  <a:gd name="T32" fmla="*/ 24 w 436"/>
                  <a:gd name="T33" fmla="*/ 137 h 492"/>
                  <a:gd name="T34" fmla="*/ 0 w 436"/>
                  <a:gd name="T35" fmla="*/ 160 h 492"/>
                  <a:gd name="T36" fmla="*/ 0 w 436"/>
                  <a:gd name="T37" fmla="*/ 277 h 492"/>
                  <a:gd name="T38" fmla="*/ 25 w 436"/>
                  <a:gd name="T39" fmla="*/ 30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492">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9" name="Freeform 1233"/>
              <p:cNvSpPr>
                <a:spLocks/>
              </p:cNvSpPr>
              <p:nvPr/>
            </p:nvSpPr>
            <p:spPr bwMode="auto">
              <a:xfrm>
                <a:off x="6535738" y="3349625"/>
                <a:ext cx="738188" cy="377825"/>
              </a:xfrm>
              <a:custGeom>
                <a:avLst/>
                <a:gdLst>
                  <a:gd name="T0" fmla="*/ 18 w 376"/>
                  <a:gd name="T1" fmla="*/ 168 h 192"/>
                  <a:gd name="T2" fmla="*/ 20 w 376"/>
                  <a:gd name="T3" fmla="*/ 162 h 192"/>
                  <a:gd name="T4" fmla="*/ 20 w 376"/>
                  <a:gd name="T5" fmla="*/ 163 h 192"/>
                  <a:gd name="T6" fmla="*/ 109 w 376"/>
                  <a:gd name="T7" fmla="*/ 84 h 192"/>
                  <a:gd name="T8" fmla="*/ 164 w 376"/>
                  <a:gd name="T9" fmla="*/ 40 h 192"/>
                  <a:gd name="T10" fmla="*/ 359 w 376"/>
                  <a:gd name="T11" fmla="*/ 150 h 192"/>
                  <a:gd name="T12" fmla="*/ 364 w 376"/>
                  <a:gd name="T13" fmla="*/ 150 h 192"/>
                  <a:gd name="T14" fmla="*/ 364 w 376"/>
                  <a:gd name="T15" fmla="*/ 152 h 192"/>
                  <a:gd name="T16" fmla="*/ 376 w 376"/>
                  <a:gd name="T17" fmla="*/ 152 h 192"/>
                  <a:gd name="T18" fmla="*/ 376 w 376"/>
                  <a:gd name="T19" fmla="*/ 150 h 192"/>
                  <a:gd name="T20" fmla="*/ 335 w 376"/>
                  <a:gd name="T21" fmla="*/ 49 h 192"/>
                  <a:gd name="T22" fmla="*/ 202 w 376"/>
                  <a:gd name="T23" fmla="*/ 0 h 192"/>
                  <a:gd name="T24" fmla="*/ 179 w 376"/>
                  <a:gd name="T25" fmla="*/ 0 h 192"/>
                  <a:gd name="T26" fmla="*/ 47 w 376"/>
                  <a:gd name="T27" fmla="*/ 58 h 192"/>
                  <a:gd name="T28" fmla="*/ 0 w 376"/>
                  <a:gd name="T29" fmla="*/ 189 h 192"/>
                  <a:gd name="T30" fmla="*/ 3 w 376"/>
                  <a:gd name="T31" fmla="*/ 192 h 192"/>
                  <a:gd name="T32" fmla="*/ 18 w 376"/>
                  <a:gd name="T33"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192">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0" name="Freeform 1234"/>
              <p:cNvSpPr>
                <a:spLocks/>
              </p:cNvSpPr>
              <p:nvPr/>
            </p:nvSpPr>
            <p:spPr bwMode="auto">
              <a:xfrm>
                <a:off x="4202113" y="4475163"/>
                <a:ext cx="1087438" cy="925513"/>
              </a:xfrm>
              <a:custGeom>
                <a:avLst/>
                <a:gdLst>
                  <a:gd name="T0" fmla="*/ 381 w 554"/>
                  <a:gd name="T1" fmla="*/ 238 h 472"/>
                  <a:gd name="T2" fmla="*/ 533 w 554"/>
                  <a:gd name="T3" fmla="*/ 148 h 472"/>
                  <a:gd name="T4" fmla="*/ 554 w 554"/>
                  <a:gd name="T5" fmla="*/ 145 h 472"/>
                  <a:gd name="T6" fmla="*/ 494 w 554"/>
                  <a:gd name="T7" fmla="*/ 119 h 472"/>
                  <a:gd name="T8" fmla="*/ 388 w 554"/>
                  <a:gd name="T9" fmla="*/ 22 h 472"/>
                  <a:gd name="T10" fmla="*/ 384 w 554"/>
                  <a:gd name="T11" fmla="*/ 0 h 472"/>
                  <a:gd name="T12" fmla="*/ 301 w 554"/>
                  <a:gd name="T13" fmla="*/ 32 h 472"/>
                  <a:gd name="T14" fmla="*/ 213 w 554"/>
                  <a:gd name="T15" fmla="*/ 0 h 472"/>
                  <a:gd name="T16" fmla="*/ 211 w 554"/>
                  <a:gd name="T17" fmla="*/ 22 h 472"/>
                  <a:gd name="T18" fmla="*/ 106 w 554"/>
                  <a:gd name="T19" fmla="*/ 119 h 472"/>
                  <a:gd name="T20" fmla="*/ 0 w 554"/>
                  <a:gd name="T21" fmla="*/ 277 h 472"/>
                  <a:gd name="T22" fmla="*/ 0 w 554"/>
                  <a:gd name="T23" fmla="*/ 384 h 472"/>
                  <a:gd name="T24" fmla="*/ 301 w 554"/>
                  <a:gd name="T25" fmla="*/ 468 h 472"/>
                  <a:gd name="T26" fmla="*/ 324 w 554"/>
                  <a:gd name="T27" fmla="*/ 468 h 472"/>
                  <a:gd name="T28" fmla="*/ 324 w 554"/>
                  <a:gd name="T29" fmla="*/ 435 h 472"/>
                  <a:gd name="T30" fmla="*/ 381 w 554"/>
                  <a:gd name="T31" fmla="*/ 23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472">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1" name="Freeform 1235"/>
              <p:cNvSpPr>
                <a:spLocks/>
              </p:cNvSpPr>
              <p:nvPr/>
            </p:nvSpPr>
            <p:spPr bwMode="auto">
              <a:xfrm>
                <a:off x="4437063" y="3706813"/>
                <a:ext cx="709613" cy="795338"/>
              </a:xfrm>
              <a:custGeom>
                <a:avLst/>
                <a:gdLst>
                  <a:gd name="T0" fmla="*/ 19 w 361"/>
                  <a:gd name="T1" fmla="*/ 245 h 405"/>
                  <a:gd name="T2" fmla="*/ 26 w 361"/>
                  <a:gd name="T3" fmla="*/ 245 h 405"/>
                  <a:gd name="T4" fmla="*/ 181 w 361"/>
                  <a:gd name="T5" fmla="*/ 405 h 405"/>
                  <a:gd name="T6" fmla="*/ 333 w 361"/>
                  <a:gd name="T7" fmla="*/ 245 h 405"/>
                  <a:gd name="T8" fmla="*/ 341 w 361"/>
                  <a:gd name="T9" fmla="*/ 245 h 405"/>
                  <a:gd name="T10" fmla="*/ 361 w 361"/>
                  <a:gd name="T11" fmla="*/ 228 h 405"/>
                  <a:gd name="T12" fmla="*/ 361 w 361"/>
                  <a:gd name="T13" fmla="*/ 130 h 405"/>
                  <a:gd name="T14" fmla="*/ 341 w 361"/>
                  <a:gd name="T15" fmla="*/ 110 h 405"/>
                  <a:gd name="T16" fmla="*/ 333 w 361"/>
                  <a:gd name="T17" fmla="*/ 111 h 405"/>
                  <a:gd name="T18" fmla="*/ 326 w 361"/>
                  <a:gd name="T19" fmla="*/ 87 h 405"/>
                  <a:gd name="T20" fmla="*/ 321 w 361"/>
                  <a:gd name="T21" fmla="*/ 87 h 405"/>
                  <a:gd name="T22" fmla="*/ 158 w 361"/>
                  <a:gd name="T23" fmla="*/ 0 h 405"/>
                  <a:gd name="T24" fmla="*/ 114 w 361"/>
                  <a:gd name="T25" fmla="*/ 30 h 405"/>
                  <a:gd name="T26" fmla="*/ 34 w 361"/>
                  <a:gd name="T27" fmla="*/ 115 h 405"/>
                  <a:gd name="T28" fmla="*/ 20 w 361"/>
                  <a:gd name="T29" fmla="*/ 142 h 405"/>
                  <a:gd name="T30" fmla="*/ 19 w 361"/>
                  <a:gd name="T31" fmla="*/ 114 h 405"/>
                  <a:gd name="T32" fmla="*/ 19 w 361"/>
                  <a:gd name="T33" fmla="*/ 110 h 405"/>
                  <a:gd name="T34" fmla="*/ 0 w 361"/>
                  <a:gd name="T35" fmla="*/ 130 h 405"/>
                  <a:gd name="T36" fmla="*/ 0 w 361"/>
                  <a:gd name="T37" fmla="*/ 228 h 405"/>
                  <a:gd name="T38" fmla="*/ 19 w 361"/>
                  <a:gd name="T39" fmla="*/ 2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05">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2" name="Freeform 1236"/>
              <p:cNvSpPr>
                <a:spLocks/>
              </p:cNvSpPr>
              <p:nvPr/>
            </p:nvSpPr>
            <p:spPr bwMode="auto">
              <a:xfrm>
                <a:off x="4475163" y="3597275"/>
                <a:ext cx="614363" cy="315913"/>
              </a:xfrm>
              <a:custGeom>
                <a:avLst/>
                <a:gdLst>
                  <a:gd name="T0" fmla="*/ 15 w 313"/>
                  <a:gd name="T1" fmla="*/ 139 h 161"/>
                  <a:gd name="T2" fmla="*/ 19 w 313"/>
                  <a:gd name="T3" fmla="*/ 134 h 161"/>
                  <a:gd name="T4" fmla="*/ 16 w 313"/>
                  <a:gd name="T5" fmla="*/ 139 h 161"/>
                  <a:gd name="T6" fmla="*/ 90 w 313"/>
                  <a:gd name="T7" fmla="*/ 71 h 161"/>
                  <a:gd name="T8" fmla="*/ 136 w 313"/>
                  <a:gd name="T9" fmla="*/ 34 h 161"/>
                  <a:gd name="T10" fmla="*/ 296 w 313"/>
                  <a:gd name="T11" fmla="*/ 125 h 161"/>
                  <a:gd name="T12" fmla="*/ 301 w 313"/>
                  <a:gd name="T13" fmla="*/ 125 h 161"/>
                  <a:gd name="T14" fmla="*/ 301 w 313"/>
                  <a:gd name="T15" fmla="*/ 126 h 161"/>
                  <a:gd name="T16" fmla="*/ 313 w 313"/>
                  <a:gd name="T17" fmla="*/ 126 h 161"/>
                  <a:gd name="T18" fmla="*/ 313 w 313"/>
                  <a:gd name="T19" fmla="*/ 125 h 161"/>
                  <a:gd name="T20" fmla="*/ 277 w 313"/>
                  <a:gd name="T21" fmla="*/ 43 h 161"/>
                  <a:gd name="T22" fmla="*/ 167 w 313"/>
                  <a:gd name="T23" fmla="*/ 0 h 161"/>
                  <a:gd name="T24" fmla="*/ 147 w 313"/>
                  <a:gd name="T25" fmla="*/ 3 h 161"/>
                  <a:gd name="T26" fmla="*/ 40 w 313"/>
                  <a:gd name="T27" fmla="*/ 50 h 161"/>
                  <a:gd name="T28" fmla="*/ 0 w 313"/>
                  <a:gd name="T29" fmla="*/ 157 h 161"/>
                  <a:gd name="T30" fmla="*/ 4 w 313"/>
                  <a:gd name="T31" fmla="*/ 161 h 161"/>
                  <a:gd name="T32" fmla="*/ 15 w 313"/>
                  <a:gd name="T33"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161">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F5A63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grpSp>
        <p:grpSp>
          <p:nvGrpSpPr>
            <p:cNvPr id="26" name="组合 25"/>
            <p:cNvGrpSpPr/>
            <p:nvPr/>
          </p:nvGrpSpPr>
          <p:grpSpPr>
            <a:xfrm>
              <a:off x="648000" y="2520000"/>
              <a:ext cx="540000" cy="540000"/>
              <a:chOff x="7274206" y="1633070"/>
              <a:chExt cx="593725" cy="593725"/>
            </a:xfrm>
            <a:solidFill>
              <a:sysClr val="window" lastClr="FFFFFF"/>
            </a:solidFill>
          </p:grpSpPr>
          <p:sp>
            <p:nvSpPr>
              <p:cNvPr id="27" name="Freeform 44"/>
              <p:cNvSpPr>
                <a:spLocks noEditPoints="1"/>
              </p:cNvSpPr>
              <p:nvPr/>
            </p:nvSpPr>
            <p:spPr bwMode="auto">
              <a:xfrm>
                <a:off x="7274206" y="1633070"/>
                <a:ext cx="593725" cy="593725"/>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28" name="Oval 45"/>
              <p:cNvSpPr>
                <a:spLocks noChangeArrowheads="1"/>
              </p:cNvSpPr>
              <p:nvPr/>
            </p:nvSpPr>
            <p:spPr bwMode="auto">
              <a:xfrm>
                <a:off x="7548844" y="1717208"/>
                <a:ext cx="42863"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29" name="Freeform 46"/>
              <p:cNvSpPr>
                <a:spLocks/>
              </p:cNvSpPr>
              <p:nvPr/>
            </p:nvSpPr>
            <p:spPr bwMode="auto">
              <a:xfrm>
                <a:off x="7640919" y="1739433"/>
                <a:ext cx="49213" cy="49213"/>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30" name="Freeform 47"/>
              <p:cNvSpPr>
                <a:spLocks/>
              </p:cNvSpPr>
              <p:nvPr/>
            </p:nvSpPr>
            <p:spPr bwMode="auto">
              <a:xfrm>
                <a:off x="7712356" y="1809283"/>
                <a:ext cx="49213" cy="50800"/>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31" name="Oval 48"/>
              <p:cNvSpPr>
                <a:spLocks noChangeArrowheads="1"/>
              </p:cNvSpPr>
              <p:nvPr/>
            </p:nvSpPr>
            <p:spPr bwMode="auto">
              <a:xfrm>
                <a:off x="7740931" y="1909295"/>
                <a:ext cx="41275"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32" name="Freeform 49"/>
              <p:cNvSpPr>
                <a:spLocks/>
              </p:cNvSpPr>
              <p:nvPr/>
            </p:nvSpPr>
            <p:spPr bwMode="auto">
              <a:xfrm>
                <a:off x="7450419" y="1739433"/>
                <a:ext cx="49213" cy="49213"/>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33" name="Freeform 50"/>
              <p:cNvSpPr>
                <a:spLocks/>
              </p:cNvSpPr>
              <p:nvPr/>
            </p:nvSpPr>
            <p:spPr bwMode="auto">
              <a:xfrm>
                <a:off x="7378981" y="1809283"/>
                <a:ext cx="50800" cy="5080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34" name="Oval 51"/>
              <p:cNvSpPr>
                <a:spLocks noChangeArrowheads="1"/>
              </p:cNvSpPr>
              <p:nvPr/>
            </p:nvSpPr>
            <p:spPr bwMode="auto">
              <a:xfrm>
                <a:off x="7358344" y="1909295"/>
                <a:ext cx="42863"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sp>
            <p:nvSpPr>
              <p:cNvPr id="35" name="Freeform 52"/>
              <p:cNvSpPr>
                <a:spLocks/>
              </p:cNvSpPr>
              <p:nvPr/>
            </p:nvSpPr>
            <p:spPr bwMode="auto">
              <a:xfrm>
                <a:off x="7490106" y="1826745"/>
                <a:ext cx="122238" cy="166688"/>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a:endParaRPr>
              </a:p>
            </p:txBody>
          </p:sp>
        </p:grpSp>
        <p:sp>
          <p:nvSpPr>
            <p:cNvPr id="36" name="Freeform 28"/>
            <p:cNvSpPr>
              <a:spLocks noEditPoints="1"/>
            </p:cNvSpPr>
            <p:nvPr/>
          </p:nvSpPr>
          <p:spPr bwMode="auto">
            <a:xfrm>
              <a:off x="2052000" y="1800000"/>
              <a:ext cx="648000" cy="648000"/>
            </a:xfrm>
            <a:custGeom>
              <a:avLst/>
              <a:gdLst>
                <a:gd name="T0" fmla="*/ 2147483646 w 144"/>
                <a:gd name="T1" fmla="*/ 1854949653 h 144"/>
                <a:gd name="T2" fmla="*/ 2147483646 w 144"/>
                <a:gd name="T3" fmla="*/ 1398813498 h 144"/>
                <a:gd name="T4" fmla="*/ 2147483646 w 144"/>
                <a:gd name="T5" fmla="*/ 1003498437 h 144"/>
                <a:gd name="T6" fmla="*/ 2147483646 w 144"/>
                <a:gd name="T7" fmla="*/ 516951736 h 144"/>
                <a:gd name="T8" fmla="*/ 2147483646 w 144"/>
                <a:gd name="T9" fmla="*/ 668998958 h 144"/>
                <a:gd name="T10" fmla="*/ 2147483646 w 144"/>
                <a:gd name="T11" fmla="*/ 577772830 h 144"/>
                <a:gd name="T12" fmla="*/ 2147483646 w 144"/>
                <a:gd name="T13" fmla="*/ 182452257 h 144"/>
                <a:gd name="T14" fmla="*/ 1996737840 w 144"/>
                <a:gd name="T15" fmla="*/ 0 h 144"/>
                <a:gd name="T16" fmla="*/ 1845467905 w 144"/>
                <a:gd name="T17" fmla="*/ 364910026 h 144"/>
                <a:gd name="T18" fmla="*/ 1391663600 w 144"/>
                <a:gd name="T19" fmla="*/ 699409505 h 144"/>
                <a:gd name="T20" fmla="*/ 998366170 w 144"/>
                <a:gd name="T21" fmla="*/ 516951736 h 144"/>
                <a:gd name="T22" fmla="*/ 514311179 w 144"/>
                <a:gd name="T23" fmla="*/ 760225087 h 144"/>
                <a:gd name="T24" fmla="*/ 665581114 w 144"/>
                <a:gd name="T25" fmla="*/ 1155540148 h 144"/>
                <a:gd name="T26" fmla="*/ 574818052 w 144"/>
                <a:gd name="T27" fmla="*/ 1702902431 h 144"/>
                <a:gd name="T28" fmla="*/ 181520622 w 144"/>
                <a:gd name="T29" fmla="*/ 1854949653 h 144"/>
                <a:gd name="T30" fmla="*/ 0 w 144"/>
                <a:gd name="T31" fmla="*/ 2147483646 h 144"/>
                <a:gd name="T32" fmla="*/ 363041243 w 144"/>
                <a:gd name="T33" fmla="*/ 2147483646 h 144"/>
                <a:gd name="T34" fmla="*/ 695831800 w 144"/>
                <a:gd name="T35" fmla="*/ 2147483646 h 144"/>
                <a:gd name="T36" fmla="*/ 514311179 w 144"/>
                <a:gd name="T37" fmla="*/ 2147483646 h 144"/>
                <a:gd name="T38" fmla="*/ 756338674 w 144"/>
                <a:gd name="T39" fmla="*/ 2147483646 h 144"/>
                <a:gd name="T40" fmla="*/ 1149636105 w 144"/>
                <a:gd name="T41" fmla="*/ 2147483646 h 144"/>
                <a:gd name="T42" fmla="*/ 1694203471 w 144"/>
                <a:gd name="T43" fmla="*/ 2147483646 h 144"/>
                <a:gd name="T44" fmla="*/ 1845467905 w 144"/>
                <a:gd name="T45" fmla="*/ 2147483646 h 144"/>
                <a:gd name="T46" fmla="*/ 2147483646 w 144"/>
                <a:gd name="T47" fmla="*/ 2147483646 h 144"/>
                <a:gd name="T48" fmla="*/ 2147483646 w 144"/>
                <a:gd name="T49" fmla="*/ 2147483646 h 144"/>
                <a:gd name="T50" fmla="*/ 2147483646 w 144"/>
                <a:gd name="T51" fmla="*/ 2147483646 h 144"/>
                <a:gd name="T52" fmla="*/ 2147483646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2147483646 w 144"/>
                <a:gd name="T63" fmla="*/ 2006996875 h 144"/>
                <a:gd name="T64" fmla="*/ 2147483646 w 144"/>
                <a:gd name="T65" fmla="*/ 2147483646 h 144"/>
                <a:gd name="T66" fmla="*/ 1331156726 w 144"/>
                <a:gd name="T67" fmla="*/ 2147483646 h 144"/>
                <a:gd name="T68" fmla="*/ 2147483646 w 144"/>
                <a:gd name="T69" fmla="*/ 2147483646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ndParaRPr>
            </a:p>
          </p:txBody>
        </p:sp>
        <p:sp>
          <p:nvSpPr>
            <p:cNvPr id="37" name="Freeform 70"/>
            <p:cNvSpPr>
              <a:spLocks/>
            </p:cNvSpPr>
            <p:nvPr/>
          </p:nvSpPr>
          <p:spPr bwMode="auto">
            <a:xfrm>
              <a:off x="3636000" y="2268000"/>
              <a:ext cx="576000" cy="576000"/>
            </a:xfrm>
            <a:custGeom>
              <a:avLst/>
              <a:gdLst>
                <a:gd name="T0" fmla="*/ 718667755 w 348"/>
                <a:gd name="T1" fmla="*/ 0 h 330"/>
                <a:gd name="T2" fmla="*/ 892137949 w 348"/>
                <a:gd name="T3" fmla="*/ 506903826 h 330"/>
                <a:gd name="T4" fmla="*/ 1437333476 w 348"/>
                <a:gd name="T5" fmla="*/ 515147964 h 330"/>
                <a:gd name="T6" fmla="*/ 1003655956 w 348"/>
                <a:gd name="T7" fmla="*/ 844840387 h 330"/>
                <a:gd name="T8" fmla="*/ 1160605567 w 348"/>
                <a:gd name="T9" fmla="*/ 1359988352 h 330"/>
                <a:gd name="T10" fmla="*/ 718667755 w 348"/>
                <a:gd name="T11" fmla="*/ 1059143305 h 330"/>
                <a:gd name="T12" fmla="*/ 276727909 w 348"/>
                <a:gd name="T13" fmla="*/ 1359988352 h 330"/>
                <a:gd name="T14" fmla="*/ 433677520 w 348"/>
                <a:gd name="T15" fmla="*/ 844840387 h 330"/>
                <a:gd name="T16" fmla="*/ 0 w 348"/>
                <a:gd name="T17" fmla="*/ 515147964 h 330"/>
                <a:gd name="T18" fmla="*/ 545195526 w 348"/>
                <a:gd name="T19" fmla="*/ 506903826 h 330"/>
                <a:gd name="T20" fmla="*/ 718667755 w 348"/>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ndParaRPr>
            </a:p>
          </p:txBody>
        </p:sp>
      </p:grpSp>
      <p:sp>
        <p:nvSpPr>
          <p:cNvPr id="38" name="TextBox 57"/>
          <p:cNvSpPr txBox="1"/>
          <p:nvPr/>
        </p:nvSpPr>
        <p:spPr bwMode="auto">
          <a:xfrm>
            <a:off x="4064329" y="2787774"/>
            <a:ext cx="4098673" cy="1586332"/>
          </a:xfrm>
          <a:prstGeom prst="rect">
            <a:avLst/>
          </a:prstGeom>
          <a:noFill/>
        </p:spPr>
        <p:txBody>
          <a:bodyPr wrap="square">
            <a:spAutoFit/>
          </a:bodyPr>
          <a:lstStyle/>
          <a:p>
            <a:pPr fontAlgn="auto">
              <a:lnSpc>
                <a:spcPct val="130000"/>
              </a:lnSpc>
              <a:spcBef>
                <a:spcPts val="0"/>
              </a:spcBef>
              <a:spcAft>
                <a:spcPts val="0"/>
              </a:spcAft>
              <a:defRPr/>
            </a:pPr>
            <a:r>
              <a:rPr lang="zh-CN" altLang="en-US" sz="1867" b="1" kern="0" dirty="0" smtClean="0">
                <a:solidFill>
                  <a:prstClr val="black">
                    <a:lumMod val="50000"/>
                    <a:lumOff val="50000"/>
                  </a:prstClr>
                </a:solidFill>
                <a:latin typeface="微软雅黑" panose="020B0503020204020204" pitchFamily="34" charset="-122"/>
                <a:ea typeface="微软雅黑" panose="020B0503020204020204" pitchFamily="34" charset="-122"/>
              </a:rPr>
              <a:t>政策</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执行</a:t>
            </a:r>
            <a:r>
              <a:rPr lang="zh-CN" altLang="en-US" sz="1867" b="1" kern="0" dirty="0" smtClean="0">
                <a:solidFill>
                  <a:prstClr val="black">
                    <a:lumMod val="50000"/>
                    <a:lumOff val="50000"/>
                  </a:prstClr>
                </a:solidFill>
                <a:latin typeface="微软雅黑" panose="020B0503020204020204" pitchFamily="34" charset="-122"/>
                <a:ea typeface="微软雅黑" panose="020B0503020204020204" pitchFamily="34" charset="-122"/>
              </a:rPr>
              <a:t>效果</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如何</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中央到地方得到有效执行</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r>
              <a:rPr lang="zh-CN" altLang="en-US" sz="1867" kern="0" dirty="0">
                <a:solidFill>
                  <a:prstClr val="black">
                    <a:lumMod val="50000"/>
                    <a:lumOff val="50000"/>
                  </a:prstClr>
                </a:solidFill>
                <a:latin typeface="微软雅黑" panose="020B0503020204020204" pitchFamily="34" charset="-122"/>
                <a:ea typeface="微软雅黑" panose="020B0503020204020204" pitchFamily="34" charset="-122"/>
              </a:rPr>
              <a:t>资金</a:t>
            </a:r>
            <a:r>
              <a:rPr lang="zh-CN" altLang="en-US" sz="1867" kern="0" dirty="0" smtClean="0">
                <a:solidFill>
                  <a:prstClr val="black">
                    <a:lumMod val="50000"/>
                    <a:lumOff val="50000"/>
                  </a:prstClr>
                </a:solidFill>
                <a:latin typeface="微软雅黑" panose="020B0503020204020204" pitchFamily="34" charset="-122"/>
                <a:ea typeface="微软雅黑" panose="020B0503020204020204" pitchFamily="34" charset="-122"/>
              </a:rPr>
              <a:t>投向是否符合产业升级要求</a:t>
            </a: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endParaRPr lang="en-US" altLang="zh-CN" sz="1867" kern="0" dirty="0" smtClean="0">
              <a:solidFill>
                <a:prstClr val="black">
                  <a:lumMod val="50000"/>
                  <a:lumOff val="50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5380234"/>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6054</TotalTime>
  <Words>2057</Words>
  <Application>Microsoft Office PowerPoint</Application>
  <PresentationFormat>全屏显示(16:9)</PresentationFormat>
  <Paragraphs>197</Paragraphs>
  <Slides>21</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Adobe Naskh Medium</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Z900</cp:lastModifiedBy>
  <cp:revision>1260</cp:revision>
  <cp:lastPrinted>2017-07-27T02:57:00Z</cp:lastPrinted>
  <dcterms:created xsi:type="dcterms:W3CDTF">2017-04-04T13:40:00Z</dcterms:created>
  <dcterms:modified xsi:type="dcterms:W3CDTF">2018-10-30T06:22:20Z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