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tags/tag30.xml" ContentType="application/vnd.openxmlformats-officedocument.presentationml.tags+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tags/tag33.xml" ContentType="application/vnd.openxmlformats-officedocument.presentationml.tags+xml"/>
  <Override PartName="/ppt/notesSlides/notesSlide37.xml" ContentType="application/vnd.openxmlformats-officedocument.presentationml.notesSlide+xml"/>
  <Override PartName="/ppt/tags/tag34.xml" ContentType="application/vnd.openxmlformats-officedocument.presentationml.tags+xml"/>
  <Override PartName="/ppt/notesSlides/notesSlide38.xml" ContentType="application/vnd.openxmlformats-officedocument.presentationml.notesSlide+xml"/>
  <Override PartName="/ppt/tags/tag35.xml" ContentType="application/vnd.openxmlformats-officedocument.presentationml.tags+xml"/>
  <Override PartName="/ppt/notesSlides/notesSlide39.xml" ContentType="application/vnd.openxmlformats-officedocument.presentationml.notesSlide+xml"/>
  <Override PartName="/ppt/tags/tag36.xml" ContentType="application/vnd.openxmlformats-officedocument.presentationml.tags+xml"/>
  <Override PartName="/ppt/notesSlides/notesSlide40.xml" ContentType="application/vnd.openxmlformats-officedocument.presentationml.notesSlide+xml"/>
  <Override PartName="/ppt/tags/tag37.xml" ContentType="application/vnd.openxmlformats-officedocument.presentationml.tags+xml"/>
  <Override PartName="/ppt/notesSlides/notesSlide41.xml" ContentType="application/vnd.openxmlformats-officedocument.presentationml.notesSlide+xml"/>
  <Override PartName="/ppt/tags/tag38.xml" ContentType="application/vnd.openxmlformats-officedocument.presentationml.tags+xml"/>
  <Override PartName="/ppt/notesSlides/notesSlide42.xml" ContentType="application/vnd.openxmlformats-officedocument.presentationml.notesSlide+xml"/>
  <Override PartName="/ppt/tags/tag39.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40.xml" ContentType="application/vnd.openxmlformats-officedocument.presentationml.tags+xml"/>
  <Override PartName="/ppt/notesSlides/notesSlide45.xml" ContentType="application/vnd.openxmlformats-officedocument.presentationml.notesSlide+xml"/>
  <Override PartName="/ppt/tags/tag41.xml" ContentType="application/vnd.openxmlformats-officedocument.presentationml.tags+xml"/>
  <Override PartName="/ppt/notesSlides/notesSlide46.xml" ContentType="application/vnd.openxmlformats-officedocument.presentationml.notesSlide+xml"/>
  <Override PartName="/ppt/tags/tag42.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43.xml" ContentType="application/vnd.openxmlformats-officedocument.presentationml.tags+xml"/>
  <Override PartName="/ppt/notesSlides/notesSlide49.xml" ContentType="application/vnd.openxmlformats-officedocument.presentationml.notesSlide+xml"/>
  <Override PartName="/ppt/tags/tag44.xml" ContentType="application/vnd.openxmlformats-officedocument.presentationml.tags+xml"/>
  <Override PartName="/ppt/notesSlides/notesSlide50.xml" ContentType="application/vnd.openxmlformats-officedocument.presentationml.notesSlide+xml"/>
  <Override PartName="/ppt/tags/tag45.xml" ContentType="application/vnd.openxmlformats-officedocument.presentationml.tags+xml"/>
  <Override PartName="/ppt/notesSlides/notesSlide51.xml" ContentType="application/vnd.openxmlformats-officedocument.presentationml.notesSlide+xml"/>
  <Override PartName="/ppt/tags/tag46.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300" r:id="rId2"/>
    <p:sldId id="746" r:id="rId3"/>
    <p:sldId id="747" r:id="rId4"/>
    <p:sldId id="748" r:id="rId5"/>
    <p:sldId id="749" r:id="rId6"/>
    <p:sldId id="750" r:id="rId7"/>
    <p:sldId id="787" r:id="rId8"/>
    <p:sldId id="751" r:id="rId9"/>
    <p:sldId id="752" r:id="rId10"/>
    <p:sldId id="753" r:id="rId11"/>
    <p:sldId id="754" r:id="rId12"/>
    <p:sldId id="755" r:id="rId13"/>
    <p:sldId id="756" r:id="rId14"/>
    <p:sldId id="757" r:id="rId15"/>
    <p:sldId id="758" r:id="rId16"/>
    <p:sldId id="759" r:id="rId17"/>
    <p:sldId id="760" r:id="rId18"/>
    <p:sldId id="761" r:id="rId19"/>
    <p:sldId id="762" r:id="rId20"/>
    <p:sldId id="763" r:id="rId21"/>
    <p:sldId id="764" r:id="rId22"/>
    <p:sldId id="765" r:id="rId23"/>
    <p:sldId id="766" r:id="rId24"/>
    <p:sldId id="767" r:id="rId25"/>
    <p:sldId id="768" r:id="rId26"/>
    <p:sldId id="769" r:id="rId27"/>
    <p:sldId id="770" r:id="rId28"/>
    <p:sldId id="771" r:id="rId29"/>
    <p:sldId id="772" r:id="rId30"/>
    <p:sldId id="773" r:id="rId31"/>
    <p:sldId id="774" r:id="rId32"/>
    <p:sldId id="775" r:id="rId33"/>
    <p:sldId id="776" r:id="rId34"/>
    <p:sldId id="777" r:id="rId35"/>
    <p:sldId id="778" r:id="rId36"/>
    <p:sldId id="779" r:id="rId37"/>
    <p:sldId id="780" r:id="rId38"/>
    <p:sldId id="781" r:id="rId39"/>
    <p:sldId id="782" r:id="rId40"/>
    <p:sldId id="783" r:id="rId41"/>
    <p:sldId id="784" r:id="rId42"/>
    <p:sldId id="785" r:id="rId43"/>
    <p:sldId id="786" r:id="rId44"/>
    <p:sldId id="666" r:id="rId45"/>
    <p:sldId id="667" r:id="rId46"/>
    <p:sldId id="668" r:id="rId47"/>
    <p:sldId id="669" r:id="rId48"/>
    <p:sldId id="657" r:id="rId49"/>
    <p:sldId id="658" r:id="rId50"/>
    <p:sldId id="659" r:id="rId51"/>
    <p:sldId id="660" r:id="rId52"/>
    <p:sldId id="661" r:id="rId53"/>
    <p:sldId id="662" r:id="rId54"/>
    <p:sldId id="663" r:id="rId5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5">
          <p15:clr>
            <a:srgbClr val="A4A3A4"/>
          </p15:clr>
        </p15:guide>
        <p15:guide id="2" pos="392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1560"/>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8" autoAdjust="0"/>
    <p:restoredTop sz="94660"/>
  </p:normalViewPr>
  <p:slideViewPr>
    <p:cSldViewPr snapToGrid="0">
      <p:cViewPr varScale="1">
        <p:scale>
          <a:sx n="90" d="100"/>
          <a:sy n="90" d="100"/>
        </p:scale>
        <p:origin x="120" y="132"/>
      </p:cViewPr>
      <p:guideLst>
        <p:guide orient="horz" pos="2215"/>
        <p:guide pos="3923"/>
      </p:guideLst>
    </p:cSldViewPr>
  </p:slideViewPr>
  <p:notesTextViewPr>
    <p:cViewPr>
      <p:scale>
        <a:sx n="1" d="1"/>
        <a:sy n="1" d="1"/>
      </p:scale>
      <p:origin x="0" y="0"/>
    </p:cViewPr>
  </p:notesTextViewPr>
  <p:notesViewPr>
    <p:cSldViewPr snapToGrid="0">
      <p:cViewPr varScale="1">
        <p:scale>
          <a:sx n="79" d="100"/>
          <a:sy n="79" d="100"/>
        </p:scale>
        <p:origin x="396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2018/5/30</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90064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a:t>
            </a:fld>
            <a:endParaRPr lang="zh-CN" altLang="en-US"/>
          </a:p>
        </p:txBody>
      </p:sp>
    </p:spTree>
    <p:extLst>
      <p:ext uri="{BB962C8B-B14F-4D97-AF65-F5344CB8AC3E}">
        <p14:creationId xmlns:p14="http://schemas.microsoft.com/office/powerpoint/2010/main" val="3296862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10</a:t>
            </a:fld>
            <a:endParaRPr lang="zh-CN" altLang="en-US"/>
          </a:p>
        </p:txBody>
      </p:sp>
    </p:spTree>
    <p:extLst>
      <p:ext uri="{BB962C8B-B14F-4D97-AF65-F5344CB8AC3E}">
        <p14:creationId xmlns:p14="http://schemas.microsoft.com/office/powerpoint/2010/main" val="276061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11</a:t>
            </a:fld>
            <a:endParaRPr lang="zh-CN" altLang="en-US"/>
          </a:p>
        </p:txBody>
      </p:sp>
    </p:spTree>
    <p:extLst>
      <p:ext uri="{BB962C8B-B14F-4D97-AF65-F5344CB8AC3E}">
        <p14:creationId xmlns:p14="http://schemas.microsoft.com/office/powerpoint/2010/main" val="4275673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12</a:t>
            </a:fld>
            <a:endParaRPr lang="zh-CN" altLang="en-US"/>
          </a:p>
        </p:txBody>
      </p:sp>
    </p:spTree>
    <p:extLst>
      <p:ext uri="{BB962C8B-B14F-4D97-AF65-F5344CB8AC3E}">
        <p14:creationId xmlns:p14="http://schemas.microsoft.com/office/powerpoint/2010/main" val="219783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13</a:t>
            </a:fld>
            <a:endParaRPr lang="zh-CN" altLang="en-US"/>
          </a:p>
        </p:txBody>
      </p:sp>
    </p:spTree>
    <p:extLst>
      <p:ext uri="{BB962C8B-B14F-4D97-AF65-F5344CB8AC3E}">
        <p14:creationId xmlns:p14="http://schemas.microsoft.com/office/powerpoint/2010/main" val="3809574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14</a:t>
            </a:fld>
            <a:endParaRPr lang="zh-CN" altLang="en-US"/>
          </a:p>
        </p:txBody>
      </p:sp>
    </p:spTree>
    <p:extLst>
      <p:ext uri="{BB962C8B-B14F-4D97-AF65-F5344CB8AC3E}">
        <p14:creationId xmlns:p14="http://schemas.microsoft.com/office/powerpoint/2010/main" val="1060142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15</a:t>
            </a:fld>
            <a:endParaRPr lang="zh-CN" altLang="en-US"/>
          </a:p>
        </p:txBody>
      </p:sp>
    </p:spTree>
    <p:extLst>
      <p:ext uri="{BB962C8B-B14F-4D97-AF65-F5344CB8AC3E}">
        <p14:creationId xmlns:p14="http://schemas.microsoft.com/office/powerpoint/2010/main" val="2079262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16</a:t>
            </a:fld>
            <a:endParaRPr lang="zh-CN" altLang="en-US"/>
          </a:p>
        </p:txBody>
      </p:sp>
    </p:spTree>
    <p:extLst>
      <p:ext uri="{BB962C8B-B14F-4D97-AF65-F5344CB8AC3E}">
        <p14:creationId xmlns:p14="http://schemas.microsoft.com/office/powerpoint/2010/main" val="3819396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17</a:t>
            </a:fld>
            <a:endParaRPr lang="zh-CN" altLang="en-US"/>
          </a:p>
        </p:txBody>
      </p:sp>
    </p:spTree>
    <p:extLst>
      <p:ext uri="{BB962C8B-B14F-4D97-AF65-F5344CB8AC3E}">
        <p14:creationId xmlns:p14="http://schemas.microsoft.com/office/powerpoint/2010/main" val="1986029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18</a:t>
            </a:fld>
            <a:endParaRPr lang="zh-CN" altLang="en-US"/>
          </a:p>
        </p:txBody>
      </p:sp>
    </p:spTree>
    <p:extLst>
      <p:ext uri="{BB962C8B-B14F-4D97-AF65-F5344CB8AC3E}">
        <p14:creationId xmlns:p14="http://schemas.microsoft.com/office/powerpoint/2010/main" val="2589014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19</a:t>
            </a:fld>
            <a:endParaRPr lang="zh-CN" altLang="en-US"/>
          </a:p>
        </p:txBody>
      </p:sp>
    </p:spTree>
    <p:extLst>
      <p:ext uri="{BB962C8B-B14F-4D97-AF65-F5344CB8AC3E}">
        <p14:creationId xmlns:p14="http://schemas.microsoft.com/office/powerpoint/2010/main" val="136850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a:t>
            </a:fld>
            <a:endParaRPr lang="zh-CN" altLang="en-US"/>
          </a:p>
        </p:txBody>
      </p:sp>
    </p:spTree>
    <p:extLst>
      <p:ext uri="{BB962C8B-B14F-4D97-AF65-F5344CB8AC3E}">
        <p14:creationId xmlns:p14="http://schemas.microsoft.com/office/powerpoint/2010/main" val="2213207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20</a:t>
            </a:fld>
            <a:endParaRPr lang="zh-CN" altLang="en-US"/>
          </a:p>
        </p:txBody>
      </p:sp>
    </p:spTree>
    <p:extLst>
      <p:ext uri="{BB962C8B-B14F-4D97-AF65-F5344CB8AC3E}">
        <p14:creationId xmlns:p14="http://schemas.microsoft.com/office/powerpoint/2010/main" val="2956883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21</a:t>
            </a:fld>
            <a:endParaRPr lang="zh-CN" altLang="en-US"/>
          </a:p>
        </p:txBody>
      </p:sp>
    </p:spTree>
    <p:extLst>
      <p:ext uri="{BB962C8B-B14F-4D97-AF65-F5344CB8AC3E}">
        <p14:creationId xmlns:p14="http://schemas.microsoft.com/office/powerpoint/2010/main" val="526207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22</a:t>
            </a:fld>
            <a:endParaRPr lang="zh-CN" altLang="en-US"/>
          </a:p>
        </p:txBody>
      </p:sp>
    </p:spTree>
    <p:extLst>
      <p:ext uri="{BB962C8B-B14F-4D97-AF65-F5344CB8AC3E}">
        <p14:creationId xmlns:p14="http://schemas.microsoft.com/office/powerpoint/2010/main" val="3266508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23</a:t>
            </a:fld>
            <a:endParaRPr lang="zh-CN" altLang="en-US"/>
          </a:p>
        </p:txBody>
      </p:sp>
    </p:spTree>
    <p:extLst>
      <p:ext uri="{BB962C8B-B14F-4D97-AF65-F5344CB8AC3E}">
        <p14:creationId xmlns:p14="http://schemas.microsoft.com/office/powerpoint/2010/main" val="2570585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24</a:t>
            </a:fld>
            <a:endParaRPr lang="zh-CN" altLang="en-US"/>
          </a:p>
        </p:txBody>
      </p:sp>
    </p:spTree>
    <p:extLst>
      <p:ext uri="{BB962C8B-B14F-4D97-AF65-F5344CB8AC3E}">
        <p14:creationId xmlns:p14="http://schemas.microsoft.com/office/powerpoint/2010/main" val="242342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25</a:t>
            </a:fld>
            <a:endParaRPr lang="zh-CN" altLang="en-US"/>
          </a:p>
        </p:txBody>
      </p:sp>
    </p:spTree>
    <p:extLst>
      <p:ext uri="{BB962C8B-B14F-4D97-AF65-F5344CB8AC3E}">
        <p14:creationId xmlns:p14="http://schemas.microsoft.com/office/powerpoint/2010/main" val="2420646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26</a:t>
            </a:fld>
            <a:endParaRPr lang="zh-CN" altLang="en-US"/>
          </a:p>
        </p:txBody>
      </p:sp>
    </p:spTree>
    <p:extLst>
      <p:ext uri="{BB962C8B-B14F-4D97-AF65-F5344CB8AC3E}">
        <p14:creationId xmlns:p14="http://schemas.microsoft.com/office/powerpoint/2010/main" val="1570200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27</a:t>
            </a:fld>
            <a:endParaRPr lang="zh-CN" altLang="en-US"/>
          </a:p>
        </p:txBody>
      </p:sp>
    </p:spTree>
    <p:extLst>
      <p:ext uri="{BB962C8B-B14F-4D97-AF65-F5344CB8AC3E}">
        <p14:creationId xmlns:p14="http://schemas.microsoft.com/office/powerpoint/2010/main" val="3514197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28</a:t>
            </a:fld>
            <a:endParaRPr lang="zh-CN" altLang="en-US"/>
          </a:p>
        </p:txBody>
      </p:sp>
    </p:spTree>
    <p:extLst>
      <p:ext uri="{BB962C8B-B14F-4D97-AF65-F5344CB8AC3E}">
        <p14:creationId xmlns:p14="http://schemas.microsoft.com/office/powerpoint/2010/main" val="4043387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29</a:t>
            </a:fld>
            <a:endParaRPr lang="zh-CN" altLang="en-US"/>
          </a:p>
        </p:txBody>
      </p:sp>
    </p:spTree>
    <p:extLst>
      <p:ext uri="{BB962C8B-B14F-4D97-AF65-F5344CB8AC3E}">
        <p14:creationId xmlns:p14="http://schemas.microsoft.com/office/powerpoint/2010/main" val="150196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3</a:t>
            </a:fld>
            <a:endParaRPr lang="zh-CN" altLang="en-US"/>
          </a:p>
        </p:txBody>
      </p:sp>
    </p:spTree>
    <p:extLst>
      <p:ext uri="{BB962C8B-B14F-4D97-AF65-F5344CB8AC3E}">
        <p14:creationId xmlns:p14="http://schemas.microsoft.com/office/powerpoint/2010/main" val="2200771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30</a:t>
            </a:fld>
            <a:endParaRPr lang="zh-CN" altLang="en-US"/>
          </a:p>
        </p:txBody>
      </p:sp>
    </p:spTree>
    <p:extLst>
      <p:ext uri="{BB962C8B-B14F-4D97-AF65-F5344CB8AC3E}">
        <p14:creationId xmlns:p14="http://schemas.microsoft.com/office/powerpoint/2010/main" val="1300776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31</a:t>
            </a:fld>
            <a:endParaRPr lang="zh-CN" altLang="en-US"/>
          </a:p>
        </p:txBody>
      </p:sp>
    </p:spTree>
    <p:extLst>
      <p:ext uri="{BB962C8B-B14F-4D97-AF65-F5344CB8AC3E}">
        <p14:creationId xmlns:p14="http://schemas.microsoft.com/office/powerpoint/2010/main" val="1854325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32</a:t>
            </a:fld>
            <a:endParaRPr lang="zh-CN" altLang="en-US"/>
          </a:p>
        </p:txBody>
      </p:sp>
    </p:spTree>
    <p:extLst>
      <p:ext uri="{BB962C8B-B14F-4D97-AF65-F5344CB8AC3E}">
        <p14:creationId xmlns:p14="http://schemas.microsoft.com/office/powerpoint/2010/main" val="3739714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33</a:t>
            </a:fld>
            <a:endParaRPr lang="zh-CN" altLang="en-US"/>
          </a:p>
        </p:txBody>
      </p:sp>
    </p:spTree>
    <p:extLst>
      <p:ext uri="{BB962C8B-B14F-4D97-AF65-F5344CB8AC3E}">
        <p14:creationId xmlns:p14="http://schemas.microsoft.com/office/powerpoint/2010/main" val="1274124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34</a:t>
            </a:fld>
            <a:endParaRPr lang="zh-CN" altLang="en-US"/>
          </a:p>
        </p:txBody>
      </p:sp>
    </p:spTree>
    <p:extLst>
      <p:ext uri="{BB962C8B-B14F-4D97-AF65-F5344CB8AC3E}">
        <p14:creationId xmlns:p14="http://schemas.microsoft.com/office/powerpoint/2010/main" val="2133046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35</a:t>
            </a:fld>
            <a:endParaRPr lang="zh-CN" altLang="en-US"/>
          </a:p>
        </p:txBody>
      </p:sp>
    </p:spTree>
    <p:extLst>
      <p:ext uri="{BB962C8B-B14F-4D97-AF65-F5344CB8AC3E}">
        <p14:creationId xmlns:p14="http://schemas.microsoft.com/office/powerpoint/2010/main" val="610906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36</a:t>
            </a:fld>
            <a:endParaRPr lang="zh-CN" altLang="en-US"/>
          </a:p>
        </p:txBody>
      </p:sp>
    </p:spTree>
    <p:extLst>
      <p:ext uri="{BB962C8B-B14F-4D97-AF65-F5344CB8AC3E}">
        <p14:creationId xmlns:p14="http://schemas.microsoft.com/office/powerpoint/2010/main" val="2927938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37</a:t>
            </a:fld>
            <a:endParaRPr lang="zh-CN" altLang="en-US"/>
          </a:p>
        </p:txBody>
      </p:sp>
    </p:spTree>
    <p:extLst>
      <p:ext uri="{BB962C8B-B14F-4D97-AF65-F5344CB8AC3E}">
        <p14:creationId xmlns:p14="http://schemas.microsoft.com/office/powerpoint/2010/main" val="2090850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38</a:t>
            </a:fld>
            <a:endParaRPr lang="zh-CN" altLang="en-US"/>
          </a:p>
        </p:txBody>
      </p:sp>
    </p:spTree>
    <p:extLst>
      <p:ext uri="{BB962C8B-B14F-4D97-AF65-F5344CB8AC3E}">
        <p14:creationId xmlns:p14="http://schemas.microsoft.com/office/powerpoint/2010/main" val="907004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39</a:t>
            </a:fld>
            <a:endParaRPr lang="zh-CN" altLang="en-US"/>
          </a:p>
        </p:txBody>
      </p:sp>
    </p:spTree>
    <p:extLst>
      <p:ext uri="{BB962C8B-B14F-4D97-AF65-F5344CB8AC3E}">
        <p14:creationId xmlns:p14="http://schemas.microsoft.com/office/powerpoint/2010/main" val="12158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4</a:t>
            </a:fld>
            <a:endParaRPr lang="zh-CN" altLang="en-US"/>
          </a:p>
        </p:txBody>
      </p:sp>
    </p:spTree>
    <p:extLst>
      <p:ext uri="{BB962C8B-B14F-4D97-AF65-F5344CB8AC3E}">
        <p14:creationId xmlns:p14="http://schemas.microsoft.com/office/powerpoint/2010/main" val="2678626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40</a:t>
            </a:fld>
            <a:endParaRPr lang="zh-CN" altLang="en-US"/>
          </a:p>
        </p:txBody>
      </p:sp>
    </p:spTree>
    <p:extLst>
      <p:ext uri="{BB962C8B-B14F-4D97-AF65-F5344CB8AC3E}">
        <p14:creationId xmlns:p14="http://schemas.microsoft.com/office/powerpoint/2010/main" val="23620736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41</a:t>
            </a:fld>
            <a:endParaRPr lang="zh-CN" altLang="en-US"/>
          </a:p>
        </p:txBody>
      </p:sp>
    </p:spTree>
    <p:extLst>
      <p:ext uri="{BB962C8B-B14F-4D97-AF65-F5344CB8AC3E}">
        <p14:creationId xmlns:p14="http://schemas.microsoft.com/office/powerpoint/2010/main" val="150814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42</a:t>
            </a:fld>
            <a:endParaRPr lang="zh-CN" altLang="en-US"/>
          </a:p>
        </p:txBody>
      </p:sp>
    </p:spTree>
    <p:extLst>
      <p:ext uri="{BB962C8B-B14F-4D97-AF65-F5344CB8AC3E}">
        <p14:creationId xmlns:p14="http://schemas.microsoft.com/office/powerpoint/2010/main" val="34592113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43</a:t>
            </a:fld>
            <a:endParaRPr lang="zh-CN" altLang="en-US"/>
          </a:p>
        </p:txBody>
      </p:sp>
    </p:spTree>
    <p:extLst>
      <p:ext uri="{BB962C8B-B14F-4D97-AF65-F5344CB8AC3E}">
        <p14:creationId xmlns:p14="http://schemas.microsoft.com/office/powerpoint/2010/main" val="1317128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44</a:t>
            </a:fld>
            <a:endParaRPr lang="zh-CN" altLang="en-US"/>
          </a:p>
        </p:txBody>
      </p:sp>
    </p:spTree>
    <p:extLst>
      <p:ext uri="{BB962C8B-B14F-4D97-AF65-F5344CB8AC3E}">
        <p14:creationId xmlns:p14="http://schemas.microsoft.com/office/powerpoint/2010/main" val="36313585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45</a:t>
            </a:fld>
            <a:endParaRPr lang="zh-CN" altLang="en-US"/>
          </a:p>
        </p:txBody>
      </p:sp>
    </p:spTree>
    <p:extLst>
      <p:ext uri="{BB962C8B-B14F-4D97-AF65-F5344CB8AC3E}">
        <p14:creationId xmlns:p14="http://schemas.microsoft.com/office/powerpoint/2010/main" val="17451108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46</a:t>
            </a:fld>
            <a:endParaRPr lang="zh-CN" altLang="en-US"/>
          </a:p>
        </p:txBody>
      </p:sp>
    </p:spTree>
    <p:extLst>
      <p:ext uri="{BB962C8B-B14F-4D97-AF65-F5344CB8AC3E}">
        <p14:creationId xmlns:p14="http://schemas.microsoft.com/office/powerpoint/2010/main" val="29348654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47</a:t>
            </a:fld>
            <a:endParaRPr lang="zh-CN" altLang="en-US"/>
          </a:p>
        </p:txBody>
      </p:sp>
    </p:spTree>
    <p:extLst>
      <p:ext uri="{BB962C8B-B14F-4D97-AF65-F5344CB8AC3E}">
        <p14:creationId xmlns:p14="http://schemas.microsoft.com/office/powerpoint/2010/main" val="554199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48</a:t>
            </a:fld>
            <a:endParaRPr lang="zh-CN" altLang="en-US"/>
          </a:p>
        </p:txBody>
      </p:sp>
    </p:spTree>
    <p:extLst>
      <p:ext uri="{BB962C8B-B14F-4D97-AF65-F5344CB8AC3E}">
        <p14:creationId xmlns:p14="http://schemas.microsoft.com/office/powerpoint/2010/main" val="21452276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50</a:t>
            </a:fld>
            <a:endParaRPr lang="zh-CN" altLang="en-US"/>
          </a:p>
        </p:txBody>
      </p:sp>
    </p:spTree>
    <p:extLst>
      <p:ext uri="{BB962C8B-B14F-4D97-AF65-F5344CB8AC3E}">
        <p14:creationId xmlns:p14="http://schemas.microsoft.com/office/powerpoint/2010/main" val="552927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5</a:t>
            </a:fld>
            <a:endParaRPr lang="zh-CN" altLang="en-US"/>
          </a:p>
        </p:txBody>
      </p:sp>
    </p:spTree>
    <p:extLst>
      <p:ext uri="{BB962C8B-B14F-4D97-AF65-F5344CB8AC3E}">
        <p14:creationId xmlns:p14="http://schemas.microsoft.com/office/powerpoint/2010/main" val="6616035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51</a:t>
            </a:fld>
            <a:endParaRPr lang="zh-CN" altLang="en-US"/>
          </a:p>
        </p:txBody>
      </p:sp>
    </p:spTree>
    <p:extLst>
      <p:ext uri="{BB962C8B-B14F-4D97-AF65-F5344CB8AC3E}">
        <p14:creationId xmlns:p14="http://schemas.microsoft.com/office/powerpoint/2010/main" val="34128935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52</a:t>
            </a:fld>
            <a:endParaRPr lang="zh-CN" altLang="en-US"/>
          </a:p>
        </p:txBody>
      </p:sp>
    </p:spTree>
    <p:extLst>
      <p:ext uri="{BB962C8B-B14F-4D97-AF65-F5344CB8AC3E}">
        <p14:creationId xmlns:p14="http://schemas.microsoft.com/office/powerpoint/2010/main" val="19455376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53</a:t>
            </a:fld>
            <a:endParaRPr lang="zh-CN" altLang="en-US"/>
          </a:p>
        </p:txBody>
      </p:sp>
    </p:spTree>
    <p:extLst>
      <p:ext uri="{BB962C8B-B14F-4D97-AF65-F5344CB8AC3E}">
        <p14:creationId xmlns:p14="http://schemas.microsoft.com/office/powerpoint/2010/main" val="28255805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54</a:t>
            </a:fld>
            <a:endParaRPr lang="zh-CN" altLang="en-US"/>
          </a:p>
        </p:txBody>
      </p:sp>
    </p:spTree>
    <p:extLst>
      <p:ext uri="{BB962C8B-B14F-4D97-AF65-F5344CB8AC3E}">
        <p14:creationId xmlns:p14="http://schemas.microsoft.com/office/powerpoint/2010/main" val="305300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6</a:t>
            </a:fld>
            <a:endParaRPr lang="zh-CN" altLang="en-US"/>
          </a:p>
        </p:txBody>
      </p:sp>
    </p:spTree>
    <p:extLst>
      <p:ext uri="{BB962C8B-B14F-4D97-AF65-F5344CB8AC3E}">
        <p14:creationId xmlns:p14="http://schemas.microsoft.com/office/powerpoint/2010/main" val="2009612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7</a:t>
            </a:fld>
            <a:endParaRPr lang="zh-CN" altLang="en-US"/>
          </a:p>
        </p:txBody>
      </p:sp>
    </p:spTree>
    <p:extLst>
      <p:ext uri="{BB962C8B-B14F-4D97-AF65-F5344CB8AC3E}">
        <p14:creationId xmlns:p14="http://schemas.microsoft.com/office/powerpoint/2010/main" val="2473538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8</a:t>
            </a:fld>
            <a:endParaRPr lang="zh-CN" altLang="en-US"/>
          </a:p>
        </p:txBody>
      </p:sp>
    </p:spTree>
    <p:extLst>
      <p:ext uri="{BB962C8B-B14F-4D97-AF65-F5344CB8AC3E}">
        <p14:creationId xmlns:p14="http://schemas.microsoft.com/office/powerpoint/2010/main" val="21188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9</a:t>
            </a:fld>
            <a:endParaRPr lang="zh-CN" altLang="en-US"/>
          </a:p>
        </p:txBody>
      </p:sp>
    </p:spTree>
    <p:extLst>
      <p:ext uri="{BB962C8B-B14F-4D97-AF65-F5344CB8AC3E}">
        <p14:creationId xmlns:p14="http://schemas.microsoft.com/office/powerpoint/2010/main" val="1245762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09303" y="356659"/>
            <a:ext cx="7863029" cy="440676"/>
          </a:xfrm>
        </p:spPr>
        <p:txBody>
          <a:bodyPr vert="horz" lIns="68580" tIns="34290" rIns="68580" bIns="34290" rtlCol="0" anchor="ctr">
            <a:noAutofit/>
          </a:bodyPr>
          <a:lstStyle>
            <a:lvl1pPr algn="l">
              <a:defRPr lang="zh-CN" altLang="en-US" sz="2935" b="0" i="0" baseline="0" dirty="0">
                <a:solidFill>
                  <a:schemeClr val="tx1">
                    <a:lumMod val="65000"/>
                    <a:lumOff val="35000"/>
                  </a:schemeClr>
                </a:solidFill>
                <a:effectLst/>
                <a:latin typeface="微软雅黑" panose="020B0503020204020204" charset="-122"/>
                <a:ea typeface="微软雅黑" panose="020B0503020204020204" charset="-122"/>
              </a:defRPr>
            </a:lvl1pPr>
          </a:lstStyle>
          <a:p>
            <a:pPr lvl="0" defTabSz="514350">
              <a:lnSpc>
                <a:spcPct val="90000"/>
              </a:lnSpc>
            </a:pPr>
            <a:r>
              <a:rPr lang="zh-CN" altLang="en-US" dirty="0"/>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2018/5/30</a:t>
            </a:fld>
            <a:endParaRPr lang="zh-CN" altLang="en-US"/>
          </a:p>
        </p:txBody>
      </p:sp>
      <p:sp>
        <p:nvSpPr>
          <p:cNvPr id="4" name="页脚占位符 3"/>
          <p:cNvSpPr>
            <a:spLocks noGrp="1"/>
          </p:cNvSpPr>
          <p:nvPr>
            <p:ph type="ftr" sz="quarter" idx="11"/>
          </p:nvPr>
        </p:nvSpPr>
        <p:spPr>
          <a:xfrm>
            <a:off x="4165600" y="6388020"/>
            <a:ext cx="3860800" cy="365125"/>
          </a:xfrm>
        </p:spPr>
        <p:txBody>
          <a:bodyPr/>
          <a:lstStyle>
            <a:lvl1pPr>
              <a:defRPr sz="1400"/>
            </a:lvl1pPr>
          </a:lstStyle>
          <a:p>
            <a:endParaRPr lang="zh-CN" altLang="en-US"/>
          </a:p>
        </p:txBody>
      </p:sp>
      <p:sp>
        <p:nvSpPr>
          <p:cNvPr id="5" name="灯片编号占位符 4"/>
          <p:cNvSpPr>
            <a:spLocks noGrp="1"/>
          </p:cNvSpPr>
          <p:nvPr>
            <p:ph type="sldNum" sz="quarter" idx="12"/>
          </p:nvPr>
        </p:nvSpPr>
        <p:spPr>
          <a:xfrm>
            <a:off x="9936427" y="6383320"/>
            <a:ext cx="1632181" cy="406233"/>
          </a:xfrm>
        </p:spPr>
        <p:txBody>
          <a:bodyPr/>
          <a:lstStyle>
            <a:lvl1pPr algn="ctr">
              <a:defRPr sz="1865">
                <a:latin typeface="Impact" panose="020B0806030902050204" pitchFamily="34" charset="0"/>
              </a:defRPr>
            </a:lvl1pPr>
          </a:lstStyle>
          <a:p>
            <a:fld id="{0C913308-F349-4B6D-A68A-DD1791B4A57B}" type="slidenum">
              <a:rPr lang="zh-CN" altLang="en-US" smtClean="0"/>
              <a:t>‹#›</a:t>
            </a:fld>
            <a:endParaRPr lang="zh-CN" altLang="en-US"/>
          </a:p>
        </p:txBody>
      </p:sp>
      <p:cxnSp>
        <p:nvCxnSpPr>
          <p:cNvPr id="12" name="直接连接符 11"/>
          <p:cNvCxnSpPr/>
          <p:nvPr/>
        </p:nvCxnSpPr>
        <p:spPr>
          <a:xfrm flipV="1">
            <a:off x="1270837" y="872083"/>
            <a:ext cx="10479237"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527435" y="331259"/>
            <a:ext cx="528000" cy="528000"/>
            <a:chOff x="406574" y="236732"/>
            <a:chExt cx="612048" cy="593261"/>
          </a:xfrm>
        </p:grpSpPr>
        <p:sp>
          <p:nvSpPr>
            <p:cNvPr id="15" name="矩形 1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 name="组合 9"/>
          <p:cNvGrpSpPr/>
          <p:nvPr userDrawn="1"/>
        </p:nvGrpSpPr>
        <p:grpSpPr>
          <a:xfrm>
            <a:off x="10245396" y="331772"/>
            <a:ext cx="1611243" cy="484133"/>
            <a:chOff x="3717568" y="500833"/>
            <a:chExt cx="1332037" cy="536191"/>
          </a:xfrm>
        </p:grpSpPr>
        <p:sp>
          <p:nvSpPr>
            <p:cNvPr id="11" name="TextBox 10"/>
            <p:cNvSpPr txBox="1"/>
            <p:nvPr/>
          </p:nvSpPr>
          <p:spPr>
            <a:xfrm>
              <a:off x="3717568" y="500833"/>
              <a:ext cx="1325774" cy="373442"/>
            </a:xfrm>
            <a:prstGeom prst="rect">
              <a:avLst/>
            </a:prstGeom>
            <a:noFill/>
          </p:spPr>
          <p:txBody>
            <a:bodyPr wrap="square" rtlCol="0">
              <a:spAutoFit/>
            </a:bodyPr>
            <a:lstStyle/>
            <a:p>
              <a:r>
                <a:rPr lang="zh-CN" altLang="en-US" sz="1600" b="1" dirty="0">
                  <a:solidFill>
                    <a:schemeClr val="bg1">
                      <a:lumMod val="50000"/>
                    </a:schemeClr>
                  </a:solidFill>
                </a:rPr>
                <a:t> </a:t>
              </a:r>
            </a:p>
          </p:txBody>
        </p:sp>
        <p:sp>
          <p:nvSpPr>
            <p:cNvPr id="13" name="TextBox 12"/>
            <p:cNvSpPr txBox="1"/>
            <p:nvPr/>
          </p:nvSpPr>
          <p:spPr>
            <a:xfrm>
              <a:off x="3723829" y="776107"/>
              <a:ext cx="1325776" cy="260917"/>
            </a:xfrm>
            <a:prstGeom prst="rect">
              <a:avLst/>
            </a:prstGeom>
            <a:noFill/>
          </p:spPr>
          <p:txBody>
            <a:bodyPr wrap="square" rtlCol="0">
              <a:spAutoFit/>
            </a:bodyPr>
            <a:lstStyle/>
            <a:p>
              <a:r>
                <a:rPr lang="en-US" altLang="zh-CN" sz="935" b="1" dirty="0">
                  <a:solidFill>
                    <a:schemeClr val="bg1">
                      <a:lumMod val="50000"/>
                    </a:schemeClr>
                  </a:solidFill>
                  <a:latin typeface="Arial" panose="020B0604020202020204" pitchFamily="34" charset="0"/>
                  <a:cs typeface="Arial" panose="020B0604020202020204" pitchFamily="34" charset="0"/>
                </a:rPr>
                <a:t> </a:t>
              </a:r>
              <a:endParaRPr lang="zh-CN" altLang="en-US" sz="935" b="1" dirty="0">
                <a:solidFill>
                  <a:schemeClr val="bg1">
                    <a:lumMod val="50000"/>
                  </a:schemeClr>
                </a:solidFill>
                <a:latin typeface="Arial" panose="020B0604020202020204" pitchFamily="34" charset="0"/>
                <a:cs typeface="Arial" panose="020B0604020202020204" pitchFamily="34" charset="0"/>
              </a:endParaRPr>
            </a:p>
          </p:txBody>
        </p:sp>
      </p:grpSp>
      <p:pic>
        <p:nvPicPr>
          <p:cNvPr id="6" name="图片 5" descr="资源 2"/>
          <p:cNvPicPr>
            <a:picLocks noChangeAspect="1"/>
          </p:cNvPicPr>
          <p:nvPr userDrawn="1"/>
        </p:nvPicPr>
        <p:blipFill>
          <a:blip r:embed="rId2"/>
          <a:stretch>
            <a:fillRect/>
          </a:stretch>
        </p:blipFill>
        <p:spPr>
          <a:xfrm>
            <a:off x="9346565" y="29210"/>
            <a:ext cx="2403475" cy="750570"/>
          </a:xfrm>
          <a:prstGeom prst="rect">
            <a:avLst/>
          </a:prstGeom>
        </p:spPr>
      </p:pic>
    </p:spTree>
  </p:cSld>
  <p:clrMapOvr>
    <a:masterClrMapping/>
  </p:clrMapOvr>
  <p:transition advTm="10000">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363344"/>
            <a:ext cx="2844800" cy="365125"/>
          </a:xfrm>
        </p:spPr>
        <p:txBody>
          <a:bodyPr/>
          <a:lstStyle/>
          <a:p>
            <a:fld id="{530820CF-B880-4189-942D-D702A7CBA730}" type="datetimeFigureOut">
              <a:rPr lang="zh-CN" altLang="en-US" smtClean="0"/>
              <a:t>2018/5/30</a:t>
            </a:fld>
            <a:endParaRPr lang="zh-CN" altLang="en-US"/>
          </a:p>
        </p:txBody>
      </p:sp>
      <p:sp>
        <p:nvSpPr>
          <p:cNvPr id="4" name="页脚占位符 3"/>
          <p:cNvSpPr>
            <a:spLocks noGrp="1"/>
          </p:cNvSpPr>
          <p:nvPr>
            <p:ph type="ftr" sz="quarter" idx="11"/>
          </p:nvPr>
        </p:nvSpPr>
        <p:spPr>
          <a:xfrm>
            <a:off x="4115587" y="6363344"/>
            <a:ext cx="3860800" cy="365125"/>
          </a:xfrm>
        </p:spPr>
        <p:txBody>
          <a:bodyPr vert="horz" lIns="76618" tIns="38309" rIns="76618" bIns="38309" rtlCol="0" anchor="ctr"/>
          <a:lstStyle>
            <a:lvl1pPr>
              <a:defRPr lang="en-US" altLang="zh-CN" smtClean="0">
                <a:solidFill>
                  <a:prstClr val="white">
                    <a:lumMod val="65000"/>
                  </a:prstClr>
                </a:solidFill>
                <a:latin typeface="Calibri" panose="020F0502020204030204"/>
              </a:defRPr>
            </a:lvl1pPr>
          </a:lstStyle>
          <a:p>
            <a:endParaRPr lang="zh-CN" altLang="en-US"/>
          </a:p>
        </p:txBody>
      </p:sp>
      <p:sp>
        <p:nvSpPr>
          <p:cNvPr id="22" name="灯片编号占位符 4"/>
          <p:cNvSpPr>
            <a:spLocks noGrp="1"/>
          </p:cNvSpPr>
          <p:nvPr>
            <p:ph type="sldNum" sz="quarter" idx="12"/>
          </p:nvPr>
        </p:nvSpPr>
        <p:spPr>
          <a:xfrm>
            <a:off x="9264764" y="6351789"/>
            <a:ext cx="1850728" cy="376667"/>
          </a:xfrm>
        </p:spPr>
        <p:txBody>
          <a:bodyPr vert="horz" lIns="102156" tIns="51076" rIns="102156" bIns="51076" rtlCol="0" anchor="ctr"/>
          <a:lstStyle>
            <a:lvl1pPr algn="r">
              <a:defRPr lang="zh-CN" altLang="en-US" smtClean="0"/>
            </a:lvl1pPr>
          </a:lstStyle>
          <a:p>
            <a:fld id="{0C913308-F349-4B6D-A68A-DD1791B4A57B}" type="slidenum">
              <a:rPr lang="zh-CN" altLang="en-US" smtClean="0"/>
              <a:t>‹#›</a:t>
            </a:fld>
            <a:endParaRPr lang="zh-CN" altLang="en-US"/>
          </a:p>
        </p:txBody>
      </p:sp>
    </p:spTree>
  </p:cSld>
  <p:clrMapOvr>
    <a:masterClrMapping/>
  </p:clrMapOvr>
  <p:transition advTm="10000">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4000">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lvl1pPr>
              <a:defRPr b="1">
                <a:latin typeface="宋体" panose="02010600030101010101" pitchFamily="2" charset="-122"/>
                <a:ea typeface="宋体" panose="02010600030101010101" pitchFamily="2" charset="-122"/>
              </a:defRPr>
            </a:lvl1pPr>
            <a:lvl2pPr>
              <a:defRPr sz="2400">
                <a:latin typeface="宋体" panose="02010600030101010101" pitchFamily="2" charset="-122"/>
                <a:ea typeface="宋体" panose="02010600030101010101" pitchFamily="2" charset="-122"/>
              </a:defRPr>
            </a:lvl2pPr>
            <a:lvl3pPr>
              <a:defRPr>
                <a:latin typeface="宋体" panose="02010600030101010101" pitchFamily="2" charset="-122"/>
                <a:ea typeface="宋体" panose="02010600030101010101" pitchFamily="2" charset="-122"/>
              </a:defRPr>
            </a:lvl3pPr>
            <a:lvl4pPr>
              <a:defRPr>
                <a:latin typeface="宋体" panose="02010600030101010101" pitchFamily="2" charset="-122"/>
                <a:ea typeface="宋体" panose="02010600030101010101" pitchFamily="2" charset="-122"/>
              </a:defRPr>
            </a:lvl4pPr>
            <a:lvl5pPr>
              <a:defRPr>
                <a:latin typeface="宋体" panose="02010600030101010101" pitchFamily="2" charset="-122"/>
                <a:ea typeface="宋体" panose="02010600030101010101" pitchFamily="2"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rPr>
              <a:t>www.resset.cn</a:t>
            </a:r>
          </a:p>
        </p:txBody>
      </p:sp>
    </p:spTree>
  </p:cSld>
  <p:clrMapOvr>
    <a:masterClrMapping/>
  </p:clrMapOvr>
  <p:transition advTm="10000">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914400" y="2130425"/>
            <a:ext cx="10363200" cy="1470025"/>
          </a:xfrm>
        </p:spPr>
        <p:txBody>
          <a:bodyPr/>
          <a:lstStyle>
            <a:lvl1pPr>
              <a:defRPr/>
            </a:lvl1pPr>
          </a:lstStyle>
          <a:p>
            <a:r>
              <a:rPr lang="zh-CN" altLang="en-US"/>
              <a:t>单击此处编辑母版标题样式</a:t>
            </a:r>
          </a:p>
        </p:txBody>
      </p:sp>
      <p:sp>
        <p:nvSpPr>
          <p:cNvPr id="57347" name="Rectangle 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r>
              <a:rPr lang="zh-CN" altLang="en-US"/>
              <a:t>单击此处编辑母版副标题样式</a:t>
            </a:r>
          </a:p>
        </p:txBody>
      </p:sp>
      <p:sp>
        <p:nvSpPr>
          <p:cNvPr id="8"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lgn="l">
              <a:defRPr sz="14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lgn="ctr">
              <a:defRPr sz="1400" b="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lvl="0" algn="r" eaLnBrk="1" hangingPunct="1"/>
            <a:fld id="{9A0DB2DC-4C9A-4742-B13C-FB6460FD3503}" type="slidenum">
              <a:rPr lang="en-US" altLang="zh-CN" sz="1400" b="0" dirty="0"/>
              <a:t>‹#›</a:t>
            </a:fld>
            <a:endParaRPr lang="en-US" altLang="zh-CN" sz="1400" b="0" dirty="0"/>
          </a:p>
        </p:txBody>
      </p:sp>
    </p:spTree>
  </p:cSld>
  <p:clrMapOvr>
    <a:masterClrMapping/>
  </p:clrMapOvr>
  <p:transition advTm="10000">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196975"/>
            <a:ext cx="53848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196975"/>
            <a:ext cx="53848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Tm="10000">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24417" y="404813"/>
            <a:ext cx="11309349" cy="1143000"/>
          </a:xfrm>
        </p:spPr>
        <p:txBody>
          <a:bodyPr/>
          <a:lstStyle/>
          <a:p>
            <a:r>
              <a:rPr lang="zh-CN" altLang="en-US"/>
              <a:t>单击此处编辑母版标题样式</a:t>
            </a:r>
          </a:p>
        </p:txBody>
      </p:sp>
      <p:sp>
        <p:nvSpPr>
          <p:cNvPr id="3" name="内容占位符 2"/>
          <p:cNvSpPr>
            <a:spLocks noGrp="1"/>
          </p:cNvSpPr>
          <p:nvPr>
            <p:ph sz="quarter" idx="1"/>
          </p:nvPr>
        </p:nvSpPr>
        <p:spPr>
          <a:xfrm>
            <a:off x="609600" y="1600200"/>
            <a:ext cx="53848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600200"/>
            <a:ext cx="53848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09600" y="3938588"/>
            <a:ext cx="53848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6197600" y="3938588"/>
            <a:ext cx="53848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Tm="10000">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24417" y="404813"/>
            <a:ext cx="11309349"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600200"/>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600200"/>
            <a:ext cx="53848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0" y="3938588"/>
            <a:ext cx="53848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Tm="10000">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www.resset.cn</a:t>
            </a:r>
          </a:p>
        </p:txBody>
      </p:sp>
    </p:spTree>
  </p:cSld>
  <p:clrMapOvr>
    <a:masterClrMapping/>
  </p:clrMapOvr>
  <p:transition advTm="10000">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02156" tIns="51076" rIns="102156" bIns="51076"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17"/>
            <a:ext cx="10972800" cy="4525963"/>
          </a:xfrm>
          <a:prstGeom prst="rect">
            <a:avLst/>
          </a:prstGeom>
        </p:spPr>
        <p:txBody>
          <a:bodyPr vert="horz" lIns="102156" tIns="51076" rIns="102156" bIns="51076"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102156" tIns="51076" rIns="102156" bIns="51076" rtlCol="0" anchor="ctr"/>
          <a:lstStyle>
            <a:lvl1pPr algn="l">
              <a:defRPr sz="1735">
                <a:solidFill>
                  <a:schemeClr val="tx1">
                    <a:tint val="75000"/>
                  </a:schemeClr>
                </a:solidFill>
              </a:defRPr>
            </a:lvl1pPr>
          </a:lstStyle>
          <a:p>
            <a:fld id="{530820CF-B880-4189-942D-D702A7CBA730}" type="datetimeFigureOut">
              <a:rPr lang="zh-CN" altLang="en-US" smtClean="0"/>
              <a:t>2018/5/30</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102156" tIns="51076" rIns="102156" bIns="51076" rtlCol="0" anchor="ctr"/>
          <a:lstStyle>
            <a:lvl1pPr algn="ctr">
              <a:defRPr sz="17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02156" tIns="51076" rIns="102156" bIns="51076" rtlCol="0" anchor="ctr"/>
          <a:lstStyle>
            <a:lvl1pPr algn="r">
              <a:defRPr sz="1735">
                <a:solidFill>
                  <a:schemeClr val="tx1">
                    <a:tint val="75000"/>
                  </a:schemeClr>
                </a:solidFill>
              </a:defRPr>
            </a:lvl1pPr>
          </a:lstStyle>
          <a:p>
            <a:fld id="{0C913308-F349-4B6D-A68A-DD1791B4A57B}" type="slidenum">
              <a:rPr lang="zh-CN" altLang="en-US" smtClean="0"/>
              <a:t>‹#›</a:t>
            </a:fld>
            <a:endParaRPr lang="zh-CN" altLang="en-US"/>
          </a:p>
        </p:txBody>
      </p:sp>
      <p:pic>
        <p:nvPicPr>
          <p:cNvPr id="13" name="Picture 76"/>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0" y="-2281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advTm="10000">
    <p:pull dir="u"/>
  </p:transition>
  <p:txStyles>
    <p:titleStyle>
      <a:lvl1pPr algn="ctr" defTabSz="1363980" rtl="0" eaLnBrk="1" latinLnBrk="0" hangingPunct="1">
        <a:spcBef>
          <a:spcPct val="0"/>
        </a:spcBef>
        <a:buNone/>
        <a:defRPr sz="6665" kern="1200">
          <a:solidFill>
            <a:schemeClr val="tx1"/>
          </a:solidFill>
          <a:latin typeface="+mj-lt"/>
          <a:ea typeface="+mj-ea"/>
          <a:cs typeface="+mj-cs"/>
        </a:defRPr>
      </a:lvl1pPr>
    </p:titleStyle>
    <p:bodyStyle>
      <a:lvl1pPr marL="511175" indent="-511175" algn="l" defTabSz="1363980" rtl="0" eaLnBrk="1" latinLnBrk="0" hangingPunct="1">
        <a:spcBef>
          <a:spcPts val="130"/>
        </a:spcBef>
        <a:buFont typeface="Arial" panose="020B0604020202020204" pitchFamily="34" charset="0"/>
        <a:buChar char="•"/>
        <a:defRPr sz="4800" kern="1200">
          <a:solidFill>
            <a:schemeClr val="tx1"/>
          </a:solidFill>
          <a:latin typeface="+mn-lt"/>
          <a:ea typeface="+mn-ea"/>
          <a:cs typeface="+mn-cs"/>
        </a:defRPr>
      </a:lvl1pPr>
      <a:lvl2pPr marL="1108075" indent="-426720" algn="l" defTabSz="1363980" rtl="0" eaLnBrk="1" latinLnBrk="0" hangingPunct="1">
        <a:spcBef>
          <a:spcPts val="130"/>
        </a:spcBef>
        <a:buFont typeface="Arial" panose="020B0604020202020204" pitchFamily="34" charset="0"/>
        <a:buChar char="–"/>
        <a:defRPr sz="4135" kern="1200">
          <a:solidFill>
            <a:schemeClr val="tx1"/>
          </a:solidFill>
          <a:latin typeface="+mn-lt"/>
          <a:ea typeface="+mn-ea"/>
          <a:cs typeface="+mn-cs"/>
        </a:defRPr>
      </a:lvl2pPr>
      <a:lvl3pPr marL="1704975" indent="-340995" algn="l" defTabSz="1363980" rtl="0" eaLnBrk="1" latinLnBrk="0" hangingPunct="1">
        <a:spcBef>
          <a:spcPts val="130"/>
        </a:spcBef>
        <a:buFont typeface="Arial" panose="020B0604020202020204" pitchFamily="34" charset="0"/>
        <a:buChar char="•"/>
        <a:defRPr sz="3600" kern="1200">
          <a:solidFill>
            <a:schemeClr val="tx1"/>
          </a:solidFill>
          <a:latin typeface="+mn-lt"/>
          <a:ea typeface="+mn-ea"/>
          <a:cs typeface="+mn-cs"/>
        </a:defRPr>
      </a:lvl3pPr>
      <a:lvl4pPr marL="2387600" indent="-340995" algn="l" defTabSz="1363980" rtl="0" eaLnBrk="1" latinLnBrk="0" hangingPunct="1">
        <a:spcBef>
          <a:spcPts val="130"/>
        </a:spcBef>
        <a:buFont typeface="Arial" panose="020B0604020202020204" pitchFamily="34" charset="0"/>
        <a:buChar char="–"/>
        <a:defRPr sz="3065" kern="1200">
          <a:solidFill>
            <a:schemeClr val="tx1"/>
          </a:solidFill>
          <a:latin typeface="+mn-lt"/>
          <a:ea typeface="+mn-ea"/>
          <a:cs typeface="+mn-cs"/>
        </a:defRPr>
      </a:lvl4pPr>
      <a:lvl5pPr marL="3070225" indent="-340995" algn="l" defTabSz="1363980" rtl="0" eaLnBrk="1" latinLnBrk="0" hangingPunct="1">
        <a:spcBef>
          <a:spcPts val="130"/>
        </a:spcBef>
        <a:buFont typeface="Arial" panose="020B0604020202020204" pitchFamily="34" charset="0"/>
        <a:buChar char="»"/>
        <a:defRPr sz="3065" kern="1200">
          <a:solidFill>
            <a:schemeClr val="tx1"/>
          </a:solidFill>
          <a:latin typeface="+mn-lt"/>
          <a:ea typeface="+mn-ea"/>
          <a:cs typeface="+mn-cs"/>
        </a:defRPr>
      </a:lvl5pPr>
      <a:lvl6pPr marL="3751580" indent="-340995" algn="l" defTabSz="1363980" rtl="0" eaLnBrk="1" latinLnBrk="0" hangingPunct="1">
        <a:spcBef>
          <a:spcPts val="130"/>
        </a:spcBef>
        <a:buFont typeface="Arial" panose="020B0604020202020204" pitchFamily="34" charset="0"/>
        <a:buChar char="•"/>
        <a:defRPr sz="3065" kern="1200">
          <a:solidFill>
            <a:schemeClr val="tx1"/>
          </a:solidFill>
          <a:latin typeface="+mn-lt"/>
          <a:ea typeface="+mn-ea"/>
          <a:cs typeface="+mn-cs"/>
        </a:defRPr>
      </a:lvl6pPr>
      <a:lvl7pPr marL="4434205" indent="-340995" algn="l" defTabSz="1363980" rtl="0" eaLnBrk="1" latinLnBrk="0" hangingPunct="1">
        <a:spcBef>
          <a:spcPts val="130"/>
        </a:spcBef>
        <a:buFont typeface="Arial" panose="020B0604020202020204" pitchFamily="34" charset="0"/>
        <a:buChar char="•"/>
        <a:defRPr sz="3065" kern="1200">
          <a:solidFill>
            <a:schemeClr val="tx1"/>
          </a:solidFill>
          <a:latin typeface="+mn-lt"/>
          <a:ea typeface="+mn-ea"/>
          <a:cs typeface="+mn-cs"/>
        </a:defRPr>
      </a:lvl7pPr>
      <a:lvl8pPr marL="5116195" indent="-340995" algn="l" defTabSz="1363980" rtl="0" eaLnBrk="1" latinLnBrk="0" hangingPunct="1">
        <a:spcBef>
          <a:spcPts val="130"/>
        </a:spcBef>
        <a:buFont typeface="Arial" panose="020B0604020202020204" pitchFamily="34" charset="0"/>
        <a:buChar char="•"/>
        <a:defRPr sz="3065" kern="1200">
          <a:solidFill>
            <a:schemeClr val="tx1"/>
          </a:solidFill>
          <a:latin typeface="+mn-lt"/>
          <a:ea typeface="+mn-ea"/>
          <a:cs typeface="+mn-cs"/>
        </a:defRPr>
      </a:lvl8pPr>
      <a:lvl9pPr marL="5798820" indent="-340995" algn="l" defTabSz="1363980" rtl="0" eaLnBrk="1" latinLnBrk="0" hangingPunct="1">
        <a:spcBef>
          <a:spcPts val="130"/>
        </a:spcBef>
        <a:buFont typeface="Arial" panose="020B0604020202020204" pitchFamily="34" charset="0"/>
        <a:buChar char="•"/>
        <a:defRPr sz="3065" kern="1200">
          <a:solidFill>
            <a:schemeClr val="tx1"/>
          </a:solidFill>
          <a:latin typeface="+mn-lt"/>
          <a:ea typeface="+mn-ea"/>
          <a:cs typeface="+mn-cs"/>
        </a:defRPr>
      </a:lvl9pPr>
    </p:bodyStyle>
    <p:otherStyle>
      <a:defPPr>
        <a:defRPr lang="zh-CN"/>
      </a:defPPr>
      <a:lvl1pPr marL="0" algn="l" defTabSz="1363980" rtl="0" eaLnBrk="1" latinLnBrk="0" hangingPunct="1">
        <a:defRPr sz="2665" kern="1200">
          <a:solidFill>
            <a:schemeClr val="tx1"/>
          </a:solidFill>
          <a:latin typeface="+mn-lt"/>
          <a:ea typeface="+mn-ea"/>
          <a:cs typeface="+mn-cs"/>
        </a:defRPr>
      </a:lvl1pPr>
      <a:lvl2pPr marL="682625" algn="l" defTabSz="1363980" rtl="0" eaLnBrk="1" latinLnBrk="0" hangingPunct="1">
        <a:defRPr sz="2665" kern="1200">
          <a:solidFill>
            <a:schemeClr val="tx1"/>
          </a:solidFill>
          <a:latin typeface="+mn-lt"/>
          <a:ea typeface="+mn-ea"/>
          <a:cs typeface="+mn-cs"/>
        </a:defRPr>
      </a:lvl2pPr>
      <a:lvl3pPr marL="1363980" algn="l" defTabSz="1363980" rtl="0" eaLnBrk="1" latinLnBrk="0" hangingPunct="1">
        <a:defRPr sz="2665" kern="1200">
          <a:solidFill>
            <a:schemeClr val="tx1"/>
          </a:solidFill>
          <a:latin typeface="+mn-lt"/>
          <a:ea typeface="+mn-ea"/>
          <a:cs typeface="+mn-cs"/>
        </a:defRPr>
      </a:lvl3pPr>
      <a:lvl4pPr marL="2046605" algn="l" defTabSz="1363980" rtl="0" eaLnBrk="1" latinLnBrk="0" hangingPunct="1">
        <a:defRPr sz="2665" kern="1200">
          <a:solidFill>
            <a:schemeClr val="tx1"/>
          </a:solidFill>
          <a:latin typeface="+mn-lt"/>
          <a:ea typeface="+mn-ea"/>
          <a:cs typeface="+mn-cs"/>
        </a:defRPr>
      </a:lvl4pPr>
      <a:lvl5pPr marL="2728595" algn="l" defTabSz="1363980" rtl="0" eaLnBrk="1" latinLnBrk="0" hangingPunct="1">
        <a:defRPr sz="2665" kern="1200">
          <a:solidFill>
            <a:schemeClr val="tx1"/>
          </a:solidFill>
          <a:latin typeface="+mn-lt"/>
          <a:ea typeface="+mn-ea"/>
          <a:cs typeface="+mn-cs"/>
        </a:defRPr>
      </a:lvl5pPr>
      <a:lvl6pPr marL="3411220" algn="l" defTabSz="1363980" rtl="0" eaLnBrk="1" latinLnBrk="0" hangingPunct="1">
        <a:defRPr sz="2665" kern="1200">
          <a:solidFill>
            <a:schemeClr val="tx1"/>
          </a:solidFill>
          <a:latin typeface="+mn-lt"/>
          <a:ea typeface="+mn-ea"/>
          <a:cs typeface="+mn-cs"/>
        </a:defRPr>
      </a:lvl6pPr>
      <a:lvl7pPr marL="4092575" algn="l" defTabSz="1363980" rtl="0" eaLnBrk="1" latinLnBrk="0" hangingPunct="1">
        <a:defRPr sz="2665" kern="1200">
          <a:solidFill>
            <a:schemeClr val="tx1"/>
          </a:solidFill>
          <a:latin typeface="+mn-lt"/>
          <a:ea typeface="+mn-ea"/>
          <a:cs typeface="+mn-cs"/>
        </a:defRPr>
      </a:lvl7pPr>
      <a:lvl8pPr marL="4775200" algn="l" defTabSz="1363980" rtl="0" eaLnBrk="1" latinLnBrk="0" hangingPunct="1">
        <a:defRPr sz="2665" kern="1200">
          <a:solidFill>
            <a:schemeClr val="tx1"/>
          </a:solidFill>
          <a:latin typeface="+mn-lt"/>
          <a:ea typeface="+mn-ea"/>
          <a:cs typeface="+mn-cs"/>
        </a:defRPr>
      </a:lvl8pPr>
      <a:lvl9pPr marL="5457825" algn="l" defTabSz="1363980" rtl="0" eaLnBrk="1" latinLnBrk="0" hangingPunct="1">
        <a:defRPr sz="26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40.xml"/><Relationship Id="rId5" Type="http://schemas.openxmlformats.org/officeDocument/2006/relationships/image" Target="../media/image3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4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notesSlide" Target="../notesSlides/notesSlide47.xml"/><Relationship Id="rId7"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4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notesSlide" Target="../notesSlides/notesSlide49.xml"/><Relationship Id="rId7" Type="http://schemas.openxmlformats.org/officeDocument/2006/relationships/image" Target="../media/image48.jpeg"/><Relationship Id="rId12" Type="http://schemas.openxmlformats.org/officeDocument/2006/relationships/image" Target="../media/image53.png"/><Relationship Id="rId2" Type="http://schemas.openxmlformats.org/officeDocument/2006/relationships/slideLayout" Target="../slideLayouts/slideLayout1.xml"/><Relationship Id="rId1" Type="http://schemas.openxmlformats.org/officeDocument/2006/relationships/tags" Target="../tags/tag43.xml"/><Relationship Id="rId6" Type="http://schemas.openxmlformats.org/officeDocument/2006/relationships/image" Target="../media/image47.jpeg"/><Relationship Id="rId11" Type="http://schemas.openxmlformats.org/officeDocument/2006/relationships/image" Target="../media/image52.png"/><Relationship Id="rId5" Type="http://schemas.openxmlformats.org/officeDocument/2006/relationships/image" Target="../media/image46.jpeg"/><Relationship Id="rId10" Type="http://schemas.openxmlformats.org/officeDocument/2006/relationships/image" Target="../media/image51.png"/><Relationship Id="rId4" Type="http://schemas.openxmlformats.org/officeDocument/2006/relationships/image" Target="NULL"/><Relationship Id="rId9" Type="http://schemas.openxmlformats.org/officeDocument/2006/relationships/image" Target="../media/image50.jpeg"/></Relationships>
</file>

<file path=ppt/slides/_rels/slide51.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18" Type="http://schemas.openxmlformats.org/officeDocument/2006/relationships/image" Target="../media/image68.png"/><Relationship Id="rId3" Type="http://schemas.openxmlformats.org/officeDocument/2006/relationships/notesSlide" Target="../notesSlides/notesSlide50.xml"/><Relationship Id="rId7" Type="http://schemas.openxmlformats.org/officeDocument/2006/relationships/image" Target="../media/image57.jpeg"/><Relationship Id="rId12" Type="http://schemas.openxmlformats.org/officeDocument/2006/relationships/image" Target="../media/image62.jpeg"/><Relationship Id="rId17" Type="http://schemas.openxmlformats.org/officeDocument/2006/relationships/image" Target="../media/image67.png"/><Relationship Id="rId2" Type="http://schemas.openxmlformats.org/officeDocument/2006/relationships/slideLayout" Target="../slideLayouts/slideLayout1.xml"/><Relationship Id="rId16" Type="http://schemas.openxmlformats.org/officeDocument/2006/relationships/image" Target="../media/image66.jpeg"/><Relationship Id="rId1" Type="http://schemas.openxmlformats.org/officeDocument/2006/relationships/tags" Target="../tags/tag44.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5" Type="http://schemas.openxmlformats.org/officeDocument/2006/relationships/image" Target="../media/image65.jpeg"/><Relationship Id="rId10" Type="http://schemas.openxmlformats.org/officeDocument/2006/relationships/image" Target="../media/image60.jpeg"/><Relationship Id="rId4" Type="http://schemas.openxmlformats.org/officeDocument/2006/relationships/image" Target="../media/image54.png"/><Relationship Id="rId9" Type="http://schemas.openxmlformats.org/officeDocument/2006/relationships/image" Target="../media/image59.jpeg"/><Relationship Id="rId14" Type="http://schemas.openxmlformats.org/officeDocument/2006/relationships/image" Target="../media/image64.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46.xml"/><Relationship Id="rId6" Type="http://schemas.openxmlformats.org/officeDocument/2006/relationships/image" Target="../media/image71.wmf"/><Relationship Id="rId5" Type="http://schemas.openxmlformats.org/officeDocument/2006/relationships/image" Target="../media/image70.GIF"/><Relationship Id="rId4" Type="http://schemas.openxmlformats.org/officeDocument/2006/relationships/image" Target="../media/image69.wmf"/></Relationships>
</file>

<file path=ppt/slides/_rels/slide5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6142005"/>
            <a:ext cx="12192000" cy="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0" y="6237749"/>
            <a:ext cx="12192000" cy="5865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 name="TextBox 55"/>
          <p:cNvSpPr txBox="1"/>
          <p:nvPr/>
        </p:nvSpPr>
        <p:spPr>
          <a:xfrm>
            <a:off x="8638988" y="5736522"/>
            <a:ext cx="3239580" cy="338540"/>
          </a:xfrm>
          <a:prstGeom prst="rect">
            <a:avLst/>
          </a:prstGeom>
          <a:noFill/>
        </p:spPr>
        <p:txBody>
          <a:bodyPr wrap="square" lIns="91428" tIns="45713" rIns="91428" bIns="45713" rtlCol="0">
            <a:spAutoFit/>
          </a:bodyPr>
          <a:lstStyle/>
          <a:p>
            <a:r>
              <a:rPr lang="zh-CN" altLang="en-US" sz="1600" b="1" dirty="0">
                <a:solidFill>
                  <a:schemeClr val="accent1"/>
                </a:solidFill>
                <a:latin typeface="+mn-ea"/>
              </a:rPr>
              <a:t>北京聚源锐思数据科技有限公司</a:t>
            </a:r>
          </a:p>
        </p:txBody>
      </p:sp>
      <p:pic>
        <p:nvPicPr>
          <p:cNvPr id="1027" name="Picture 3" descr="E:\文档\doc\04.svn\100.综合\005.Logo\logo.jpg"/>
          <p:cNvPicPr>
            <a:picLocks noChangeAspect="1" noChangeArrowheads="1"/>
          </p:cNvPicPr>
          <p:nvPr/>
        </p:nvPicPr>
        <p:blipFill>
          <a:blip r:embed="rId3" cstate="print"/>
          <a:srcRect/>
          <a:stretch>
            <a:fillRect/>
          </a:stretch>
        </p:blipFill>
        <p:spPr bwMode="auto">
          <a:xfrm>
            <a:off x="252347" y="259488"/>
            <a:ext cx="1600200" cy="635000"/>
          </a:xfrm>
          <a:prstGeom prst="rect">
            <a:avLst/>
          </a:prstGeom>
          <a:noFill/>
        </p:spPr>
      </p:pic>
      <p:sp>
        <p:nvSpPr>
          <p:cNvPr id="12" name="矩形 11"/>
          <p:cNvSpPr/>
          <p:nvPr/>
        </p:nvSpPr>
        <p:spPr>
          <a:xfrm>
            <a:off x="729615" y="1557655"/>
            <a:ext cx="10422255" cy="2768600"/>
          </a:xfrm>
          <a:prstGeom prst="rect">
            <a:avLst/>
          </a:prstGeom>
          <a:noFill/>
        </p:spPr>
        <p:txBody>
          <a:bodyPr wrap="square">
            <a:spAutoFit/>
          </a:bodyPr>
          <a:lstStyle/>
          <a:p>
            <a:pPr algn="ctr"/>
            <a:r>
              <a:rPr lang="en-US" altLang="zh-CN" sz="5800" b="1" i="1">
                <a:effectLst>
                  <a:outerShdw blurRad="38100" dist="19050" dir="2700000" algn="tl" rotWithShape="0">
                    <a:schemeClr val="dk1">
                      <a:alpha val="40000"/>
                    </a:schemeClr>
                  </a:outerShdw>
                </a:effectLst>
                <a:uLnTx/>
                <a:uFillTx/>
                <a:latin typeface="Times New Roman" panose="02020603050405020304" pitchFamily="18" charset="0"/>
                <a:ea typeface="幼圆" panose="02010509060101010101" pitchFamily="49" charset="-122"/>
                <a:cs typeface="+mj-cs"/>
                <a:sym typeface="+mn-ea"/>
              </a:rPr>
              <a:t>RESSET</a:t>
            </a:r>
            <a:r>
              <a:rPr lang="en-US" altLang="zh-CN" sz="5800" b="1" i="1" noProof="0" dirty="0">
                <a:effectLst>
                  <a:outerShdw blurRad="38100" dist="19050" dir="2700000" algn="tl" rotWithShape="0">
                    <a:schemeClr val="dk1">
                      <a:alpha val="40000"/>
                    </a:schemeClr>
                  </a:outerShdw>
                </a:effectLst>
                <a:uLnTx/>
                <a:uFillTx/>
                <a:latin typeface="Times New Roman" panose="02020603050405020304" pitchFamily="18" charset="0"/>
                <a:ea typeface="幼圆" panose="02010509060101010101" pitchFamily="49" charset="-122"/>
                <a:cs typeface="+mj-cs"/>
                <a:sym typeface="+mn-ea"/>
              </a:rPr>
              <a:t/>
            </a:r>
            <a:br>
              <a:rPr lang="en-US" altLang="zh-CN" sz="5800" b="1" i="1" noProof="0" dirty="0">
                <a:effectLst>
                  <a:outerShdw blurRad="38100" dist="19050" dir="2700000" algn="tl" rotWithShape="0">
                    <a:schemeClr val="dk1">
                      <a:alpha val="40000"/>
                    </a:schemeClr>
                  </a:outerShdw>
                </a:effectLst>
                <a:uLnTx/>
                <a:uFillTx/>
                <a:latin typeface="Times New Roman" panose="02020603050405020304" pitchFamily="18" charset="0"/>
                <a:ea typeface="幼圆" panose="02010509060101010101" pitchFamily="49" charset="-122"/>
                <a:cs typeface="+mj-cs"/>
                <a:sym typeface="+mn-ea"/>
              </a:rPr>
            </a:br>
            <a:r>
              <a:rPr lang="zh-CN" altLang="en-US" sz="5800" b="1">
                <a:effectLst>
                  <a:outerShdw blurRad="38100" dist="19050" dir="2700000" algn="tl" rotWithShape="0">
                    <a:schemeClr val="dk1">
                      <a:alpha val="40000"/>
                    </a:schemeClr>
                  </a:outerShdw>
                </a:effectLst>
                <a:uLnTx/>
                <a:uFillTx/>
                <a:latin typeface="Times New Roman" panose="02020603050405020304" pitchFamily="18" charset="0"/>
                <a:ea typeface="幼圆" panose="02010509060101010101" pitchFamily="49" charset="-122"/>
                <a:cs typeface="+mj-cs"/>
                <a:sym typeface="+mn-ea"/>
              </a:rPr>
              <a:t>上市公司财务报表分析系统</a:t>
            </a:r>
            <a:r>
              <a:rPr lang="zh-CN" altLang="en-US" sz="5800" b="1" noProof="0" dirty="0">
                <a:effectLst>
                  <a:outerShdw blurRad="38100" dist="19050" dir="2700000" algn="tl" rotWithShape="0">
                    <a:schemeClr val="dk1">
                      <a:alpha val="40000"/>
                    </a:schemeClr>
                  </a:outerShdw>
                </a:effectLst>
                <a:uLnTx/>
                <a:uFillTx/>
                <a:latin typeface="Times New Roman" panose="02020603050405020304" pitchFamily="18" charset="0"/>
                <a:ea typeface="幼圆" panose="02010509060101010101" pitchFamily="49" charset="-122"/>
                <a:cs typeface="+mj-cs"/>
                <a:sym typeface="+mn-ea"/>
              </a:rPr>
              <a:t/>
            </a:r>
            <a:br>
              <a:rPr lang="zh-CN" altLang="en-US" sz="5800" b="1" noProof="0" dirty="0">
                <a:effectLst>
                  <a:outerShdw blurRad="38100" dist="19050" dir="2700000" algn="tl" rotWithShape="0">
                    <a:schemeClr val="dk1">
                      <a:alpha val="40000"/>
                    </a:schemeClr>
                  </a:outerShdw>
                </a:effectLst>
                <a:uLnTx/>
                <a:uFillTx/>
                <a:latin typeface="Times New Roman" panose="02020603050405020304" pitchFamily="18" charset="0"/>
                <a:ea typeface="幼圆" panose="02010509060101010101" pitchFamily="49" charset="-122"/>
                <a:cs typeface="+mj-cs"/>
                <a:sym typeface="+mn-ea"/>
              </a:rPr>
            </a:br>
            <a:r>
              <a:rPr lang="zh-CN" altLang="en-US" sz="5800" b="1">
                <a:effectLst>
                  <a:outerShdw blurRad="38100" dist="19050" dir="2700000" algn="tl" rotWithShape="0">
                    <a:schemeClr val="dk1">
                      <a:alpha val="40000"/>
                    </a:schemeClr>
                  </a:outerShdw>
                </a:effectLst>
                <a:uLnTx/>
                <a:uFillTx/>
                <a:latin typeface="Times New Roman" panose="02020603050405020304" pitchFamily="18" charset="0"/>
                <a:ea typeface="幼圆" panose="02010509060101010101" pitchFamily="49" charset="-122"/>
                <a:cs typeface="+mj-cs"/>
                <a:sym typeface="+mn-ea"/>
              </a:rPr>
              <a:t>操作指南</a:t>
            </a:r>
            <a:r>
              <a:rPr lang="en-US" altLang="zh-CN" sz="5800" b="1">
                <a:effectLst>
                  <a:outerShdw blurRad="38100" dist="19050" dir="2700000" algn="tl" rotWithShape="0">
                    <a:schemeClr val="dk1">
                      <a:alpha val="40000"/>
                    </a:schemeClr>
                  </a:outerShdw>
                </a:effectLst>
                <a:uLnTx/>
                <a:uFillTx/>
                <a:latin typeface="Times New Roman" panose="02020603050405020304" pitchFamily="18" charset="0"/>
                <a:ea typeface="幼圆" panose="02010509060101010101" pitchFamily="49" charset="-122"/>
                <a:cs typeface="+mj-cs"/>
                <a:sym typeface="+mn-ea"/>
              </a:rPr>
              <a:t> </a:t>
            </a:r>
            <a:r>
              <a:rPr lang="en-US" altLang="zh-CN" sz="4800" b="1" i="1">
                <a:ln>
                  <a:noFill/>
                </a:ln>
                <a:solidFill>
                  <a:srgbClr val="FF0000"/>
                </a:solidFill>
                <a:effectLst/>
                <a:uLnTx/>
                <a:uFillTx/>
                <a:latin typeface="Times New Roman" panose="02020603050405020304" pitchFamily="18" charset="0"/>
                <a:ea typeface="幼圆" panose="02010509060101010101" pitchFamily="49" charset="-122"/>
                <a:cs typeface="+mj-cs"/>
                <a:sym typeface="+mn-ea"/>
              </a:rPr>
              <a:t> </a:t>
            </a:r>
            <a:endParaRPr lang="zh-CN" altLang="en-US" sz="4800" b="1" dirty="0">
              <a:solidFill>
                <a:schemeClr val="tx1"/>
              </a:solidFill>
              <a:latin typeface="+mj-ea"/>
              <a:ea typeface="+mj-ea"/>
              <a:sym typeface="+mn-ea"/>
            </a:endParaRPr>
          </a:p>
        </p:txBody>
      </p:sp>
      <p:sp>
        <p:nvSpPr>
          <p:cNvPr id="13" name="TextBox 12"/>
          <p:cNvSpPr txBox="1"/>
          <p:nvPr/>
        </p:nvSpPr>
        <p:spPr>
          <a:xfrm>
            <a:off x="9680895" y="6357669"/>
            <a:ext cx="2171769" cy="307777"/>
          </a:xfrm>
          <a:prstGeom prst="rect">
            <a:avLst/>
          </a:prstGeom>
          <a:noFill/>
        </p:spPr>
        <p:txBody>
          <a:bodyPr wrap="square" rtlCol="0">
            <a:spAutoFit/>
          </a:bodyPr>
          <a:lstStyle/>
          <a:p>
            <a:r>
              <a:rPr lang="zh-CN" altLang="en-US" sz="1400" b="1" dirty="0">
                <a:solidFill>
                  <a:schemeClr val="bg1"/>
                </a:solidFill>
              </a:rPr>
              <a:t>王 倩    高级金融研究员</a:t>
            </a:r>
          </a:p>
        </p:txBody>
      </p:sp>
      <p:pic>
        <p:nvPicPr>
          <p:cNvPr id="6" name="图片 5" descr="资源 2"/>
          <p:cNvPicPr>
            <a:picLocks noChangeAspect="1"/>
          </p:cNvPicPr>
          <p:nvPr userDrawn="1"/>
        </p:nvPicPr>
        <p:blipFill>
          <a:blip r:embed="rId4"/>
          <a:stretch>
            <a:fillRect/>
          </a:stretch>
        </p:blipFill>
        <p:spPr>
          <a:xfrm>
            <a:off x="9346565" y="29210"/>
            <a:ext cx="2403475" cy="750570"/>
          </a:xfrm>
          <a:prstGeom prst="rect">
            <a:avLst/>
          </a:prstGeom>
        </p:spPr>
      </p:pic>
    </p:spTree>
  </p:cSld>
  <p:clrMapOvr>
    <a:masterClrMapping/>
  </p:clrMapOvr>
  <p:transition advTm="10000">
    <p:pull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公司资料——</a:t>
            </a:r>
            <a:r>
              <a:rPr sz="2800" b="1" dirty="0"/>
              <a:t>公司查询</a:t>
            </a:r>
          </a:p>
        </p:txBody>
      </p:sp>
      <p:sp>
        <p:nvSpPr>
          <p:cNvPr id="22531" name="TextBox 7"/>
          <p:cNvSpPr txBox="1"/>
          <p:nvPr/>
        </p:nvSpPr>
        <p:spPr>
          <a:xfrm>
            <a:off x="1209675" y="845820"/>
            <a:ext cx="9773920" cy="2491740"/>
          </a:xfrm>
          <a:prstGeom prst="rect">
            <a:avLst/>
          </a:prstGeom>
          <a:noFill/>
          <a:ln w="9525">
            <a:noFill/>
          </a:ln>
        </p:spPr>
        <p:txBody>
          <a:bodyPr wrap="square">
            <a:spAutoFit/>
          </a:bodyPr>
          <a:lstStyle/>
          <a:p>
            <a:pPr algn="just" eaLnBrk="0" hangingPunct="0">
              <a:lnSpc>
                <a:spcPct val="150000"/>
              </a:lnSpc>
              <a:buClr>
                <a:srgbClr val="92D050"/>
              </a:buClr>
              <a:buFont typeface="Wingdings" panose="05000000000000000000" pitchFamily="2" charset="2"/>
              <a:buChar char=""/>
            </a:pPr>
            <a:r>
              <a:rPr lang="zh-CN" altLang="en-US" sz="2600" dirty="0">
                <a:latin typeface="Times New Roman" panose="02020603050405020304" pitchFamily="18" charset="0"/>
                <a:ea typeface="宋体" panose="02010600030101010101" pitchFamily="2" charset="-122"/>
              </a:rPr>
              <a:t>请选择要查看的公司后输入框中，用户可以输入股票代码、公司汉字简称、简称的拼音缩写，系统会根据用户输入的内容自动匹配数据库的公司，并加载到页面供用户选择，下图所示。</a:t>
            </a:r>
            <a:endParaRPr lang="en-US" altLang="zh-CN" sz="2600" dirty="0">
              <a:latin typeface="Times New Roman" panose="02020603050405020304" pitchFamily="18" charset="0"/>
              <a:ea typeface="宋体" panose="02010600030101010101" pitchFamily="2" charset="-122"/>
            </a:endParaRPr>
          </a:p>
          <a:p>
            <a:pPr algn="just" eaLnBrk="0" hangingPunct="0">
              <a:lnSpc>
                <a:spcPct val="150000"/>
              </a:lnSpc>
              <a:buClr>
                <a:srgbClr val="92D050"/>
              </a:buClr>
              <a:buFont typeface="Wingdings" panose="05000000000000000000" pitchFamily="2" charset="2"/>
              <a:buChar char=""/>
            </a:pPr>
            <a:r>
              <a:rPr lang="zh-CN" altLang="en-US" sz="2600" dirty="0">
                <a:latin typeface="Times New Roman" panose="02020603050405020304" pitchFamily="18" charset="0"/>
                <a:ea typeface="宋体" panose="02010600030101010101" pitchFamily="2" charset="-122"/>
              </a:rPr>
              <a:t>支持用户输入</a:t>
            </a:r>
            <a:r>
              <a:rPr lang="en-US" altLang="zh-CN" sz="2600" dirty="0">
                <a:latin typeface="Times New Roman" panose="02020603050405020304" pitchFamily="18" charset="0"/>
                <a:ea typeface="宋体" panose="02010600030101010101" pitchFamily="2" charset="-122"/>
              </a:rPr>
              <a:t>A</a:t>
            </a:r>
            <a:r>
              <a:rPr lang="zh-CN" altLang="en-US" sz="2600" dirty="0">
                <a:latin typeface="Times New Roman" panose="02020603050405020304" pitchFamily="18" charset="0"/>
                <a:ea typeface="宋体" panose="02010600030101010101" pitchFamily="2" charset="-122"/>
              </a:rPr>
              <a:t>股代码、</a:t>
            </a:r>
            <a:r>
              <a:rPr lang="en-US" altLang="zh-CN" sz="2600" dirty="0">
                <a:latin typeface="Times New Roman" panose="02020603050405020304" pitchFamily="18" charset="0"/>
                <a:ea typeface="宋体" panose="02010600030101010101" pitchFamily="2" charset="-122"/>
              </a:rPr>
              <a:t>A</a:t>
            </a:r>
            <a:r>
              <a:rPr lang="zh-CN" altLang="en-US" sz="2600" dirty="0">
                <a:latin typeface="Times New Roman" panose="02020603050405020304" pitchFamily="18" charset="0"/>
                <a:ea typeface="宋体" panose="02010600030101010101" pitchFamily="2" charset="-122"/>
              </a:rPr>
              <a:t>股名称或拼音首字母。</a:t>
            </a:r>
          </a:p>
        </p:txBody>
      </p:sp>
      <p:pic>
        <p:nvPicPr>
          <p:cNvPr id="22532" name="图片 8"/>
          <p:cNvPicPr>
            <a:picLocks noChangeAspect="1"/>
          </p:cNvPicPr>
          <p:nvPr/>
        </p:nvPicPr>
        <p:blipFill>
          <a:blip r:embed="rId4"/>
          <a:stretch>
            <a:fillRect/>
          </a:stretch>
        </p:blipFill>
        <p:spPr>
          <a:xfrm>
            <a:off x="4452938" y="4107180"/>
            <a:ext cx="2643187" cy="1714500"/>
          </a:xfrm>
          <a:prstGeom prst="rect">
            <a:avLst/>
          </a:prstGeom>
          <a:noFill/>
          <a:ln w="9525">
            <a:noFill/>
          </a:ln>
        </p:spPr>
      </p:pic>
      <p:pic>
        <p:nvPicPr>
          <p:cNvPr id="22533" name="图片 9"/>
          <p:cNvPicPr>
            <a:picLocks noChangeAspect="1"/>
          </p:cNvPicPr>
          <p:nvPr/>
        </p:nvPicPr>
        <p:blipFill>
          <a:blip r:embed="rId5"/>
          <a:stretch>
            <a:fillRect/>
          </a:stretch>
        </p:blipFill>
        <p:spPr>
          <a:xfrm>
            <a:off x="6940868" y="3267075"/>
            <a:ext cx="3000375" cy="1643063"/>
          </a:xfrm>
          <a:prstGeom prst="rect">
            <a:avLst/>
          </a:prstGeom>
          <a:noFill/>
          <a:ln w="9525">
            <a:noFill/>
          </a:ln>
        </p:spPr>
      </p:pic>
      <p:pic>
        <p:nvPicPr>
          <p:cNvPr id="22534" name="图片 6"/>
          <p:cNvPicPr>
            <a:picLocks noChangeAspect="1"/>
          </p:cNvPicPr>
          <p:nvPr/>
        </p:nvPicPr>
        <p:blipFill>
          <a:blip r:embed="rId6"/>
          <a:stretch>
            <a:fillRect/>
          </a:stretch>
        </p:blipFill>
        <p:spPr>
          <a:xfrm>
            <a:off x="1881188" y="4994910"/>
            <a:ext cx="2714625" cy="1643063"/>
          </a:xfrm>
          <a:prstGeom prst="rect">
            <a:avLst/>
          </a:prstGeom>
          <a:noFill/>
          <a:ln w="9525">
            <a:noFill/>
          </a:ln>
        </p:spPr>
      </p:pic>
    </p:spTree>
    <p:custDataLst>
      <p:tags r:id="rId1"/>
    </p:custDataLst>
  </p:cSld>
  <p:clrMapOvr>
    <a:masterClrMapping/>
  </p:clrMapOvr>
  <p:transition advTm="10000">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公司资料——</a:t>
            </a:r>
            <a:r>
              <a:rPr sz="2800" b="1" dirty="0"/>
              <a:t>公司简介</a:t>
            </a:r>
            <a:endParaRPr lang="en-US" altLang="zh-CN" sz="2800" b="1" dirty="0"/>
          </a:p>
        </p:txBody>
      </p:sp>
      <p:pic>
        <p:nvPicPr>
          <p:cNvPr id="23554" name="Picture 2" descr="C:\Users\RESSET_15060501\Desktop\RESSET上市公司财务报表分析系统.png"/>
          <p:cNvPicPr>
            <a:picLocks noChangeAspect="1"/>
          </p:cNvPicPr>
          <p:nvPr/>
        </p:nvPicPr>
        <p:blipFill>
          <a:blip r:embed="rId4"/>
          <a:stretch>
            <a:fillRect/>
          </a:stretch>
        </p:blipFill>
        <p:spPr>
          <a:xfrm>
            <a:off x="1790383" y="2577783"/>
            <a:ext cx="8715375" cy="4572000"/>
          </a:xfrm>
          <a:prstGeom prst="rect">
            <a:avLst/>
          </a:prstGeom>
          <a:noFill/>
          <a:ln w="9525">
            <a:noFill/>
          </a:ln>
        </p:spPr>
      </p:pic>
      <p:sp>
        <p:nvSpPr>
          <p:cNvPr id="23556" name="TextBox 7"/>
          <p:cNvSpPr txBox="1"/>
          <p:nvPr/>
        </p:nvSpPr>
        <p:spPr>
          <a:xfrm>
            <a:off x="1167765" y="829945"/>
            <a:ext cx="10375265" cy="1822450"/>
          </a:xfrm>
          <a:prstGeom prst="rect">
            <a:avLst/>
          </a:prstGeom>
          <a:noFill/>
          <a:ln w="9525">
            <a:noFill/>
          </a:ln>
        </p:spPr>
        <p:txBody>
          <a:bodyPr wrap="square">
            <a:spAutoFit/>
          </a:bodyPr>
          <a:lstStyle/>
          <a:p>
            <a:pPr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在公司查询的下拉列表中单击选中要查看的公司</a:t>
            </a:r>
            <a:endParaRPr lang="en-US" altLang="zh-CN" sz="2500" dirty="0">
              <a:latin typeface="Times New Roman" panose="02020603050405020304" pitchFamily="18" charset="0"/>
              <a:ea typeface="宋体" panose="02010600030101010101" pitchFamily="2" charset="-122"/>
            </a:endParaRPr>
          </a:p>
          <a:p>
            <a:pPr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在左侧菜单单击 公司资料</a:t>
            </a:r>
            <a:r>
              <a:rPr lang="en-US" altLang="zh-CN" sz="2500" dirty="0">
                <a:latin typeface="Times New Roman" panose="02020603050405020304" pitchFamily="18" charset="0"/>
                <a:ea typeface="宋体" panose="02010600030101010101" pitchFamily="2" charset="-122"/>
              </a:rPr>
              <a:t>—</a:t>
            </a:r>
            <a:r>
              <a:rPr lang="zh-CN" altLang="en-US" sz="2500" dirty="0">
                <a:latin typeface="Times New Roman" panose="02020603050405020304" pitchFamily="18" charset="0"/>
                <a:ea typeface="宋体" panose="02010600030101010101" pitchFamily="2" charset="-122"/>
              </a:rPr>
              <a:t>公司简介。</a:t>
            </a:r>
            <a:endParaRPr lang="en-US" altLang="zh-CN" sz="2500" dirty="0">
              <a:latin typeface="Times New Roman" panose="02020603050405020304" pitchFamily="18" charset="0"/>
              <a:ea typeface="宋体" panose="02010600030101010101" pitchFamily="2" charset="-122"/>
            </a:endParaRPr>
          </a:p>
          <a:p>
            <a:pPr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公司简介包括：</a:t>
            </a:r>
            <a:r>
              <a:rPr lang="zh-CN" altLang="en-US" sz="2500" dirty="0">
                <a:ln/>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宋体" panose="02010600030101010101" pitchFamily="2" charset="-122"/>
              </a:rPr>
              <a:t>公司简介、公司基本信息、主营及兼营业务和联系方式</a:t>
            </a:r>
          </a:p>
        </p:txBody>
      </p:sp>
    </p:spTree>
    <p:custDataLst>
      <p:tags r:id="rId1"/>
    </p:custDataLst>
  </p:cSld>
  <p:clrMapOvr>
    <a:masterClrMapping/>
  </p:clrMapOvr>
  <p:transition advTm="10000">
    <p:pull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公司资料——</a:t>
            </a:r>
            <a:r>
              <a:rPr sz="2800" b="1" dirty="0"/>
              <a:t>股本结构</a:t>
            </a:r>
          </a:p>
        </p:txBody>
      </p:sp>
      <p:sp>
        <p:nvSpPr>
          <p:cNvPr id="24579" name="TextBox 7"/>
          <p:cNvSpPr txBox="1"/>
          <p:nvPr/>
        </p:nvSpPr>
        <p:spPr>
          <a:xfrm>
            <a:off x="1300480" y="868045"/>
            <a:ext cx="10156825" cy="1822450"/>
          </a:xfrm>
          <a:prstGeom prst="rect">
            <a:avLst/>
          </a:prstGeom>
          <a:noFill/>
          <a:ln w="9525">
            <a:noFill/>
          </a:ln>
        </p:spPr>
        <p:txBody>
          <a:bodyPr wrap="square">
            <a:spAutoFit/>
          </a:bodyPr>
          <a:lstStyle/>
          <a:p>
            <a:pPr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在公司查询的下拉列表中单击选中要查看的公司</a:t>
            </a:r>
            <a:endParaRPr lang="en-US" altLang="zh-CN" sz="2500" dirty="0">
              <a:latin typeface="Times New Roman" panose="02020603050405020304" pitchFamily="18" charset="0"/>
              <a:ea typeface="宋体" panose="02010600030101010101" pitchFamily="2" charset="-122"/>
            </a:endParaRPr>
          </a:p>
          <a:p>
            <a:pPr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在左侧菜单单击 公司资料</a:t>
            </a:r>
            <a:r>
              <a:rPr lang="en-US" altLang="zh-CN" sz="2500" dirty="0">
                <a:latin typeface="Times New Roman" panose="02020603050405020304" pitchFamily="18" charset="0"/>
                <a:ea typeface="宋体" panose="02010600030101010101" pitchFamily="2" charset="-122"/>
              </a:rPr>
              <a:t>—</a:t>
            </a:r>
            <a:r>
              <a:rPr lang="zh-CN" altLang="en-US" sz="2500" dirty="0">
                <a:latin typeface="Times New Roman" panose="02020603050405020304" pitchFamily="18" charset="0"/>
                <a:ea typeface="宋体" panose="02010600030101010101" pitchFamily="2" charset="-122"/>
              </a:rPr>
              <a:t>股本结构。</a:t>
            </a:r>
            <a:endParaRPr lang="en-US" altLang="zh-CN" sz="2500" dirty="0">
              <a:latin typeface="Times New Roman" panose="02020603050405020304" pitchFamily="18" charset="0"/>
              <a:ea typeface="宋体" panose="02010600030101010101" pitchFamily="2" charset="-122"/>
            </a:endParaRPr>
          </a:p>
          <a:p>
            <a:pPr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股本结构包括：</a:t>
            </a:r>
            <a:r>
              <a:rPr lang="zh-CN" altLang="en-US" sz="2500" dirty="0">
                <a:solidFill>
                  <a:srgbClr val="92D050"/>
                </a:solidFill>
                <a:latin typeface="Times New Roman" panose="02020603050405020304" pitchFamily="18" charset="0"/>
                <a:ea typeface="宋体" panose="02010600030101010101" pitchFamily="2" charset="-122"/>
              </a:rPr>
              <a:t>最新股本结构及其简介、前十大股东、前十流通股东</a:t>
            </a:r>
          </a:p>
        </p:txBody>
      </p:sp>
      <p:pic>
        <p:nvPicPr>
          <p:cNvPr id="24580" name="Picture 2" descr="C:\Users\RESSET_15060501\Desktop\RESSET上市公司财务报表分析系统.png"/>
          <p:cNvPicPr>
            <a:picLocks noChangeAspect="1"/>
          </p:cNvPicPr>
          <p:nvPr/>
        </p:nvPicPr>
        <p:blipFill>
          <a:blip r:embed="rId4"/>
          <a:stretch>
            <a:fillRect/>
          </a:stretch>
        </p:blipFill>
        <p:spPr>
          <a:xfrm>
            <a:off x="1905318" y="2635885"/>
            <a:ext cx="8215312" cy="4402138"/>
          </a:xfrm>
          <a:prstGeom prst="rect">
            <a:avLst/>
          </a:prstGeom>
          <a:noFill/>
          <a:ln w="9525">
            <a:noFill/>
          </a:ln>
        </p:spPr>
      </p:pic>
    </p:spTree>
    <p:custDataLst>
      <p:tags r:id="rId1"/>
    </p:custDataLst>
  </p:cSld>
  <p:clrMapOvr>
    <a:masterClrMapping/>
  </p:clrMapOvr>
  <p:transition advTm="10000">
    <p:pull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公司资料——</a:t>
            </a:r>
            <a:r>
              <a:rPr sz="2800" b="1" dirty="0"/>
              <a:t>主要股东</a:t>
            </a:r>
          </a:p>
        </p:txBody>
      </p:sp>
      <p:sp>
        <p:nvSpPr>
          <p:cNvPr id="25603" name="TextBox 7"/>
          <p:cNvSpPr txBox="1"/>
          <p:nvPr/>
        </p:nvSpPr>
        <p:spPr>
          <a:xfrm>
            <a:off x="1280795" y="791845"/>
            <a:ext cx="9883140" cy="1822450"/>
          </a:xfrm>
          <a:prstGeom prst="rect">
            <a:avLst/>
          </a:prstGeom>
          <a:noFill/>
          <a:ln w="9525">
            <a:noFill/>
          </a:ln>
        </p:spPr>
        <p:txBody>
          <a:bodyPr wrap="square">
            <a:spAutoFit/>
          </a:bodyPr>
          <a:lstStyle/>
          <a:p>
            <a:pPr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在公司查询的下拉列表中单击选中要查看的公司</a:t>
            </a:r>
            <a:endParaRPr lang="en-US" altLang="zh-CN" sz="2500" dirty="0">
              <a:latin typeface="Times New Roman" panose="02020603050405020304" pitchFamily="18" charset="0"/>
              <a:ea typeface="宋体" panose="02010600030101010101" pitchFamily="2" charset="-122"/>
            </a:endParaRPr>
          </a:p>
          <a:p>
            <a:pPr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在左侧菜单单击 公司资料</a:t>
            </a:r>
            <a:r>
              <a:rPr lang="en-US" altLang="zh-CN" sz="2500" dirty="0">
                <a:latin typeface="Times New Roman" panose="02020603050405020304" pitchFamily="18" charset="0"/>
                <a:ea typeface="宋体" panose="02010600030101010101" pitchFamily="2" charset="-122"/>
              </a:rPr>
              <a:t>—</a:t>
            </a:r>
            <a:r>
              <a:rPr lang="zh-CN" altLang="en-US" sz="2500" dirty="0">
                <a:latin typeface="Times New Roman" panose="02020603050405020304" pitchFamily="18" charset="0"/>
                <a:ea typeface="宋体" panose="02010600030101010101" pitchFamily="2" charset="-122"/>
              </a:rPr>
              <a:t>主要股东。</a:t>
            </a:r>
            <a:endParaRPr lang="en-US" altLang="zh-CN" sz="2500" dirty="0">
              <a:latin typeface="Times New Roman" panose="02020603050405020304" pitchFamily="18" charset="0"/>
              <a:ea typeface="宋体" panose="02010600030101010101" pitchFamily="2" charset="-122"/>
            </a:endParaRPr>
          </a:p>
          <a:p>
            <a:pPr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主要股东包括：</a:t>
            </a:r>
            <a:r>
              <a:rPr lang="zh-CN" altLang="en-US" sz="2500" dirty="0">
                <a:solidFill>
                  <a:srgbClr val="92D050"/>
                </a:solidFill>
                <a:latin typeface="Times New Roman" panose="02020603050405020304" pitchFamily="18" charset="0"/>
                <a:ea typeface="宋体" panose="02010600030101010101" pitchFamily="2" charset="-122"/>
              </a:rPr>
              <a:t>主要股东及其简介、逐一介绍主要股东信息</a:t>
            </a:r>
          </a:p>
        </p:txBody>
      </p:sp>
      <p:pic>
        <p:nvPicPr>
          <p:cNvPr id="25604" name="Picture 2" descr="C:\Users\RESSET_15060501\Desktop\RESSET上市公司财务报表分析系统.png"/>
          <p:cNvPicPr>
            <a:picLocks noChangeAspect="1"/>
          </p:cNvPicPr>
          <p:nvPr/>
        </p:nvPicPr>
        <p:blipFill>
          <a:blip r:embed="rId4"/>
          <a:stretch>
            <a:fillRect/>
          </a:stretch>
        </p:blipFill>
        <p:spPr>
          <a:xfrm>
            <a:off x="1952625" y="2558415"/>
            <a:ext cx="8572500" cy="4500563"/>
          </a:xfrm>
          <a:prstGeom prst="rect">
            <a:avLst/>
          </a:prstGeom>
          <a:noFill/>
          <a:ln w="9525">
            <a:noFill/>
          </a:ln>
        </p:spPr>
      </p:pic>
    </p:spTree>
    <p:custDataLst>
      <p:tags r:id="rId1"/>
    </p:custDataLst>
  </p:cSld>
  <p:clrMapOvr>
    <a:masterClrMapping/>
  </p:clrMapOvr>
  <p:transition advTm="10000">
    <p:pull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公司资料——</a:t>
            </a:r>
            <a:r>
              <a:rPr sz="2800" b="1" dirty="0"/>
              <a:t>员工构成</a:t>
            </a:r>
          </a:p>
        </p:txBody>
      </p:sp>
      <p:sp>
        <p:nvSpPr>
          <p:cNvPr id="26627" name="TextBox 7"/>
          <p:cNvSpPr txBox="1"/>
          <p:nvPr/>
        </p:nvSpPr>
        <p:spPr>
          <a:xfrm>
            <a:off x="1293495" y="829945"/>
            <a:ext cx="10350500" cy="1822450"/>
          </a:xfrm>
          <a:prstGeom prst="rect">
            <a:avLst/>
          </a:prstGeom>
          <a:noFill/>
          <a:ln w="9525">
            <a:noFill/>
          </a:ln>
        </p:spPr>
        <p:txBody>
          <a:bodyPr wrap="square">
            <a:spAutoFit/>
          </a:bodyPr>
          <a:lstStyle/>
          <a:p>
            <a:pPr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在公司查询的下拉列表中单击选中要查看的公司</a:t>
            </a:r>
            <a:endParaRPr lang="en-US" altLang="zh-CN" sz="2500" dirty="0">
              <a:latin typeface="Times New Roman" panose="02020603050405020304" pitchFamily="18" charset="0"/>
              <a:ea typeface="宋体" panose="02010600030101010101" pitchFamily="2" charset="-122"/>
            </a:endParaRPr>
          </a:p>
          <a:p>
            <a:pPr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在左侧菜单单击 公司资料</a:t>
            </a:r>
            <a:r>
              <a:rPr lang="en-US" altLang="zh-CN" sz="2500" dirty="0">
                <a:latin typeface="Times New Roman" panose="02020603050405020304" pitchFamily="18" charset="0"/>
                <a:ea typeface="宋体" panose="02010600030101010101" pitchFamily="2" charset="-122"/>
              </a:rPr>
              <a:t>—</a:t>
            </a:r>
            <a:r>
              <a:rPr lang="zh-CN" altLang="en-US" sz="2500" dirty="0">
                <a:latin typeface="Times New Roman" panose="02020603050405020304" pitchFamily="18" charset="0"/>
                <a:ea typeface="宋体" panose="02010600030101010101" pitchFamily="2" charset="-122"/>
              </a:rPr>
              <a:t>员工构成。</a:t>
            </a:r>
            <a:endParaRPr lang="en-US" altLang="zh-CN" sz="2500" dirty="0">
              <a:latin typeface="Times New Roman" panose="02020603050405020304" pitchFamily="18" charset="0"/>
              <a:ea typeface="宋体" panose="02010600030101010101" pitchFamily="2" charset="-122"/>
            </a:endParaRPr>
          </a:p>
          <a:p>
            <a:pPr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员工构成包括：</a:t>
            </a:r>
            <a:r>
              <a:rPr lang="zh-CN" altLang="en-US" sz="2500" dirty="0">
                <a:solidFill>
                  <a:srgbClr val="92D050"/>
                </a:solidFill>
                <a:latin typeface="Times New Roman" panose="02020603050405020304" pitchFamily="18" charset="0"/>
                <a:ea typeface="宋体" panose="02010600030101010101" pitchFamily="2" charset="-122"/>
              </a:rPr>
              <a:t>专业构成、教育程度、职工总数和离退人数</a:t>
            </a:r>
          </a:p>
        </p:txBody>
      </p:sp>
      <p:pic>
        <p:nvPicPr>
          <p:cNvPr id="26628" name="Picture 2" descr="C:\Users\RESSET_15060501\Desktop\RESSET上市公司财务报表分析系统.png"/>
          <p:cNvPicPr>
            <a:picLocks noChangeAspect="1"/>
          </p:cNvPicPr>
          <p:nvPr/>
        </p:nvPicPr>
        <p:blipFill>
          <a:blip r:embed="rId4"/>
          <a:stretch>
            <a:fillRect/>
          </a:stretch>
        </p:blipFill>
        <p:spPr>
          <a:xfrm>
            <a:off x="1809750" y="2547938"/>
            <a:ext cx="8572500" cy="4572000"/>
          </a:xfrm>
          <a:prstGeom prst="rect">
            <a:avLst/>
          </a:prstGeom>
          <a:noFill/>
          <a:ln w="9525">
            <a:noFill/>
          </a:ln>
        </p:spPr>
      </p:pic>
    </p:spTree>
    <p:custDataLst>
      <p:tags r:id="rId1"/>
    </p:custDataLst>
  </p:cSld>
  <p:clrMapOvr>
    <a:masterClrMapping/>
  </p:clrMapOvr>
  <p:transition advTm="10000">
    <p:pull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dirty="0"/>
              <a:t>财务数据浏览</a:t>
            </a:r>
          </a:p>
        </p:txBody>
      </p:sp>
      <p:sp>
        <p:nvSpPr>
          <p:cNvPr id="27651" name="TextBox 7"/>
          <p:cNvSpPr txBox="1"/>
          <p:nvPr/>
        </p:nvSpPr>
        <p:spPr>
          <a:xfrm>
            <a:off x="1146175" y="1116330"/>
            <a:ext cx="10162540" cy="5169535"/>
          </a:xfrm>
          <a:prstGeom prst="rect">
            <a:avLst/>
          </a:prstGeom>
          <a:noFill/>
          <a:ln w="9525">
            <a:noFill/>
          </a:ln>
        </p:spPr>
        <p:txBody>
          <a:bodyPr wrap="square">
            <a:spAutoFit/>
          </a:bodyPr>
          <a:lstStyle/>
          <a:p>
            <a:pPr eaLnBrk="0" hangingPunct="0">
              <a:lnSpc>
                <a:spcPct val="120000"/>
              </a:lnSpc>
              <a:spcBef>
                <a:spcPts val="0"/>
              </a:spcBef>
              <a:spcAft>
                <a:spcPts val="0"/>
              </a:spcAft>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在下拉列表中，用户点击确定要查看的公司后，在左侧的菜单树下点击一个菜单项，如点击财务数据的应收账款。</a:t>
            </a:r>
            <a:endParaRPr lang="en-US" altLang="zh-CN" sz="2500" dirty="0">
              <a:latin typeface="Times New Roman" panose="02020603050405020304" pitchFamily="18" charset="0"/>
              <a:ea typeface="宋体" panose="02010600030101010101" pitchFamily="2" charset="-122"/>
            </a:endParaRPr>
          </a:p>
          <a:p>
            <a:pPr eaLnBrk="0" hangingPunct="0">
              <a:lnSpc>
                <a:spcPct val="120000"/>
              </a:lnSpc>
              <a:spcBef>
                <a:spcPts val="0"/>
              </a:spcBef>
              <a:spcAft>
                <a:spcPts val="0"/>
              </a:spcAft>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财务数据包括：</a:t>
            </a:r>
            <a:endParaRPr lang="en-US" altLang="zh-CN" sz="2500" dirty="0">
              <a:latin typeface="Times New Roman" panose="02020603050405020304" pitchFamily="18" charset="0"/>
              <a:ea typeface="宋体" panose="02010600030101010101" pitchFamily="2" charset="-122"/>
            </a:endParaRPr>
          </a:p>
          <a:p>
            <a:pPr eaLnBrk="0" hangingPunct="0">
              <a:lnSpc>
                <a:spcPct val="120000"/>
              </a:lnSpc>
              <a:spcBef>
                <a:spcPts val="0"/>
              </a:spcBef>
              <a:spcAft>
                <a:spcPts val="0"/>
              </a:spcAft>
              <a:buClr>
                <a:srgbClr val="92D050"/>
              </a:buClr>
              <a:buFont typeface="Arial" panose="020B0604020202020204" pitchFamily="34" charset="0"/>
            </a:pPr>
            <a:r>
              <a:rPr lang="zh-CN" altLang="en-US" sz="2500" dirty="0">
                <a:latin typeface="Times New Roman" panose="02020603050405020304" pitchFamily="18" charset="0"/>
                <a:ea typeface="宋体" panose="02010600030101010101" pitchFamily="2" charset="-122"/>
              </a:rPr>
              <a:t>财务指标、应收账款、现金流量表、资产负债表、利润表、业绩预告、股东权益增减、资产减值准备、企业税率、财务费用、存货、货币资金、固定资产及折旧、资本公积、应付账款、盈余公积、应付职工薪酬、预收账款、预付账款、可供出售金融资产、交易性金融资产、其他资产、持有至到期投资、工业产权无形资产、其他应收款、其他应付款和无形资产。财务数据为以表格的形式分年度为用户展示数据。</a:t>
            </a:r>
            <a:endParaRPr lang="en-US" altLang="zh-CN" sz="2500" dirty="0">
              <a:latin typeface="Times New Roman" panose="02020603050405020304" pitchFamily="18" charset="0"/>
              <a:ea typeface="宋体" panose="02010600030101010101" pitchFamily="2" charset="-122"/>
            </a:endParaRPr>
          </a:p>
          <a:p>
            <a:pPr eaLnBrk="0" hangingPunct="0">
              <a:lnSpc>
                <a:spcPct val="120000"/>
              </a:lnSpc>
              <a:spcBef>
                <a:spcPts val="0"/>
              </a:spcBef>
              <a:spcAft>
                <a:spcPts val="0"/>
              </a:spcAft>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用户点击历年数据下拉列表，选择年份，系统载入所选择的数据。</a:t>
            </a:r>
            <a:endParaRPr lang="en-US" altLang="zh-CN" sz="2500" dirty="0">
              <a:latin typeface="Times New Roman" panose="02020603050405020304" pitchFamily="18" charset="0"/>
              <a:ea typeface="宋体" panose="02010600030101010101" pitchFamily="2" charset="-122"/>
            </a:endParaRPr>
          </a:p>
          <a:p>
            <a:pPr eaLnBrk="0" hangingPunct="0">
              <a:lnSpc>
                <a:spcPct val="120000"/>
              </a:lnSpc>
              <a:spcBef>
                <a:spcPts val="0"/>
              </a:spcBef>
              <a:spcAft>
                <a:spcPts val="0"/>
              </a:spcAft>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数据载入成功后，点击下载按钮下载数据</a:t>
            </a:r>
          </a:p>
        </p:txBody>
      </p:sp>
    </p:spTree>
    <p:custDataLst>
      <p:tags r:id="rId1"/>
    </p:custDataLst>
  </p:cSld>
  <p:clrMapOvr>
    <a:masterClrMapping/>
  </p:clrMapOvr>
  <p:transition advTm="10000">
    <p:pull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财务数据</a:t>
            </a:r>
            <a:r>
              <a:rPr lang="en-US" altLang="zh-CN" sz="2800" b="1">
                <a:sym typeface="+mn-ea"/>
              </a:rPr>
              <a:t>——</a:t>
            </a:r>
            <a:r>
              <a:rPr sz="2800" b="1" dirty="0"/>
              <a:t>财务数据浏览</a:t>
            </a:r>
          </a:p>
        </p:txBody>
      </p:sp>
      <p:pic>
        <p:nvPicPr>
          <p:cNvPr id="28674" name="图片 10"/>
          <p:cNvPicPr>
            <a:picLocks noChangeAspect="1"/>
          </p:cNvPicPr>
          <p:nvPr/>
        </p:nvPicPr>
        <p:blipFill>
          <a:blip r:embed="rId4"/>
          <a:stretch>
            <a:fillRect/>
          </a:stretch>
        </p:blipFill>
        <p:spPr>
          <a:xfrm>
            <a:off x="1689735" y="1799273"/>
            <a:ext cx="8786813" cy="5072062"/>
          </a:xfrm>
          <a:prstGeom prst="rect">
            <a:avLst/>
          </a:prstGeom>
          <a:noFill/>
          <a:ln w="9525">
            <a:noFill/>
          </a:ln>
        </p:spPr>
      </p:pic>
      <p:sp>
        <p:nvSpPr>
          <p:cNvPr id="28676" name="TextBox 7"/>
          <p:cNvSpPr txBox="1"/>
          <p:nvPr/>
        </p:nvSpPr>
        <p:spPr>
          <a:xfrm>
            <a:off x="1332865" y="877570"/>
            <a:ext cx="10031095" cy="1014730"/>
          </a:xfrm>
          <a:prstGeom prst="rect">
            <a:avLst/>
          </a:prstGeom>
          <a:noFill/>
          <a:ln w="9525">
            <a:noFill/>
          </a:ln>
        </p:spPr>
        <p:txBody>
          <a:bodyPr wrap="square">
            <a:spAutoFit/>
          </a:bodyPr>
          <a:lstStyle/>
          <a:p>
            <a:pPr eaLnBrk="0" fontAlgn="auto" hangingPunct="0">
              <a:lnSpc>
                <a:spcPct val="12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在下拉列表中，用户点击确定要查看的公司后，在左侧的菜单树下点击一个菜单项，如点击财务数据的应收账款，如下图所示：</a:t>
            </a:r>
          </a:p>
        </p:txBody>
      </p:sp>
    </p:spTree>
    <p:custDataLst>
      <p:tags r:id="rId1"/>
    </p:custDataLst>
  </p:cSld>
  <p:clrMapOvr>
    <a:masterClrMapping/>
  </p:clrMapOvr>
  <p:transition advTm="10000">
    <p:pull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财务数据</a:t>
            </a:r>
            <a:r>
              <a:rPr lang="en-US" altLang="zh-CN" sz="2800" b="1">
                <a:sym typeface="+mn-ea"/>
              </a:rPr>
              <a:t>——</a:t>
            </a:r>
            <a:r>
              <a:rPr sz="2800" b="1" dirty="0"/>
              <a:t>财务数据下载</a:t>
            </a:r>
          </a:p>
        </p:txBody>
      </p:sp>
      <p:pic>
        <p:nvPicPr>
          <p:cNvPr id="29700" name="图片 11"/>
          <p:cNvPicPr>
            <a:picLocks noChangeAspect="1"/>
          </p:cNvPicPr>
          <p:nvPr/>
        </p:nvPicPr>
        <p:blipFill>
          <a:blip r:embed="rId4"/>
          <a:stretch>
            <a:fillRect/>
          </a:stretch>
        </p:blipFill>
        <p:spPr>
          <a:xfrm>
            <a:off x="7769860" y="1669415"/>
            <a:ext cx="2807335" cy="2028825"/>
          </a:xfrm>
          <a:prstGeom prst="rect">
            <a:avLst/>
          </a:prstGeom>
          <a:noFill/>
          <a:ln w="9525">
            <a:noFill/>
          </a:ln>
        </p:spPr>
      </p:pic>
      <p:pic>
        <p:nvPicPr>
          <p:cNvPr id="29701" name="图片 12"/>
          <p:cNvPicPr>
            <a:picLocks noChangeAspect="1"/>
          </p:cNvPicPr>
          <p:nvPr/>
        </p:nvPicPr>
        <p:blipFill>
          <a:blip r:embed="rId5"/>
          <a:stretch>
            <a:fillRect/>
          </a:stretch>
        </p:blipFill>
        <p:spPr>
          <a:xfrm>
            <a:off x="1701800" y="3954780"/>
            <a:ext cx="3763010" cy="1692910"/>
          </a:xfrm>
          <a:prstGeom prst="rect">
            <a:avLst/>
          </a:prstGeom>
          <a:noFill/>
          <a:ln w="9525">
            <a:noFill/>
          </a:ln>
        </p:spPr>
      </p:pic>
      <p:sp>
        <p:nvSpPr>
          <p:cNvPr id="116744" name="Rectangle 8"/>
          <p:cNvSpPr>
            <a:spLocks noChangeArrowheads="1"/>
          </p:cNvSpPr>
          <p:nvPr/>
        </p:nvSpPr>
        <p:spPr bwMode="auto">
          <a:xfrm>
            <a:off x="1649730" y="1628140"/>
            <a:ext cx="5661660" cy="2099310"/>
          </a:xfrm>
          <a:prstGeom prst="rect">
            <a:avLst/>
          </a:prstGeom>
          <a:noFill/>
          <a:ln w="9525">
            <a:noFill/>
            <a:miter lim="800000"/>
          </a:ln>
          <a:effectLst>
            <a:prstShdw prst="shdw17" dist="17961" dir="2700000">
              <a:schemeClr val="accent1">
                <a:gamma/>
                <a:shade val="60000"/>
                <a:invGamma/>
              </a:schemeClr>
            </a:prstShdw>
          </a:effectLst>
        </p:spPr>
        <p:txBody>
          <a:bodyPr wrap="square" anchor="ct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如用户点击下载财务指标，如果您使用</a:t>
            </a:r>
            <a:endParaRPr kumimoji="0" lang="en-US" altLang="zh-CN" sz="25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的是火狐浏览器，则弹出下载窗口，如</a:t>
            </a:r>
            <a:endParaRPr kumimoji="0" lang="en-US" altLang="zh-CN" sz="25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右图所示。</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6745" name="Rectangle 9"/>
          <p:cNvSpPr>
            <a:spLocks noChangeArrowheads="1"/>
          </p:cNvSpPr>
          <p:nvPr/>
        </p:nvSpPr>
        <p:spPr bwMode="auto">
          <a:xfrm>
            <a:off x="5728970" y="3790950"/>
            <a:ext cx="4848225" cy="2207260"/>
          </a:xfrm>
          <a:prstGeom prst="rect">
            <a:avLst/>
          </a:prstGeom>
          <a:noFill/>
          <a:ln w="9525">
            <a:noFill/>
            <a:miter lim="800000"/>
          </a:ln>
          <a:effectLst>
            <a:prstShdw prst="shdw17" dist="17961" dir="2700000">
              <a:schemeClr val="accent1">
                <a:gamma/>
                <a:shade val="60000"/>
                <a:invGamma/>
              </a:schemeClr>
            </a:prstShdw>
          </a:effectLst>
        </p:spPr>
        <p:txBody>
          <a:bodyPr wrap="square" anchor="ct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使用谷歌浏览器，则自动下载的默认的路径，在页面的左下角点击黑色三角，如左图所示。</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5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ustDataLst>
      <p:tags r:id="rId1"/>
    </p:custDataLst>
  </p:cSld>
  <p:clrMapOvr>
    <a:masterClrMapping/>
  </p:clrMapOvr>
  <p:transition advTm="10000">
    <p:pull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dirty="0"/>
              <a:t>财务效率分析</a:t>
            </a:r>
          </a:p>
        </p:txBody>
      </p:sp>
      <p:sp>
        <p:nvSpPr>
          <p:cNvPr id="30723" name="TextBox 7"/>
          <p:cNvSpPr txBox="1"/>
          <p:nvPr/>
        </p:nvSpPr>
        <p:spPr>
          <a:xfrm>
            <a:off x="1715135" y="1342390"/>
            <a:ext cx="8549005" cy="4685030"/>
          </a:xfrm>
          <a:prstGeom prst="rect">
            <a:avLst/>
          </a:prstGeom>
          <a:noFill/>
          <a:ln w="9525">
            <a:noFill/>
          </a:ln>
        </p:spPr>
        <p:txBody>
          <a:bodyPr wrap="square">
            <a:spAutoFit/>
          </a:bodyPr>
          <a:lstStyle/>
          <a:p>
            <a:pPr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财务效率分析包括：偿债能力分析、营运能力分析、盈利能力分析、增长能力分析。</a:t>
            </a:r>
            <a:endParaRPr lang="en-US" altLang="zh-CN" sz="2500" dirty="0">
              <a:latin typeface="Times New Roman" panose="02020603050405020304" pitchFamily="18" charset="0"/>
              <a:ea typeface="宋体" panose="02010600030101010101" pitchFamily="2" charset="-122"/>
            </a:endParaRPr>
          </a:p>
          <a:p>
            <a:pPr lvl="1" eaLnBrk="0" hangingPunct="0">
              <a:lnSpc>
                <a:spcPct val="150000"/>
              </a:lnSpc>
              <a:buClr>
                <a:srgbClr val="92D050"/>
              </a:buClr>
              <a:buFont typeface="Wingdings" panose="05000000000000000000" pitchFamily="2" charset="2"/>
              <a:buChar char="ü"/>
            </a:pPr>
            <a:r>
              <a:rPr lang="zh-CN" altLang="en-US" sz="2500" dirty="0">
                <a:latin typeface="Times New Roman" panose="02020603050405020304" pitchFamily="18" charset="0"/>
                <a:ea typeface="宋体" panose="02010600030101010101" pitchFamily="2" charset="-122"/>
              </a:rPr>
              <a:t>偿债能力分析包括：流动比率、速动比率</a:t>
            </a:r>
            <a:endParaRPr lang="en-US" altLang="zh-CN" sz="2500" dirty="0">
              <a:latin typeface="Times New Roman" panose="02020603050405020304" pitchFamily="18" charset="0"/>
              <a:ea typeface="宋体" panose="02010600030101010101" pitchFamily="2" charset="-122"/>
            </a:endParaRPr>
          </a:p>
          <a:p>
            <a:pPr lvl="1" eaLnBrk="0" hangingPunct="0">
              <a:lnSpc>
                <a:spcPct val="150000"/>
              </a:lnSpc>
              <a:buClr>
                <a:srgbClr val="92D050"/>
              </a:buClr>
              <a:buFont typeface="Wingdings" panose="05000000000000000000" pitchFamily="2" charset="2"/>
              <a:buChar char="ü"/>
            </a:pPr>
            <a:r>
              <a:rPr lang="zh-CN" altLang="en-US" sz="2500" dirty="0">
                <a:latin typeface="Times New Roman" panose="02020603050405020304" pitchFamily="18" charset="0"/>
                <a:ea typeface="宋体" panose="02010600030101010101" pitchFamily="2" charset="-122"/>
              </a:rPr>
              <a:t>营运能力分析包括：存货周转率、总资产周转率</a:t>
            </a:r>
            <a:endParaRPr lang="en-US" altLang="zh-CN" sz="2500" dirty="0">
              <a:latin typeface="Times New Roman" panose="02020603050405020304" pitchFamily="18" charset="0"/>
              <a:ea typeface="宋体" panose="02010600030101010101" pitchFamily="2" charset="-122"/>
            </a:endParaRPr>
          </a:p>
          <a:p>
            <a:pPr lvl="1" eaLnBrk="0" hangingPunct="0">
              <a:lnSpc>
                <a:spcPct val="150000"/>
              </a:lnSpc>
              <a:buClr>
                <a:srgbClr val="92D050"/>
              </a:buClr>
              <a:buFont typeface="Wingdings" panose="05000000000000000000" pitchFamily="2" charset="2"/>
              <a:buChar char="ü"/>
            </a:pPr>
            <a:r>
              <a:rPr lang="zh-CN" altLang="en-US" sz="2500" dirty="0">
                <a:latin typeface="Times New Roman" panose="02020603050405020304" pitchFamily="18" charset="0"/>
                <a:ea typeface="宋体" panose="02010600030101010101" pitchFamily="2" charset="-122"/>
              </a:rPr>
              <a:t>盈利能力分析包括：流动比率、速动比率</a:t>
            </a:r>
            <a:endParaRPr lang="en-US" altLang="zh-CN" sz="2500" dirty="0">
              <a:latin typeface="Times New Roman" panose="02020603050405020304" pitchFamily="18" charset="0"/>
              <a:ea typeface="宋体" panose="02010600030101010101" pitchFamily="2" charset="-122"/>
            </a:endParaRPr>
          </a:p>
          <a:p>
            <a:pPr lvl="1" eaLnBrk="0" hangingPunct="0">
              <a:lnSpc>
                <a:spcPct val="150000"/>
              </a:lnSpc>
              <a:buClr>
                <a:srgbClr val="92D050"/>
              </a:buClr>
              <a:buFont typeface="Wingdings" panose="05000000000000000000" pitchFamily="2" charset="2"/>
              <a:buChar char="ü"/>
            </a:pPr>
            <a:r>
              <a:rPr lang="zh-CN" altLang="en-US" sz="2500" dirty="0">
                <a:latin typeface="Times New Roman" panose="02020603050405020304" pitchFamily="18" charset="0"/>
                <a:ea typeface="宋体" panose="02010600030101010101" pitchFamily="2" charset="-122"/>
              </a:rPr>
              <a:t>增长能力分析包括：净利润增长率、净资产增长率</a:t>
            </a:r>
            <a:endParaRPr lang="en-US" altLang="zh-CN" sz="2500" dirty="0">
              <a:latin typeface="Times New Roman" panose="02020603050405020304" pitchFamily="18" charset="0"/>
              <a:ea typeface="宋体" panose="02010600030101010101" pitchFamily="2" charset="-122"/>
            </a:endParaRPr>
          </a:p>
          <a:p>
            <a:pPr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可下载财务指标的计算公式</a:t>
            </a:r>
            <a:endParaRPr lang="en-US" altLang="zh-CN" sz="2500" dirty="0">
              <a:latin typeface="Times New Roman" panose="02020603050405020304" pitchFamily="18" charset="0"/>
              <a:ea typeface="宋体" panose="02010600030101010101" pitchFamily="2" charset="-122"/>
            </a:endParaRPr>
          </a:p>
          <a:p>
            <a:pPr eaLnBrk="0" hangingPunct="0">
              <a:buClr>
                <a:srgbClr val="92D050"/>
              </a:buClr>
              <a:buFont typeface="Wingdings" panose="05000000000000000000" pitchFamily="2" charset="2"/>
              <a:buChar char=""/>
            </a:pPr>
            <a:endParaRPr lang="en-US" altLang="zh-CN" b="1" dirty="0">
              <a:latin typeface="Times New Roman" panose="02020603050405020304" pitchFamily="18" charset="0"/>
              <a:ea typeface="宋体" panose="02010600030101010101" pitchFamily="2" charset="-122"/>
            </a:endParaRPr>
          </a:p>
          <a:p>
            <a:pPr eaLnBrk="0" hangingPunct="0">
              <a:buClr>
                <a:srgbClr val="92D050"/>
              </a:buClr>
              <a:buFont typeface="Wingdings" panose="05000000000000000000" pitchFamily="2" charset="2"/>
              <a:buChar char=""/>
            </a:pPr>
            <a:endParaRPr lang="zh-CN" altLang="en-US" dirty="0">
              <a:latin typeface="Times New Roman" panose="02020603050405020304" pitchFamily="18" charset="0"/>
              <a:ea typeface="宋体" panose="02010600030101010101" pitchFamily="2" charset="-122"/>
            </a:endParaRPr>
          </a:p>
        </p:txBody>
      </p:sp>
    </p:spTree>
    <p:custDataLst>
      <p:tags r:id="rId1"/>
    </p:custDataLst>
  </p:cSld>
  <p:clrMapOvr>
    <a:masterClrMapping/>
  </p:clrMapOvr>
  <p:transition advTm="10000">
    <p:pull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dirty="0"/>
              <a:t>财务效率分析</a:t>
            </a:r>
            <a:r>
              <a:rPr lang="en-US" altLang="zh-CN" sz="2800" b="1" dirty="0"/>
              <a:t>——</a:t>
            </a:r>
            <a:r>
              <a:rPr sz="2800" b="1" dirty="0"/>
              <a:t>偿债能力</a:t>
            </a:r>
          </a:p>
        </p:txBody>
      </p:sp>
      <p:sp>
        <p:nvSpPr>
          <p:cNvPr id="31747" name="TextBox 7"/>
          <p:cNvSpPr txBox="1"/>
          <p:nvPr/>
        </p:nvSpPr>
        <p:spPr>
          <a:xfrm>
            <a:off x="1550035" y="854710"/>
            <a:ext cx="8820785" cy="1799590"/>
          </a:xfrm>
          <a:prstGeom prst="rect">
            <a:avLst/>
          </a:prstGeom>
          <a:noFill/>
          <a:ln w="9525">
            <a:noFill/>
          </a:ln>
        </p:spPr>
        <p:txBody>
          <a:bodyPr wrap="square">
            <a:spAutoFit/>
          </a:bodyPr>
          <a:lstStyle/>
          <a:p>
            <a:pPr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偿债能力分析：流动比率、速动比率</a:t>
            </a:r>
            <a:endParaRPr lang="en-US" altLang="zh-CN" sz="2500" dirty="0">
              <a:latin typeface="Times New Roman" panose="02020603050405020304" pitchFamily="18" charset="0"/>
              <a:ea typeface="宋体" panose="02010600030101010101" pitchFamily="2" charset="-122"/>
            </a:endParaRPr>
          </a:p>
          <a:p>
            <a:pPr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可下载财务指标的计算公式</a:t>
            </a:r>
            <a:endParaRPr lang="en-US" altLang="zh-CN" sz="2500" dirty="0">
              <a:latin typeface="Times New Roman" panose="02020603050405020304" pitchFamily="18" charset="0"/>
              <a:ea typeface="宋体" panose="02010600030101010101" pitchFamily="2" charset="-122"/>
            </a:endParaRPr>
          </a:p>
          <a:p>
            <a:pPr eaLnBrk="0" hangingPunct="0">
              <a:buClr>
                <a:srgbClr val="92D050"/>
              </a:buClr>
              <a:buFont typeface="Wingdings" panose="05000000000000000000" pitchFamily="2" charset="2"/>
              <a:buChar char=""/>
            </a:pPr>
            <a:endParaRPr lang="en-US" altLang="zh-CN" b="1" dirty="0">
              <a:latin typeface="Times New Roman" panose="02020603050405020304" pitchFamily="18" charset="0"/>
              <a:ea typeface="宋体" panose="02010600030101010101" pitchFamily="2" charset="-122"/>
            </a:endParaRPr>
          </a:p>
          <a:p>
            <a:pPr eaLnBrk="0" hangingPunct="0">
              <a:buClr>
                <a:srgbClr val="92D050"/>
              </a:buClr>
              <a:buFont typeface="Wingdings" panose="05000000000000000000" pitchFamily="2" charset="2"/>
              <a:buChar char=""/>
            </a:pPr>
            <a:endParaRPr lang="zh-CN" altLang="en-US" dirty="0">
              <a:latin typeface="Times New Roman" panose="02020603050405020304" pitchFamily="18" charset="0"/>
              <a:ea typeface="宋体" panose="02010600030101010101" pitchFamily="2" charset="-122"/>
            </a:endParaRPr>
          </a:p>
        </p:txBody>
      </p:sp>
      <p:pic>
        <p:nvPicPr>
          <p:cNvPr id="31748" name="图片 5"/>
          <p:cNvPicPr>
            <a:picLocks noChangeAspect="1"/>
          </p:cNvPicPr>
          <p:nvPr/>
        </p:nvPicPr>
        <p:blipFill>
          <a:blip r:embed="rId4"/>
          <a:stretch>
            <a:fillRect/>
          </a:stretch>
        </p:blipFill>
        <p:spPr>
          <a:xfrm>
            <a:off x="1739900" y="2159000"/>
            <a:ext cx="8640763" cy="4679950"/>
          </a:xfrm>
          <a:prstGeom prst="rect">
            <a:avLst/>
          </a:prstGeom>
          <a:noFill/>
          <a:ln w="9525">
            <a:noFill/>
          </a:ln>
        </p:spPr>
      </p:pic>
    </p:spTree>
    <p:custDataLst>
      <p:tags r:id="rId1"/>
    </p:custDataLst>
  </p:cSld>
  <p:clrMapOvr>
    <a:masterClrMapping/>
  </p:clrMapOvr>
  <p:transition advTm="10000">
    <p:pull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57150"/>
            <a:ext cx="3456305" cy="6877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zh-CN" altLang="en-US" sz="2100" dirty="0"/>
          </a:p>
        </p:txBody>
      </p:sp>
      <p:sp>
        <p:nvSpPr>
          <p:cNvPr id="19" name="文本框 10"/>
          <p:cNvSpPr txBox="1">
            <a:spLocks noChangeArrowheads="1"/>
          </p:cNvSpPr>
          <p:nvPr/>
        </p:nvSpPr>
        <p:spPr bwMode="auto">
          <a:xfrm>
            <a:off x="430645" y="357260"/>
            <a:ext cx="2998336" cy="193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5900" b="1" spc="-400" dirty="0">
                <a:solidFill>
                  <a:schemeClr val="bg1"/>
                </a:solidFill>
                <a:latin typeface="微软雅黑" panose="020B0503020204020204" charset="-122"/>
                <a:ea typeface="微软雅黑" panose="020B0503020204020204" charset="-122"/>
              </a:rPr>
              <a:t>培 训 </a:t>
            </a:r>
            <a:endParaRPr lang="en-US" altLang="zh-CN" sz="5900" b="1" spc="-400" dirty="0">
              <a:solidFill>
                <a:schemeClr val="bg1"/>
              </a:solidFill>
              <a:latin typeface="微软雅黑" panose="020B0503020204020204" charset="-122"/>
              <a:ea typeface="微软雅黑" panose="020B0503020204020204" charset="-122"/>
            </a:endParaRPr>
          </a:p>
          <a:p>
            <a:pPr eaLnBrk="1" hangingPunct="1"/>
            <a:r>
              <a:rPr lang="zh-CN" altLang="en-US" sz="5900" b="1" spc="-400" dirty="0">
                <a:solidFill>
                  <a:schemeClr val="bg1"/>
                </a:solidFill>
                <a:latin typeface="微软雅黑" panose="020B0503020204020204" charset="-122"/>
                <a:ea typeface="微软雅黑" panose="020B0503020204020204" charset="-122"/>
              </a:rPr>
              <a:t>内 容</a:t>
            </a:r>
          </a:p>
        </p:txBody>
      </p:sp>
      <p:sp>
        <p:nvSpPr>
          <p:cNvPr id="42" name="矩形 41"/>
          <p:cNvSpPr/>
          <p:nvPr/>
        </p:nvSpPr>
        <p:spPr>
          <a:xfrm>
            <a:off x="5719748" y="3764716"/>
            <a:ext cx="4883150" cy="791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marL="0" lvl="1" algn="ctr"/>
            <a:r>
              <a:rPr lang="en-US" altLang="zh-CN" sz="2100" b="1" dirty="0">
                <a:solidFill>
                  <a:schemeClr val="bg1"/>
                </a:solidFill>
                <a:latin typeface="微软雅黑" panose="020B0503020204020204" charset="-122"/>
                <a:sym typeface="+mn-ea"/>
              </a:rPr>
              <a:t>RESSET</a:t>
            </a:r>
            <a:r>
              <a:rPr lang="zh-CN" altLang="en-US" sz="2100" b="1" dirty="0">
                <a:solidFill>
                  <a:schemeClr val="bg1"/>
                </a:solidFill>
                <a:latin typeface="微软雅黑" panose="020B0503020204020204" charset="-122"/>
                <a:sym typeface="+mn-ea"/>
              </a:rPr>
              <a:t>助力高校教学与科研</a:t>
            </a:r>
            <a:endParaRPr lang="zh-CN" altLang="en-US" sz="2100" b="1" dirty="0">
              <a:solidFill>
                <a:prstClr val="white"/>
              </a:solidFill>
            </a:endParaRPr>
          </a:p>
        </p:txBody>
      </p:sp>
      <p:sp>
        <p:nvSpPr>
          <p:cNvPr id="43" name="矩形 42"/>
          <p:cNvSpPr/>
          <p:nvPr/>
        </p:nvSpPr>
        <p:spPr>
          <a:xfrm>
            <a:off x="5718175" y="2455545"/>
            <a:ext cx="4883150" cy="790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lvl="0" algn="ctr"/>
            <a:r>
              <a:rPr lang="zh-CN" altLang="en-US" sz="2100" b="1" dirty="0">
                <a:latin typeface="+mj-ea"/>
                <a:ea typeface="+mj-ea"/>
                <a:sym typeface="+mn-ea"/>
              </a:rPr>
              <a:t>上市公司财务报表分析系统操作指南</a:t>
            </a:r>
            <a:endParaRPr lang="zh-CN" altLang="en-US" sz="2100" b="1" dirty="0">
              <a:solidFill>
                <a:prstClr val="white"/>
              </a:solidFill>
              <a:latin typeface="+mj-ea"/>
              <a:ea typeface="+mj-ea"/>
              <a:sym typeface="+mn-ea"/>
            </a:endParaRPr>
          </a:p>
        </p:txBody>
      </p:sp>
      <p:grpSp>
        <p:nvGrpSpPr>
          <p:cNvPr id="2" name="组合 45"/>
          <p:cNvGrpSpPr>
            <a:grpSpLocks noChangeAspect="1"/>
          </p:cNvGrpSpPr>
          <p:nvPr/>
        </p:nvGrpSpPr>
        <p:grpSpPr>
          <a:xfrm>
            <a:off x="4798695" y="1295400"/>
            <a:ext cx="742950" cy="626110"/>
            <a:chOff x="2971064" y="1796951"/>
            <a:chExt cx="612717" cy="446660"/>
          </a:xfrm>
        </p:grpSpPr>
        <p:sp>
          <p:nvSpPr>
            <p:cNvPr id="50" name="矩形 45"/>
            <p:cNvSpPr/>
            <p:nvPr/>
          </p:nvSpPr>
          <p:spPr>
            <a:xfrm>
              <a:off x="2971064" y="1796951"/>
              <a:ext cx="556093" cy="446660"/>
            </a:xfrm>
            <a:custGeom>
              <a:avLst/>
              <a:gdLst/>
              <a:ahLst/>
              <a:cxnLst/>
              <a:rect l="l" t="t" r="r" b="b"/>
              <a:pathLst>
                <a:path w="612000" h="504000">
                  <a:moveTo>
                    <a:pt x="576000" y="235074"/>
                  </a:moveTo>
                  <a:lnTo>
                    <a:pt x="612000" y="235074"/>
                  </a:lnTo>
                  <a:lnTo>
                    <a:pt x="612000" y="504000"/>
                  </a:lnTo>
                  <a:lnTo>
                    <a:pt x="306000" y="504000"/>
                  </a:lnTo>
                  <a:lnTo>
                    <a:pt x="306000" y="468000"/>
                  </a:lnTo>
                  <a:lnTo>
                    <a:pt x="576000" y="468000"/>
                  </a:lnTo>
                  <a:close/>
                  <a:moveTo>
                    <a:pt x="0" y="0"/>
                  </a:moveTo>
                  <a:lnTo>
                    <a:pt x="306000" y="0"/>
                  </a:lnTo>
                  <a:lnTo>
                    <a:pt x="306000" y="36000"/>
                  </a:lnTo>
                  <a:lnTo>
                    <a:pt x="36000" y="36000"/>
                  </a:lnTo>
                  <a:lnTo>
                    <a:pt x="36000" y="253355"/>
                  </a:lnTo>
                  <a:lnTo>
                    <a:pt x="0" y="25335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solidFill>
                  <a:schemeClr val="tx1">
                    <a:lumMod val="65000"/>
                    <a:lumOff val="35000"/>
                  </a:schemeClr>
                </a:solidFill>
              </a:endParaRPr>
            </a:p>
          </p:txBody>
        </p:sp>
        <p:sp>
          <p:nvSpPr>
            <p:cNvPr id="51" name="TextBox 50"/>
            <p:cNvSpPr txBox="1"/>
            <p:nvPr/>
          </p:nvSpPr>
          <p:spPr>
            <a:xfrm>
              <a:off x="2986250" y="1830244"/>
              <a:ext cx="597531" cy="361496"/>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Impact" panose="020B0806030902050204" pitchFamily="34" charset="0"/>
                </a:rPr>
                <a:t>01</a:t>
              </a:r>
              <a:endParaRPr lang="zh-CN" altLang="en-US" sz="2700" dirty="0">
                <a:solidFill>
                  <a:schemeClr val="tx1">
                    <a:lumMod val="65000"/>
                    <a:lumOff val="35000"/>
                  </a:schemeClr>
                </a:solidFill>
                <a:latin typeface="Impact" panose="020B0806030902050204" pitchFamily="34" charset="0"/>
              </a:endParaRPr>
            </a:p>
          </p:txBody>
        </p:sp>
      </p:grpSp>
      <p:grpSp>
        <p:nvGrpSpPr>
          <p:cNvPr id="3" name="组合 51"/>
          <p:cNvGrpSpPr>
            <a:grpSpLocks noChangeAspect="1"/>
          </p:cNvGrpSpPr>
          <p:nvPr/>
        </p:nvGrpSpPr>
        <p:grpSpPr>
          <a:xfrm>
            <a:off x="4798695" y="2575561"/>
            <a:ext cx="728345" cy="603885"/>
            <a:chOff x="2971064" y="1824695"/>
            <a:chExt cx="612717" cy="439724"/>
          </a:xfrm>
        </p:grpSpPr>
        <p:sp>
          <p:nvSpPr>
            <p:cNvPr id="53" name="矩形 45"/>
            <p:cNvSpPr/>
            <p:nvPr/>
          </p:nvSpPr>
          <p:spPr>
            <a:xfrm>
              <a:off x="2971064" y="1824695"/>
              <a:ext cx="577995" cy="439724"/>
            </a:xfrm>
            <a:custGeom>
              <a:avLst/>
              <a:gdLst/>
              <a:ahLst/>
              <a:cxnLst/>
              <a:rect l="l" t="t" r="r" b="b"/>
              <a:pathLst>
                <a:path w="612000" h="504000">
                  <a:moveTo>
                    <a:pt x="576000" y="235074"/>
                  </a:moveTo>
                  <a:lnTo>
                    <a:pt x="612000" y="235074"/>
                  </a:lnTo>
                  <a:lnTo>
                    <a:pt x="612000" y="504000"/>
                  </a:lnTo>
                  <a:lnTo>
                    <a:pt x="306000" y="504000"/>
                  </a:lnTo>
                  <a:lnTo>
                    <a:pt x="306000" y="468000"/>
                  </a:lnTo>
                  <a:lnTo>
                    <a:pt x="576000" y="468000"/>
                  </a:lnTo>
                  <a:close/>
                  <a:moveTo>
                    <a:pt x="0" y="0"/>
                  </a:moveTo>
                  <a:lnTo>
                    <a:pt x="306000" y="0"/>
                  </a:lnTo>
                  <a:lnTo>
                    <a:pt x="306000" y="36000"/>
                  </a:lnTo>
                  <a:lnTo>
                    <a:pt x="36000" y="36000"/>
                  </a:lnTo>
                  <a:lnTo>
                    <a:pt x="36000" y="253355"/>
                  </a:lnTo>
                  <a:lnTo>
                    <a:pt x="0" y="25335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solidFill>
                  <a:schemeClr val="tx1">
                    <a:lumMod val="65000"/>
                    <a:lumOff val="35000"/>
                  </a:schemeClr>
                </a:solidFill>
              </a:endParaRPr>
            </a:p>
          </p:txBody>
        </p:sp>
        <p:sp>
          <p:nvSpPr>
            <p:cNvPr id="54" name="TextBox 53"/>
            <p:cNvSpPr txBox="1"/>
            <p:nvPr/>
          </p:nvSpPr>
          <p:spPr>
            <a:xfrm>
              <a:off x="2986250" y="1851052"/>
              <a:ext cx="597531" cy="368980"/>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Impact" panose="020B0806030902050204" pitchFamily="34" charset="0"/>
                </a:rPr>
                <a:t>02</a:t>
              </a:r>
              <a:endParaRPr lang="zh-CN" altLang="en-US" sz="2700" dirty="0">
                <a:solidFill>
                  <a:schemeClr val="tx1">
                    <a:lumMod val="65000"/>
                    <a:lumOff val="35000"/>
                  </a:schemeClr>
                </a:solidFill>
                <a:latin typeface="Impact" panose="020B0806030902050204" pitchFamily="34" charset="0"/>
              </a:endParaRPr>
            </a:p>
          </p:txBody>
        </p:sp>
      </p:grpSp>
      <p:grpSp>
        <p:nvGrpSpPr>
          <p:cNvPr id="4" name="组合 54"/>
          <p:cNvGrpSpPr>
            <a:grpSpLocks noChangeAspect="1"/>
          </p:cNvGrpSpPr>
          <p:nvPr/>
        </p:nvGrpSpPr>
        <p:grpSpPr>
          <a:xfrm>
            <a:off x="4815840" y="3839845"/>
            <a:ext cx="725805" cy="624840"/>
            <a:chOff x="2971064" y="1830239"/>
            <a:chExt cx="612717" cy="456370"/>
          </a:xfrm>
        </p:grpSpPr>
        <p:sp>
          <p:nvSpPr>
            <p:cNvPr id="56" name="矩形 45"/>
            <p:cNvSpPr/>
            <p:nvPr/>
          </p:nvSpPr>
          <p:spPr>
            <a:xfrm>
              <a:off x="2971064" y="1830239"/>
              <a:ext cx="578529" cy="456370"/>
            </a:xfrm>
            <a:custGeom>
              <a:avLst/>
              <a:gdLst/>
              <a:ahLst/>
              <a:cxnLst/>
              <a:rect l="l" t="t" r="r" b="b"/>
              <a:pathLst>
                <a:path w="612000" h="504000">
                  <a:moveTo>
                    <a:pt x="576000" y="235074"/>
                  </a:moveTo>
                  <a:lnTo>
                    <a:pt x="612000" y="235074"/>
                  </a:lnTo>
                  <a:lnTo>
                    <a:pt x="612000" y="504000"/>
                  </a:lnTo>
                  <a:lnTo>
                    <a:pt x="306000" y="504000"/>
                  </a:lnTo>
                  <a:lnTo>
                    <a:pt x="306000" y="468000"/>
                  </a:lnTo>
                  <a:lnTo>
                    <a:pt x="576000" y="468000"/>
                  </a:lnTo>
                  <a:close/>
                  <a:moveTo>
                    <a:pt x="0" y="0"/>
                  </a:moveTo>
                  <a:lnTo>
                    <a:pt x="306000" y="0"/>
                  </a:lnTo>
                  <a:lnTo>
                    <a:pt x="306000" y="36000"/>
                  </a:lnTo>
                  <a:lnTo>
                    <a:pt x="36000" y="36000"/>
                  </a:lnTo>
                  <a:lnTo>
                    <a:pt x="36000" y="253355"/>
                  </a:lnTo>
                  <a:lnTo>
                    <a:pt x="0" y="25335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solidFill>
                  <a:schemeClr val="tx1">
                    <a:lumMod val="65000"/>
                    <a:lumOff val="35000"/>
                  </a:schemeClr>
                </a:solidFill>
              </a:endParaRPr>
            </a:p>
          </p:txBody>
        </p:sp>
        <p:sp>
          <p:nvSpPr>
            <p:cNvPr id="57" name="TextBox 56"/>
            <p:cNvSpPr txBox="1"/>
            <p:nvPr/>
          </p:nvSpPr>
          <p:spPr>
            <a:xfrm>
              <a:off x="2986250" y="1857988"/>
              <a:ext cx="597531" cy="370105"/>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Impact" panose="020B0806030902050204" pitchFamily="34" charset="0"/>
                </a:rPr>
                <a:t>03</a:t>
              </a:r>
              <a:endParaRPr lang="zh-CN" altLang="en-US" sz="2700" dirty="0">
                <a:solidFill>
                  <a:schemeClr val="tx1">
                    <a:lumMod val="65000"/>
                    <a:lumOff val="35000"/>
                  </a:schemeClr>
                </a:solidFill>
                <a:latin typeface="Impact" panose="020B0806030902050204" pitchFamily="34" charset="0"/>
              </a:endParaRPr>
            </a:p>
          </p:txBody>
        </p:sp>
      </p:grpSp>
      <p:sp>
        <p:nvSpPr>
          <p:cNvPr id="21" name="矩形 20"/>
          <p:cNvSpPr/>
          <p:nvPr/>
        </p:nvSpPr>
        <p:spPr>
          <a:xfrm>
            <a:off x="5704529" y="1221929"/>
            <a:ext cx="4883150" cy="752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lvl="0" algn="ctr"/>
            <a:r>
              <a:rPr lang="zh-CN" altLang="en-US" sz="2100" b="1" dirty="0">
                <a:latin typeface="+mj-ea"/>
                <a:ea typeface="+mj-ea"/>
                <a:sym typeface="+mn-ea"/>
              </a:rPr>
              <a:t>上市公司财务报表分析系统简介</a:t>
            </a:r>
            <a:endParaRPr lang="zh-CN" altLang="en-US" sz="2100" b="1" dirty="0">
              <a:solidFill>
                <a:prstClr val="white"/>
              </a:solidFill>
              <a:latin typeface="+mj-ea"/>
              <a:ea typeface="+mj-ea"/>
            </a:endParaRPr>
          </a:p>
        </p:txBody>
      </p:sp>
      <p:sp>
        <p:nvSpPr>
          <p:cNvPr id="5" name="矩形 4"/>
          <p:cNvSpPr/>
          <p:nvPr/>
        </p:nvSpPr>
        <p:spPr>
          <a:xfrm>
            <a:off x="5711825" y="5101590"/>
            <a:ext cx="4883150" cy="790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lvl="0" algn="ctr"/>
            <a:r>
              <a:rPr lang="en-US" altLang="zh-CN" sz="2100" b="1" dirty="0">
                <a:solidFill>
                  <a:prstClr val="white"/>
                </a:solidFill>
                <a:sym typeface="+mn-ea"/>
              </a:rPr>
              <a:t>RESSET</a:t>
            </a:r>
            <a:r>
              <a:rPr lang="zh-CN" altLang="en-US" sz="2100" b="1" dirty="0">
                <a:solidFill>
                  <a:prstClr val="white"/>
                </a:solidFill>
                <a:sym typeface="+mn-ea"/>
              </a:rPr>
              <a:t>公司的产品和服务</a:t>
            </a:r>
            <a:endParaRPr lang="zh-CN" altLang="en-US" sz="2100" b="1" dirty="0"/>
          </a:p>
        </p:txBody>
      </p:sp>
      <p:grpSp>
        <p:nvGrpSpPr>
          <p:cNvPr id="7" name="组合 51"/>
          <p:cNvGrpSpPr>
            <a:grpSpLocks noChangeAspect="1"/>
          </p:cNvGrpSpPr>
          <p:nvPr/>
        </p:nvGrpSpPr>
        <p:grpSpPr>
          <a:xfrm>
            <a:off x="4792345" y="5221606"/>
            <a:ext cx="728345" cy="603885"/>
            <a:chOff x="2971064" y="1824695"/>
            <a:chExt cx="612717" cy="439724"/>
          </a:xfrm>
        </p:grpSpPr>
        <p:sp>
          <p:nvSpPr>
            <p:cNvPr id="8" name="矩形 45"/>
            <p:cNvSpPr/>
            <p:nvPr/>
          </p:nvSpPr>
          <p:spPr>
            <a:xfrm>
              <a:off x="2971064" y="1824695"/>
              <a:ext cx="577995" cy="439724"/>
            </a:xfrm>
            <a:custGeom>
              <a:avLst/>
              <a:gdLst/>
              <a:ahLst/>
              <a:cxnLst/>
              <a:rect l="l" t="t" r="r" b="b"/>
              <a:pathLst>
                <a:path w="612000" h="504000">
                  <a:moveTo>
                    <a:pt x="576000" y="235074"/>
                  </a:moveTo>
                  <a:lnTo>
                    <a:pt x="612000" y="235074"/>
                  </a:lnTo>
                  <a:lnTo>
                    <a:pt x="612000" y="504000"/>
                  </a:lnTo>
                  <a:lnTo>
                    <a:pt x="306000" y="504000"/>
                  </a:lnTo>
                  <a:lnTo>
                    <a:pt x="306000" y="468000"/>
                  </a:lnTo>
                  <a:lnTo>
                    <a:pt x="576000" y="468000"/>
                  </a:lnTo>
                  <a:close/>
                  <a:moveTo>
                    <a:pt x="0" y="0"/>
                  </a:moveTo>
                  <a:lnTo>
                    <a:pt x="306000" y="0"/>
                  </a:lnTo>
                  <a:lnTo>
                    <a:pt x="306000" y="36000"/>
                  </a:lnTo>
                  <a:lnTo>
                    <a:pt x="36000" y="36000"/>
                  </a:lnTo>
                  <a:lnTo>
                    <a:pt x="36000" y="253355"/>
                  </a:lnTo>
                  <a:lnTo>
                    <a:pt x="0" y="25335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solidFill>
                  <a:schemeClr val="tx1">
                    <a:lumMod val="65000"/>
                    <a:lumOff val="35000"/>
                  </a:schemeClr>
                </a:solidFill>
              </a:endParaRPr>
            </a:p>
          </p:txBody>
        </p:sp>
        <p:sp>
          <p:nvSpPr>
            <p:cNvPr id="9" name="TextBox 53"/>
            <p:cNvSpPr txBox="1"/>
            <p:nvPr/>
          </p:nvSpPr>
          <p:spPr>
            <a:xfrm>
              <a:off x="2986250" y="1851052"/>
              <a:ext cx="597531" cy="368980"/>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Impact" panose="020B0806030902050204" pitchFamily="34" charset="0"/>
                </a:rPr>
                <a:t>0</a:t>
              </a:r>
              <a:r>
                <a:rPr lang="en-US" sz="2700" dirty="0">
                  <a:solidFill>
                    <a:schemeClr val="tx1">
                      <a:lumMod val="65000"/>
                      <a:lumOff val="35000"/>
                    </a:schemeClr>
                  </a:solidFill>
                  <a:latin typeface="Impact" panose="020B0806030902050204" pitchFamily="34" charset="0"/>
                </a:rPr>
                <a:t>4</a:t>
              </a:r>
            </a:p>
          </p:txBody>
        </p:sp>
      </p:grpSp>
    </p:spTree>
  </p:cSld>
  <p:clrMapOvr>
    <a:masterClrMapping/>
  </p:clrMapOvr>
  <mc:AlternateContent xmlns:mc="http://schemas.openxmlformats.org/markup-compatibility/2006" xmlns:p14="http://schemas.microsoft.com/office/powerpoint/2010/main">
    <mc:Choice Requires="p14">
      <p:transition spd="slow" p14:dur="1400" advTm="8000">
        <p14:doors dir="vert"/>
      </p:transition>
    </mc:Choice>
    <mc:Fallback xmlns="">
      <p:transition spd="slow" advTm="8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dirty="0"/>
              <a:t>财务效率分析——</a:t>
            </a:r>
            <a:r>
              <a:rPr sz="2800" b="1">
                <a:sym typeface="+mn-ea"/>
              </a:rPr>
              <a:t>营运能力</a:t>
            </a:r>
            <a:endParaRPr sz="2800" b="1" dirty="0"/>
          </a:p>
        </p:txBody>
      </p:sp>
      <p:sp>
        <p:nvSpPr>
          <p:cNvPr id="32771" name="TextBox 7"/>
          <p:cNvSpPr txBox="1"/>
          <p:nvPr/>
        </p:nvSpPr>
        <p:spPr>
          <a:xfrm>
            <a:off x="1635443" y="846773"/>
            <a:ext cx="8072437" cy="1799590"/>
          </a:xfrm>
          <a:prstGeom prst="rect">
            <a:avLst/>
          </a:prstGeom>
          <a:noFill/>
          <a:ln w="9525">
            <a:noFill/>
          </a:ln>
        </p:spPr>
        <p:txBody>
          <a:bodyPr>
            <a:spAutoFit/>
          </a:bodyPr>
          <a:lstStyle/>
          <a:p>
            <a:pPr marL="0" lvl="1" indent="0"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营运能力分析包括：存货周转率、总资产周转率</a:t>
            </a:r>
            <a:endParaRPr lang="en-US" altLang="zh-CN" sz="2500" dirty="0">
              <a:latin typeface="Times New Roman" panose="02020603050405020304" pitchFamily="18" charset="0"/>
              <a:ea typeface="宋体" panose="02010600030101010101" pitchFamily="2" charset="-122"/>
            </a:endParaRPr>
          </a:p>
          <a:p>
            <a:pPr marL="0" indent="0"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可下载财务指标的计算公式</a:t>
            </a:r>
            <a:endParaRPr lang="en-US" altLang="zh-CN" sz="2500" dirty="0">
              <a:latin typeface="Times New Roman" panose="02020603050405020304" pitchFamily="18" charset="0"/>
              <a:ea typeface="宋体" panose="02010600030101010101" pitchFamily="2" charset="-122"/>
            </a:endParaRPr>
          </a:p>
          <a:p>
            <a:pPr eaLnBrk="0" hangingPunct="0">
              <a:buClr>
                <a:srgbClr val="92D050"/>
              </a:buClr>
              <a:buFont typeface="Wingdings" panose="05000000000000000000" pitchFamily="2" charset="2"/>
              <a:buChar char=""/>
            </a:pPr>
            <a:endParaRPr lang="en-US" altLang="zh-CN" b="1" dirty="0">
              <a:latin typeface="Times New Roman" panose="02020603050405020304" pitchFamily="18" charset="0"/>
              <a:ea typeface="宋体" panose="02010600030101010101" pitchFamily="2" charset="-122"/>
            </a:endParaRPr>
          </a:p>
          <a:p>
            <a:pPr eaLnBrk="0" hangingPunct="0">
              <a:buClr>
                <a:srgbClr val="92D050"/>
              </a:buClr>
              <a:buFont typeface="Wingdings" panose="05000000000000000000" pitchFamily="2" charset="2"/>
              <a:buChar char=""/>
            </a:pPr>
            <a:endParaRPr lang="zh-CN" altLang="en-US" dirty="0">
              <a:latin typeface="Times New Roman" panose="02020603050405020304" pitchFamily="18" charset="0"/>
              <a:ea typeface="宋体" panose="02010600030101010101" pitchFamily="2" charset="-122"/>
            </a:endParaRPr>
          </a:p>
        </p:txBody>
      </p:sp>
      <p:pic>
        <p:nvPicPr>
          <p:cNvPr id="32772" name="图片 5"/>
          <p:cNvPicPr>
            <a:picLocks noChangeAspect="1"/>
          </p:cNvPicPr>
          <p:nvPr/>
        </p:nvPicPr>
        <p:blipFill>
          <a:blip r:embed="rId4"/>
          <a:stretch>
            <a:fillRect/>
          </a:stretch>
        </p:blipFill>
        <p:spPr>
          <a:xfrm>
            <a:off x="1703388" y="2154873"/>
            <a:ext cx="8964612" cy="4751387"/>
          </a:xfrm>
          <a:prstGeom prst="rect">
            <a:avLst/>
          </a:prstGeom>
          <a:noFill/>
          <a:ln w="9525">
            <a:noFill/>
          </a:ln>
        </p:spPr>
      </p:pic>
    </p:spTree>
    <p:custDataLst>
      <p:tags r:id="rId1"/>
    </p:custDataLst>
  </p:cSld>
  <p:clrMapOvr>
    <a:masterClrMapping/>
  </p:clrMapOvr>
  <p:transition advTm="10000">
    <p:pull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dirty="0"/>
              <a:t>财务效率分析——</a:t>
            </a:r>
            <a:r>
              <a:rPr sz="2800" b="1">
                <a:sym typeface="+mn-ea"/>
              </a:rPr>
              <a:t>盈利能力</a:t>
            </a:r>
            <a:endParaRPr sz="2800" b="1" dirty="0"/>
          </a:p>
        </p:txBody>
      </p:sp>
      <p:sp>
        <p:nvSpPr>
          <p:cNvPr id="33795" name="TextBox 7"/>
          <p:cNvSpPr txBox="1"/>
          <p:nvPr/>
        </p:nvSpPr>
        <p:spPr>
          <a:xfrm>
            <a:off x="1571625" y="839470"/>
            <a:ext cx="8738235" cy="1245235"/>
          </a:xfrm>
          <a:prstGeom prst="rect">
            <a:avLst/>
          </a:prstGeom>
          <a:noFill/>
          <a:ln w="9525">
            <a:noFill/>
          </a:ln>
        </p:spPr>
        <p:txBody>
          <a:bodyPr wrap="square">
            <a:spAutoFit/>
          </a:bodyPr>
          <a:lstStyle/>
          <a:p>
            <a:pPr marL="0" lvl="1" indent="0"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盈利能力分析包括：流动比率、速动比率</a:t>
            </a:r>
            <a:endParaRPr lang="en-US" altLang="zh-CN" sz="2500" dirty="0">
              <a:latin typeface="Times New Roman" panose="02020603050405020304" pitchFamily="18" charset="0"/>
              <a:ea typeface="宋体" panose="02010600030101010101" pitchFamily="2" charset="-122"/>
            </a:endParaRPr>
          </a:p>
          <a:p>
            <a:pPr marL="0" lvl="1" indent="0"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可下载财务指标的计算公式</a:t>
            </a:r>
            <a:endParaRPr lang="zh-CN" altLang="en-US" dirty="0">
              <a:latin typeface="Times New Roman" panose="02020603050405020304" pitchFamily="18" charset="0"/>
              <a:ea typeface="宋体" panose="02010600030101010101" pitchFamily="2" charset="-122"/>
            </a:endParaRPr>
          </a:p>
        </p:txBody>
      </p:sp>
      <p:pic>
        <p:nvPicPr>
          <p:cNvPr id="33796" name="图片 4"/>
          <p:cNvPicPr>
            <a:picLocks noChangeAspect="1"/>
          </p:cNvPicPr>
          <p:nvPr/>
        </p:nvPicPr>
        <p:blipFill>
          <a:blip r:embed="rId4"/>
          <a:stretch>
            <a:fillRect/>
          </a:stretch>
        </p:blipFill>
        <p:spPr>
          <a:xfrm>
            <a:off x="1985963" y="2152650"/>
            <a:ext cx="8072437" cy="4686300"/>
          </a:xfrm>
          <a:prstGeom prst="rect">
            <a:avLst/>
          </a:prstGeom>
          <a:noFill/>
          <a:ln w="9525">
            <a:noFill/>
          </a:ln>
        </p:spPr>
      </p:pic>
    </p:spTree>
    <p:custDataLst>
      <p:tags r:id="rId1"/>
    </p:custDataLst>
  </p:cSld>
  <p:clrMapOvr>
    <a:masterClrMapping/>
  </p:clrMapOvr>
  <p:transition advTm="10000">
    <p:pull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dirty="0"/>
              <a:t>财务效率分析——增长</a:t>
            </a:r>
            <a:r>
              <a:rPr sz="2800" b="1">
                <a:sym typeface="+mn-ea"/>
              </a:rPr>
              <a:t>能力</a:t>
            </a:r>
            <a:endParaRPr sz="2800" b="1" dirty="0"/>
          </a:p>
        </p:txBody>
      </p:sp>
      <p:pic>
        <p:nvPicPr>
          <p:cNvPr id="34820" name="图片 3"/>
          <p:cNvPicPr>
            <a:picLocks noChangeAspect="1"/>
          </p:cNvPicPr>
          <p:nvPr/>
        </p:nvPicPr>
        <p:blipFill>
          <a:blip r:embed="rId4"/>
          <a:stretch>
            <a:fillRect/>
          </a:stretch>
        </p:blipFill>
        <p:spPr>
          <a:xfrm>
            <a:off x="1631950" y="1966913"/>
            <a:ext cx="8856663" cy="4752975"/>
          </a:xfrm>
          <a:prstGeom prst="rect">
            <a:avLst/>
          </a:prstGeom>
          <a:noFill/>
          <a:ln w="9525">
            <a:noFill/>
          </a:ln>
        </p:spPr>
      </p:pic>
      <p:sp>
        <p:nvSpPr>
          <p:cNvPr id="2" name="TextBox 7"/>
          <p:cNvSpPr txBox="1"/>
          <p:nvPr/>
        </p:nvSpPr>
        <p:spPr>
          <a:xfrm>
            <a:off x="1559243" y="740728"/>
            <a:ext cx="8072437" cy="1799590"/>
          </a:xfrm>
          <a:prstGeom prst="rect">
            <a:avLst/>
          </a:prstGeom>
          <a:noFill/>
          <a:ln w="9525">
            <a:noFill/>
          </a:ln>
        </p:spPr>
        <p:txBody>
          <a:bodyPr>
            <a:spAutoFit/>
          </a:bodyPr>
          <a:lstStyle/>
          <a:p>
            <a:pPr marL="0" lvl="1" indent="0"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增长能力分析包括：净利润增长率、净资产增长率</a:t>
            </a:r>
            <a:endParaRPr lang="en-US" altLang="zh-CN" sz="2500" dirty="0">
              <a:latin typeface="Times New Roman" panose="02020603050405020304" pitchFamily="18" charset="0"/>
              <a:ea typeface="宋体" panose="02010600030101010101" pitchFamily="2" charset="-122"/>
            </a:endParaRPr>
          </a:p>
          <a:p>
            <a:pPr marL="0" indent="0"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可下载财务指标的计算公式</a:t>
            </a:r>
            <a:endParaRPr lang="en-US" altLang="zh-CN" sz="2500" dirty="0">
              <a:latin typeface="Times New Roman" panose="02020603050405020304" pitchFamily="18" charset="0"/>
              <a:ea typeface="宋体" panose="02010600030101010101" pitchFamily="2" charset="-122"/>
            </a:endParaRPr>
          </a:p>
          <a:p>
            <a:pPr eaLnBrk="0" hangingPunct="0">
              <a:buClr>
                <a:srgbClr val="92D050"/>
              </a:buClr>
              <a:buFont typeface="Wingdings" panose="05000000000000000000" pitchFamily="2" charset="2"/>
              <a:buChar char=""/>
            </a:pPr>
            <a:endParaRPr lang="en-US" altLang="zh-CN" b="1" dirty="0">
              <a:latin typeface="Times New Roman" panose="02020603050405020304" pitchFamily="18" charset="0"/>
              <a:ea typeface="宋体" panose="02010600030101010101" pitchFamily="2" charset="-122"/>
            </a:endParaRPr>
          </a:p>
          <a:p>
            <a:pPr eaLnBrk="0" hangingPunct="0">
              <a:buClr>
                <a:srgbClr val="92D050"/>
              </a:buClr>
              <a:buFont typeface="Wingdings" panose="05000000000000000000" pitchFamily="2" charset="2"/>
              <a:buChar char=""/>
            </a:pPr>
            <a:endParaRPr lang="zh-CN" altLang="en-US" dirty="0">
              <a:latin typeface="Times New Roman" panose="02020603050405020304" pitchFamily="18" charset="0"/>
              <a:ea typeface="宋体" panose="02010600030101010101" pitchFamily="2" charset="-122"/>
            </a:endParaRPr>
          </a:p>
        </p:txBody>
      </p:sp>
    </p:spTree>
    <p:custDataLst>
      <p:tags r:id="rId1"/>
    </p:custDataLst>
  </p:cSld>
  <p:clrMapOvr>
    <a:masterClrMapping/>
  </p:clrMapOvr>
  <p:transition advTm="10000">
    <p:pull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dirty="0"/>
              <a:t>财务效率分析——下载页面</a:t>
            </a:r>
          </a:p>
        </p:txBody>
      </p:sp>
      <p:sp>
        <p:nvSpPr>
          <p:cNvPr id="36867" name="TextBox 7"/>
          <p:cNvSpPr txBox="1"/>
          <p:nvPr/>
        </p:nvSpPr>
        <p:spPr>
          <a:xfrm>
            <a:off x="2024063" y="953453"/>
            <a:ext cx="8072437" cy="1029970"/>
          </a:xfrm>
          <a:prstGeom prst="rect">
            <a:avLst/>
          </a:prstGeom>
          <a:noFill/>
          <a:ln w="9525">
            <a:noFill/>
          </a:ln>
        </p:spPr>
        <p:txBody>
          <a:bodyPr>
            <a:spAutoFit/>
          </a:bodyPr>
          <a:lstStyle/>
          <a:p>
            <a:pPr eaLnBrk="0" hangingPunct="0">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下载财务指标的计算公式</a:t>
            </a:r>
          </a:p>
          <a:p>
            <a:pPr eaLnBrk="0" hangingPunct="0">
              <a:buClr>
                <a:srgbClr val="92D050"/>
              </a:buClr>
              <a:buFont typeface="Wingdings" panose="05000000000000000000" pitchFamily="2" charset="2"/>
              <a:buChar char=""/>
            </a:pPr>
            <a:endParaRPr lang="en-US" altLang="zh-CN" b="1" dirty="0">
              <a:latin typeface="Times New Roman" panose="02020603050405020304" pitchFamily="18" charset="0"/>
              <a:ea typeface="宋体" panose="02010600030101010101" pitchFamily="2" charset="-122"/>
            </a:endParaRPr>
          </a:p>
          <a:p>
            <a:pPr eaLnBrk="0" hangingPunct="0">
              <a:buClr>
                <a:srgbClr val="92D050"/>
              </a:buClr>
              <a:buFont typeface="Wingdings" panose="05000000000000000000" pitchFamily="2" charset="2"/>
              <a:buChar char=""/>
            </a:pPr>
            <a:endParaRPr lang="zh-CN" altLang="en-US" dirty="0">
              <a:latin typeface="Times New Roman" panose="02020603050405020304" pitchFamily="18" charset="0"/>
              <a:ea typeface="宋体" panose="02010600030101010101" pitchFamily="2" charset="-122"/>
            </a:endParaRPr>
          </a:p>
        </p:txBody>
      </p:sp>
      <p:pic>
        <p:nvPicPr>
          <p:cNvPr id="36868" name="图片 1"/>
          <p:cNvPicPr>
            <a:picLocks noChangeAspect="1"/>
          </p:cNvPicPr>
          <p:nvPr/>
        </p:nvPicPr>
        <p:blipFill>
          <a:blip r:embed="rId4"/>
          <a:stretch>
            <a:fillRect/>
          </a:stretch>
        </p:blipFill>
        <p:spPr>
          <a:xfrm>
            <a:off x="2051050" y="1590675"/>
            <a:ext cx="7573963" cy="4918075"/>
          </a:xfrm>
          <a:prstGeom prst="rect">
            <a:avLst/>
          </a:prstGeom>
          <a:noFill/>
          <a:ln w="9525">
            <a:noFill/>
          </a:ln>
        </p:spPr>
      </p:pic>
    </p:spTree>
    <p:custDataLst>
      <p:tags r:id="rId1"/>
    </p:custDataLst>
  </p:cSld>
  <p:clrMapOvr>
    <a:masterClrMapping/>
  </p:clrMapOvr>
  <p:transition advTm="10000">
    <p:pull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dirty="0"/>
              <a:t>财务综合分析</a:t>
            </a:r>
          </a:p>
        </p:txBody>
      </p:sp>
      <p:sp>
        <p:nvSpPr>
          <p:cNvPr id="37891" name="TextBox 7"/>
          <p:cNvSpPr txBox="1"/>
          <p:nvPr/>
        </p:nvSpPr>
        <p:spPr>
          <a:xfrm>
            <a:off x="1826895" y="1464310"/>
            <a:ext cx="8269605" cy="2976880"/>
          </a:xfrm>
          <a:prstGeom prst="rect">
            <a:avLst/>
          </a:prstGeom>
          <a:noFill/>
          <a:ln w="9525">
            <a:noFill/>
          </a:ln>
        </p:spPr>
        <p:txBody>
          <a:bodyPr wrap="square">
            <a:spAutoFit/>
          </a:bodyPr>
          <a:lstStyle/>
          <a:p>
            <a:pPr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财务综合分析包括杜邦分析、帕利普分析、</a:t>
            </a:r>
            <a:r>
              <a:rPr lang="en-US" altLang="zh-CN" sz="2500" dirty="0">
                <a:latin typeface="Times New Roman" panose="02020603050405020304" pitchFamily="18" charset="0"/>
                <a:ea typeface="宋体" panose="02010600030101010101" pitchFamily="2" charset="-122"/>
              </a:rPr>
              <a:t>Z</a:t>
            </a:r>
            <a:r>
              <a:rPr lang="zh-CN" altLang="en-US" sz="2500" dirty="0">
                <a:latin typeface="Times New Roman" panose="02020603050405020304" pitchFamily="18" charset="0"/>
                <a:ea typeface="宋体" panose="02010600030101010101" pitchFamily="2" charset="-122"/>
              </a:rPr>
              <a:t>计分模型和营运资产分析模型。其中杜邦分析以树状图展示，</a:t>
            </a:r>
            <a:r>
              <a:rPr lang="en-US" altLang="zh-CN" sz="2500" dirty="0">
                <a:latin typeface="Times New Roman" panose="02020603050405020304" pitchFamily="18" charset="0"/>
                <a:ea typeface="宋体" panose="02010600030101010101" pitchFamily="2" charset="-122"/>
              </a:rPr>
              <a:t>z</a:t>
            </a:r>
            <a:r>
              <a:rPr lang="zh-CN" altLang="en-US" sz="2500" dirty="0">
                <a:latin typeface="Times New Roman" panose="02020603050405020304" pitchFamily="18" charset="0"/>
                <a:ea typeface="宋体" panose="02010600030101010101" pitchFamily="2" charset="-122"/>
              </a:rPr>
              <a:t>计分模型和营运资产分析模型以表格的形式展示计算过程</a:t>
            </a:r>
            <a:endParaRPr lang="en-US" altLang="zh-CN" sz="2500" dirty="0">
              <a:latin typeface="Times New Roman" panose="02020603050405020304" pitchFamily="18" charset="0"/>
              <a:ea typeface="宋体" panose="02010600030101010101" pitchFamily="2" charset="-122"/>
            </a:endParaRPr>
          </a:p>
          <a:p>
            <a:pPr eaLnBrk="0" hangingPunct="0">
              <a:lnSpc>
                <a:spcPct val="150000"/>
              </a:lnSpc>
              <a:buClr>
                <a:srgbClr val="92D050"/>
              </a:buClr>
              <a:buFont typeface="Arial" panose="020B0604020202020204" pitchFamily="34" charset="0"/>
            </a:pPr>
            <a:endParaRPr lang="en-US" altLang="zh-CN" sz="2500" dirty="0">
              <a:latin typeface="Times New Roman" panose="02020603050405020304" pitchFamily="18" charset="0"/>
              <a:ea typeface="宋体" panose="02010600030101010101" pitchFamily="2" charset="-122"/>
            </a:endParaRPr>
          </a:p>
          <a:p>
            <a:pPr eaLnBrk="0" hangingPunct="0">
              <a:lnSpc>
                <a:spcPct val="150000"/>
              </a:lnSpc>
              <a:buClr>
                <a:srgbClr val="92D050"/>
              </a:buClr>
              <a:buFont typeface="Wingdings" panose="05000000000000000000" pitchFamily="2" charset="2"/>
              <a:buChar char=""/>
            </a:pPr>
            <a:endParaRPr lang="zh-CN" altLang="en-US" sz="2500" dirty="0">
              <a:latin typeface="Times New Roman" panose="02020603050405020304" pitchFamily="18" charset="0"/>
              <a:ea typeface="宋体" panose="02010600030101010101" pitchFamily="2" charset="-122"/>
            </a:endParaRPr>
          </a:p>
        </p:txBody>
      </p:sp>
    </p:spTree>
    <p:custDataLst>
      <p:tags r:id="rId1"/>
    </p:custDataLst>
  </p:cSld>
  <p:clrMapOvr>
    <a:masterClrMapping/>
  </p:clrMapOvr>
  <p:transition advTm="10000">
    <p:pull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财务综合分析</a:t>
            </a:r>
            <a:r>
              <a:rPr sz="2800" b="1" dirty="0"/>
              <a:t>——</a:t>
            </a:r>
            <a:r>
              <a:rPr sz="2800" b="1">
                <a:sym typeface="+mn-ea"/>
              </a:rPr>
              <a:t>杜邦分析</a:t>
            </a:r>
            <a:endParaRPr sz="2800" b="1" dirty="0"/>
          </a:p>
        </p:txBody>
      </p:sp>
      <p:sp>
        <p:nvSpPr>
          <p:cNvPr id="38915" name="TextBox 7"/>
          <p:cNvSpPr txBox="1"/>
          <p:nvPr/>
        </p:nvSpPr>
        <p:spPr>
          <a:xfrm>
            <a:off x="2059623" y="976948"/>
            <a:ext cx="8072437" cy="475615"/>
          </a:xfrm>
          <a:prstGeom prst="rect">
            <a:avLst/>
          </a:prstGeom>
          <a:noFill/>
          <a:ln w="9525">
            <a:noFill/>
          </a:ln>
        </p:spPr>
        <p:txBody>
          <a:bodyPr>
            <a:spAutoFit/>
          </a:bodyPr>
          <a:lstStyle/>
          <a:p>
            <a:pPr eaLnBrk="0" hangingPunct="0">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杜邦分析以树状图展示</a:t>
            </a:r>
          </a:p>
        </p:txBody>
      </p:sp>
      <p:pic>
        <p:nvPicPr>
          <p:cNvPr id="38916" name="图片 4"/>
          <p:cNvPicPr>
            <a:picLocks noChangeAspect="1"/>
          </p:cNvPicPr>
          <p:nvPr/>
        </p:nvPicPr>
        <p:blipFill>
          <a:blip r:embed="rId4"/>
          <a:stretch>
            <a:fillRect/>
          </a:stretch>
        </p:blipFill>
        <p:spPr>
          <a:xfrm>
            <a:off x="1738948" y="1452880"/>
            <a:ext cx="8713787" cy="5081588"/>
          </a:xfrm>
          <a:prstGeom prst="rect">
            <a:avLst/>
          </a:prstGeom>
          <a:noFill/>
          <a:ln w="9525">
            <a:noFill/>
          </a:ln>
        </p:spPr>
      </p:pic>
    </p:spTree>
    <p:custDataLst>
      <p:tags r:id="rId1"/>
    </p:custDataLst>
  </p:cSld>
  <p:clrMapOvr>
    <a:masterClrMapping/>
  </p:clrMapOvr>
  <p:transition advTm="10000">
    <p:pull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财务综合分析</a:t>
            </a:r>
            <a:r>
              <a:rPr lang="en-US" altLang="zh-CN" sz="2800" b="1">
                <a:sym typeface="+mn-ea"/>
              </a:rPr>
              <a:t>——</a:t>
            </a:r>
            <a:r>
              <a:rPr sz="2800" b="1">
                <a:sym typeface="+mn-ea"/>
              </a:rPr>
              <a:t>帕利普分析</a:t>
            </a:r>
            <a:endParaRPr sz="2800" b="1" dirty="0"/>
          </a:p>
        </p:txBody>
      </p:sp>
      <p:sp>
        <p:nvSpPr>
          <p:cNvPr id="39939" name="TextBox 7"/>
          <p:cNvSpPr txBox="1"/>
          <p:nvPr/>
        </p:nvSpPr>
        <p:spPr>
          <a:xfrm>
            <a:off x="1734503" y="922973"/>
            <a:ext cx="8072437" cy="475615"/>
          </a:xfrm>
          <a:prstGeom prst="rect">
            <a:avLst/>
          </a:prstGeom>
          <a:noFill/>
          <a:ln w="9525">
            <a:noFill/>
          </a:ln>
        </p:spPr>
        <p:txBody>
          <a:bodyPr>
            <a:spAutoFit/>
          </a:bodyPr>
          <a:lstStyle/>
          <a:p>
            <a:pPr eaLnBrk="0" hangingPunct="0">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帕利普分析以树状图展示</a:t>
            </a:r>
          </a:p>
        </p:txBody>
      </p:sp>
      <p:pic>
        <p:nvPicPr>
          <p:cNvPr id="39940" name="图片 3"/>
          <p:cNvPicPr>
            <a:picLocks noChangeAspect="1"/>
          </p:cNvPicPr>
          <p:nvPr/>
        </p:nvPicPr>
        <p:blipFill>
          <a:blip r:embed="rId4"/>
          <a:stretch>
            <a:fillRect/>
          </a:stretch>
        </p:blipFill>
        <p:spPr>
          <a:xfrm>
            <a:off x="1774825" y="1476375"/>
            <a:ext cx="8642350" cy="5103813"/>
          </a:xfrm>
          <a:prstGeom prst="rect">
            <a:avLst/>
          </a:prstGeom>
          <a:noFill/>
          <a:ln w="9525">
            <a:noFill/>
          </a:ln>
        </p:spPr>
      </p:pic>
    </p:spTree>
    <p:custDataLst>
      <p:tags r:id="rId1"/>
    </p:custDataLst>
  </p:cSld>
  <p:clrMapOvr>
    <a:masterClrMapping/>
  </p:clrMapOvr>
  <p:transition advTm="10000">
    <p:pull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财务综合分析</a:t>
            </a:r>
            <a:r>
              <a:rPr sz="2800" b="1" dirty="0"/>
              <a:t>——</a:t>
            </a:r>
            <a:r>
              <a:rPr sz="2800" b="1">
                <a:sym typeface="+mn-ea"/>
              </a:rPr>
              <a:t>Z计分模型</a:t>
            </a:r>
            <a:endParaRPr sz="2800" b="1" dirty="0"/>
          </a:p>
        </p:txBody>
      </p:sp>
      <p:sp>
        <p:nvSpPr>
          <p:cNvPr id="40963" name="TextBox 7"/>
          <p:cNvSpPr txBox="1"/>
          <p:nvPr/>
        </p:nvSpPr>
        <p:spPr>
          <a:xfrm>
            <a:off x="1711960" y="908050"/>
            <a:ext cx="9126220" cy="1052830"/>
          </a:xfrm>
          <a:prstGeom prst="rect">
            <a:avLst/>
          </a:prstGeom>
          <a:noFill/>
          <a:ln w="9525">
            <a:noFill/>
          </a:ln>
        </p:spPr>
        <p:txBody>
          <a:bodyPr wrap="square">
            <a:spAutoFit/>
          </a:bodyPr>
          <a:lstStyle/>
          <a:p>
            <a:pPr eaLnBrk="0" hangingPunct="0">
              <a:lnSpc>
                <a:spcPct val="150000"/>
              </a:lnSpc>
              <a:buClr>
                <a:srgbClr val="92D050"/>
              </a:buClr>
              <a:buFont typeface="Wingdings" panose="05000000000000000000" pitchFamily="2" charset="2"/>
              <a:buChar char=""/>
            </a:pPr>
            <a:r>
              <a:rPr lang="en-US" altLang="zh-CN" sz="2500" dirty="0">
                <a:latin typeface="Times New Roman" panose="02020603050405020304" pitchFamily="18" charset="0"/>
                <a:ea typeface="宋体" panose="02010600030101010101" pitchFamily="2" charset="-122"/>
              </a:rPr>
              <a:t>Z</a:t>
            </a:r>
            <a:r>
              <a:rPr lang="zh-CN" altLang="en-US" sz="2500" dirty="0">
                <a:latin typeface="Times New Roman" panose="02020603050405020304" pitchFamily="18" charset="0"/>
                <a:ea typeface="宋体" panose="02010600030101010101" pitchFamily="2" charset="-122"/>
              </a:rPr>
              <a:t>计分模型和营运资产分析模型以表格的形式展示计算过程</a:t>
            </a:r>
            <a:endParaRPr lang="en-US" altLang="zh-CN" sz="2500" dirty="0">
              <a:latin typeface="Times New Roman" panose="02020603050405020304" pitchFamily="18" charset="0"/>
              <a:ea typeface="宋体" panose="02010600030101010101" pitchFamily="2" charset="-122"/>
            </a:endParaRPr>
          </a:p>
          <a:p>
            <a:pPr eaLnBrk="0" hangingPunct="0">
              <a:buClr>
                <a:srgbClr val="92D050"/>
              </a:buClr>
              <a:buFont typeface="Arial" panose="020B0604020202020204" pitchFamily="34" charset="0"/>
            </a:pPr>
            <a:endParaRPr lang="zh-CN" altLang="en-US" sz="2500" dirty="0">
              <a:latin typeface="Times New Roman" panose="02020603050405020304" pitchFamily="18" charset="0"/>
              <a:ea typeface="宋体" panose="02010600030101010101" pitchFamily="2" charset="-122"/>
            </a:endParaRPr>
          </a:p>
        </p:txBody>
      </p:sp>
      <p:pic>
        <p:nvPicPr>
          <p:cNvPr id="40964" name="图片 3"/>
          <p:cNvPicPr>
            <a:picLocks noChangeAspect="1"/>
          </p:cNvPicPr>
          <p:nvPr/>
        </p:nvPicPr>
        <p:blipFill>
          <a:blip r:embed="rId4"/>
          <a:stretch>
            <a:fillRect/>
          </a:stretch>
        </p:blipFill>
        <p:spPr>
          <a:xfrm>
            <a:off x="2016443" y="1691958"/>
            <a:ext cx="8072437" cy="4840287"/>
          </a:xfrm>
          <a:prstGeom prst="rect">
            <a:avLst/>
          </a:prstGeom>
          <a:noFill/>
          <a:ln w="9525">
            <a:noFill/>
          </a:ln>
        </p:spPr>
      </p:pic>
    </p:spTree>
    <p:custDataLst>
      <p:tags r:id="rId1"/>
    </p:custDataLst>
  </p:cSld>
  <p:clrMapOvr>
    <a:masterClrMapping/>
  </p:clrMapOvr>
  <p:transition advTm="10000">
    <p:pull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财务预测分析</a:t>
            </a:r>
            <a:endParaRPr sz="2800" b="1" dirty="0"/>
          </a:p>
        </p:txBody>
      </p:sp>
      <p:sp>
        <p:nvSpPr>
          <p:cNvPr id="41987" name="TextBox 7"/>
          <p:cNvSpPr txBox="1"/>
          <p:nvPr/>
        </p:nvSpPr>
        <p:spPr>
          <a:xfrm>
            <a:off x="1734820" y="1174750"/>
            <a:ext cx="8772525" cy="4984750"/>
          </a:xfrm>
          <a:prstGeom prst="rect">
            <a:avLst/>
          </a:prstGeom>
          <a:noFill/>
          <a:ln w="9525">
            <a:noFill/>
          </a:ln>
        </p:spPr>
        <p:txBody>
          <a:bodyPr wrap="square">
            <a:spAutoFit/>
          </a:bodyPr>
          <a:lstStyle/>
          <a:p>
            <a:pPr algn="just" eaLnBrk="0" hangingPunct="0">
              <a:lnSpc>
                <a:spcPct val="150000"/>
              </a:lnSpc>
              <a:buClr>
                <a:srgbClr val="92D050"/>
              </a:buClr>
              <a:buFont typeface="Wingdings" panose="05000000000000000000" pitchFamily="2" charset="2"/>
              <a:buChar char=""/>
            </a:pPr>
            <a:r>
              <a:rPr lang="zh-CN" altLang="en-US" sz="2500" b="1" dirty="0">
                <a:latin typeface="Times New Roman" panose="02020603050405020304" pitchFamily="18" charset="0"/>
                <a:ea typeface="宋体" panose="02010600030101010101" pitchFamily="2" charset="-122"/>
              </a:rPr>
              <a:t>预测分析</a:t>
            </a:r>
            <a:r>
              <a:rPr lang="zh-CN" altLang="en-US" sz="2500" dirty="0">
                <a:latin typeface="Times New Roman" panose="02020603050405020304" pitchFamily="18" charset="0"/>
                <a:ea typeface="宋体" panose="02010600030101010101" pitchFamily="2" charset="-122"/>
              </a:rPr>
              <a:t>是财务分析估价企业未来职能的延伸。它是根据企业过去一段时期财务活动所形成的历史资料</a:t>
            </a:r>
            <a:r>
              <a:rPr lang="en-US" altLang="zh-CN" sz="2500" dirty="0">
                <a:latin typeface="Times New Roman" panose="02020603050405020304" pitchFamily="18" charset="0"/>
                <a:ea typeface="宋体" panose="02010600030101010101" pitchFamily="2" charset="-122"/>
              </a:rPr>
              <a:t>,</a:t>
            </a:r>
            <a:r>
              <a:rPr lang="zh-CN" altLang="en-US" sz="2500" dirty="0">
                <a:latin typeface="Times New Roman" panose="02020603050405020304" pitchFamily="18" charset="0"/>
                <a:ea typeface="宋体" panose="02010600030101010101" pitchFamily="2" charset="-122"/>
              </a:rPr>
              <a:t>结合企业现在所处的外部环境和自身状况</a:t>
            </a:r>
            <a:r>
              <a:rPr lang="en-US" altLang="zh-CN" sz="2500" dirty="0">
                <a:latin typeface="Times New Roman" panose="02020603050405020304" pitchFamily="18" charset="0"/>
                <a:ea typeface="宋体" panose="02010600030101010101" pitchFamily="2" charset="-122"/>
              </a:rPr>
              <a:t>,</a:t>
            </a:r>
            <a:r>
              <a:rPr lang="zh-CN" altLang="en-US" sz="2500" dirty="0">
                <a:latin typeface="Times New Roman" panose="02020603050405020304" pitchFamily="18" charset="0"/>
                <a:ea typeface="宋体" panose="02010600030101010101" pitchFamily="2" charset="-122"/>
              </a:rPr>
              <a:t>考虑企业的发展趋势</a:t>
            </a:r>
            <a:r>
              <a:rPr lang="en-US" altLang="zh-CN" sz="2500" dirty="0">
                <a:latin typeface="Times New Roman" panose="02020603050405020304" pitchFamily="18" charset="0"/>
                <a:ea typeface="宋体" panose="02010600030101010101" pitchFamily="2" charset="-122"/>
              </a:rPr>
              <a:t>,</a:t>
            </a:r>
            <a:r>
              <a:rPr lang="zh-CN" altLang="en-US" sz="2500" dirty="0">
                <a:latin typeface="Times New Roman" panose="02020603050405020304" pitchFamily="18" charset="0"/>
                <a:ea typeface="宋体" panose="02010600030101010101" pitchFamily="2" charset="-122"/>
              </a:rPr>
              <a:t>由专门人员通过主观判断或定量分析</a:t>
            </a:r>
            <a:r>
              <a:rPr lang="en-US" altLang="zh-CN" sz="2500" dirty="0">
                <a:latin typeface="Times New Roman" panose="02020603050405020304" pitchFamily="18" charset="0"/>
                <a:ea typeface="宋体" panose="02010600030101010101" pitchFamily="2" charset="-122"/>
              </a:rPr>
              <a:t>,</a:t>
            </a:r>
            <a:r>
              <a:rPr lang="zh-CN" altLang="en-US" sz="2500" dirty="0">
                <a:latin typeface="Times New Roman" panose="02020603050405020304" pitchFamily="18" charset="0"/>
                <a:ea typeface="宋体" panose="02010600030101010101" pitchFamily="2" charset="-122"/>
              </a:rPr>
              <a:t>对企业未来的财务状况和经营成果做出判断、预计和估算的行为</a:t>
            </a:r>
            <a:r>
              <a:rPr lang="en-US" altLang="zh-CN" sz="2500" dirty="0">
                <a:latin typeface="Times New Roman" panose="02020603050405020304" pitchFamily="18" charset="0"/>
                <a:ea typeface="宋体" panose="02010600030101010101" pitchFamily="2" charset="-122"/>
              </a:rPr>
              <a:t>,</a:t>
            </a:r>
            <a:r>
              <a:rPr lang="zh-CN" altLang="en-US" sz="2500" dirty="0">
                <a:latin typeface="Times New Roman" panose="02020603050405020304" pitchFamily="18" charset="0"/>
                <a:ea typeface="宋体" panose="02010600030101010101" pitchFamily="2" charset="-122"/>
              </a:rPr>
              <a:t>其核心是对企业未来的发展前景进行较为精确的估算。</a:t>
            </a:r>
            <a:endParaRPr lang="en-US" altLang="zh-CN" sz="2500" dirty="0">
              <a:latin typeface="Times New Roman" panose="02020603050405020304" pitchFamily="18" charset="0"/>
              <a:ea typeface="宋体" panose="02010600030101010101" pitchFamily="2" charset="-122"/>
            </a:endParaRPr>
          </a:p>
          <a:p>
            <a:pPr algn="just" eaLnBrk="0" hangingPunct="0">
              <a:lnSpc>
                <a:spcPct val="150000"/>
              </a:lnSpc>
              <a:buClr>
                <a:srgbClr val="92D050"/>
              </a:buClr>
              <a:buFont typeface="Wingdings" panose="05000000000000000000" pitchFamily="2" charset="2"/>
              <a:buChar char=""/>
            </a:pPr>
            <a:r>
              <a:rPr lang="zh-CN" altLang="en-US" sz="2500" dirty="0">
                <a:latin typeface="Times New Roman" panose="02020603050405020304" pitchFamily="18" charset="0"/>
                <a:ea typeface="宋体" panose="02010600030101010101" pitchFamily="2" charset="-122"/>
              </a:rPr>
              <a:t>财务预测分析包括：资产负载表预测分析、所有者权益变动表预测分析、现金量表预测分析、利润表预测分析。</a:t>
            </a:r>
            <a:endParaRPr lang="en-US" altLang="zh-CN" sz="2500" dirty="0">
              <a:latin typeface="Times New Roman" panose="02020603050405020304" pitchFamily="18" charset="0"/>
              <a:ea typeface="宋体" panose="02010600030101010101" pitchFamily="2" charset="-122"/>
            </a:endParaRPr>
          </a:p>
          <a:p>
            <a:pPr eaLnBrk="0" hangingPunct="0">
              <a:buClr>
                <a:srgbClr val="92D050"/>
              </a:buClr>
              <a:buFont typeface="Wingdings" panose="05000000000000000000" pitchFamily="2" charset="2"/>
              <a:buChar char=""/>
            </a:pPr>
            <a:endParaRPr lang="zh-CN" altLang="en-US" dirty="0">
              <a:latin typeface="Times New Roman" panose="02020603050405020304" pitchFamily="18" charset="0"/>
              <a:ea typeface="宋体" panose="02010600030101010101" pitchFamily="2" charset="-122"/>
            </a:endParaRPr>
          </a:p>
        </p:txBody>
      </p:sp>
    </p:spTree>
    <p:custDataLst>
      <p:tags r:id="rId1"/>
    </p:custDataLst>
  </p:cSld>
  <p:clrMapOvr>
    <a:masterClrMapping/>
  </p:clrMapOvr>
  <p:transition advTm="10000">
    <p:pull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资产负债表预测分析</a:t>
            </a:r>
            <a:endParaRPr sz="2800" b="1"/>
          </a:p>
        </p:txBody>
      </p:sp>
      <p:sp>
        <p:nvSpPr>
          <p:cNvPr id="43011" name="TextBox 7"/>
          <p:cNvSpPr txBox="1"/>
          <p:nvPr/>
        </p:nvSpPr>
        <p:spPr>
          <a:xfrm>
            <a:off x="1523365" y="816610"/>
            <a:ext cx="10014585" cy="1173463"/>
          </a:xfrm>
          <a:prstGeom prst="rect">
            <a:avLst/>
          </a:prstGeom>
          <a:noFill/>
          <a:ln w="9525">
            <a:noFill/>
          </a:ln>
        </p:spPr>
        <p:txBody>
          <a:bodyPr wrap="square">
            <a:spAutoFit/>
          </a:bodyPr>
          <a:lstStyle/>
          <a:p>
            <a:pPr indent="-342900" algn="just" eaLnBrk="0" hangingPunct="0">
              <a:lnSpc>
                <a:spcPct val="150000"/>
              </a:lnSpc>
              <a:buClr>
                <a:srgbClr val="92D050"/>
              </a:buClr>
              <a:buFont typeface="Wingdings" panose="05000000000000000000" pitchFamily="2" charset="2"/>
              <a:buChar char=""/>
            </a:pPr>
            <a:r>
              <a:rPr lang="zh-CN" altLang="zh-CN" sz="2500" dirty="0">
                <a:latin typeface="Times New Roman" panose="02020603050405020304" pitchFamily="18" charset="0"/>
                <a:ea typeface="宋体" panose="02010600030101010101" pitchFamily="2" charset="-122"/>
              </a:rPr>
              <a:t>通过对资产负债表内各项目的未来发生额进行预计测算，估算出资产、负债、所有者权益项目在未来某一会计时点的金额。</a:t>
            </a:r>
          </a:p>
        </p:txBody>
      </p:sp>
      <p:pic>
        <p:nvPicPr>
          <p:cNvPr id="43012" name="图片 1"/>
          <p:cNvPicPr>
            <a:picLocks noChangeAspect="1"/>
          </p:cNvPicPr>
          <p:nvPr/>
        </p:nvPicPr>
        <p:blipFill>
          <a:blip r:embed="rId4"/>
          <a:stretch>
            <a:fillRect/>
          </a:stretch>
        </p:blipFill>
        <p:spPr>
          <a:xfrm>
            <a:off x="1524000" y="2190115"/>
            <a:ext cx="9144000" cy="4371975"/>
          </a:xfrm>
          <a:prstGeom prst="rect">
            <a:avLst/>
          </a:prstGeom>
          <a:noFill/>
          <a:ln w="9525">
            <a:noFill/>
          </a:ln>
        </p:spPr>
      </p:pic>
    </p:spTree>
    <p:custDataLst>
      <p:tags r:id="rId1"/>
    </p:custDataLst>
  </p:cSld>
  <p:clrMapOvr>
    <a:masterClrMapping/>
  </p:clrMapOvr>
  <p:transition advTm="10000">
    <p:pull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09607" y="1364979"/>
            <a:ext cx="8782420" cy="1872000"/>
          </a:xfrm>
          <a:custGeom>
            <a:avLst/>
            <a:gdLst/>
            <a:ahLst/>
            <a:cxnLst/>
            <a:rect l="l" t="t" r="r" b="b"/>
            <a:pathLst>
              <a:path w="6586815" h="1404000">
                <a:moveTo>
                  <a:pt x="810600" y="0"/>
                </a:moveTo>
                <a:lnTo>
                  <a:pt x="6586815" y="0"/>
                </a:lnTo>
                <a:lnTo>
                  <a:pt x="6586815" y="1404000"/>
                </a:lnTo>
                <a:lnTo>
                  <a:pt x="0" y="14040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 name="矩形 6"/>
          <p:cNvSpPr/>
          <p:nvPr/>
        </p:nvSpPr>
        <p:spPr>
          <a:xfrm>
            <a:off x="0" y="3909053"/>
            <a:ext cx="5712357" cy="1872000"/>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 name="矩形 7"/>
          <p:cNvSpPr/>
          <p:nvPr/>
        </p:nvSpPr>
        <p:spPr>
          <a:xfrm>
            <a:off x="0" y="1988840"/>
            <a:ext cx="10613237" cy="3024000"/>
          </a:xfrm>
          <a:custGeom>
            <a:avLst/>
            <a:gdLst/>
            <a:ahLst/>
            <a:cxnLst/>
            <a:rect l="l" t="t" r="r" b="b"/>
            <a:pathLst>
              <a:path w="7959928" h="2268000">
                <a:moveTo>
                  <a:pt x="0" y="0"/>
                </a:moveTo>
                <a:lnTo>
                  <a:pt x="7959928" y="0"/>
                </a:lnTo>
                <a:lnTo>
                  <a:pt x="6650498" y="2268000"/>
                </a:lnTo>
                <a:lnTo>
                  <a:pt x="0" y="226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 name="TextBox 9"/>
          <p:cNvSpPr txBox="1"/>
          <p:nvPr/>
        </p:nvSpPr>
        <p:spPr>
          <a:xfrm>
            <a:off x="790577" y="3813047"/>
            <a:ext cx="1394076" cy="615553"/>
          </a:xfrm>
          <a:prstGeom prst="rect">
            <a:avLst/>
          </a:prstGeom>
          <a:noFill/>
        </p:spPr>
        <p:txBody>
          <a:bodyPr wrap="square" lIns="121917" tIns="60958" rIns="121917" bIns="60958" rtlCol="0">
            <a:spAutoFit/>
          </a:bodyPr>
          <a:lstStyle/>
          <a:p>
            <a:pPr algn="ctr"/>
            <a:r>
              <a:rPr lang="en-US" altLang="zh-CN" sz="3200" dirty="0">
                <a:solidFill>
                  <a:schemeClr val="bg1"/>
                </a:solidFill>
              </a:rPr>
              <a:t>PART</a:t>
            </a:r>
            <a:endParaRPr lang="zh-CN" altLang="en-US" sz="3200" dirty="0">
              <a:solidFill>
                <a:schemeClr val="bg1"/>
              </a:solidFill>
            </a:endParaRPr>
          </a:p>
        </p:txBody>
      </p:sp>
      <p:sp>
        <p:nvSpPr>
          <p:cNvPr id="11" name="TextBox 10"/>
          <p:cNvSpPr txBox="1"/>
          <p:nvPr/>
        </p:nvSpPr>
        <p:spPr>
          <a:xfrm>
            <a:off x="1833431" y="2245208"/>
            <a:ext cx="2229877" cy="2474595"/>
          </a:xfrm>
          <a:prstGeom prst="rect">
            <a:avLst/>
          </a:prstGeom>
          <a:noFill/>
        </p:spPr>
        <p:txBody>
          <a:bodyPr wrap="square" lIns="121917" tIns="60958" rIns="121917" bIns="60958" rtlCol="0">
            <a:spAutoFit/>
          </a:bodyPr>
          <a:lstStyle/>
          <a:p>
            <a:pPr algn="ctr"/>
            <a:r>
              <a:rPr lang="en-US" sz="15300" dirty="0">
                <a:solidFill>
                  <a:schemeClr val="bg1"/>
                </a:solidFill>
                <a:latin typeface="Impact" panose="020B0806030902050204" pitchFamily="34" charset="0"/>
              </a:rPr>
              <a:t>1</a:t>
            </a:r>
          </a:p>
        </p:txBody>
      </p:sp>
      <p:sp>
        <p:nvSpPr>
          <p:cNvPr id="12" name="TextBox 11"/>
          <p:cNvSpPr txBox="1"/>
          <p:nvPr/>
        </p:nvSpPr>
        <p:spPr>
          <a:xfrm>
            <a:off x="3682365" y="2917190"/>
            <a:ext cx="5049520" cy="1228090"/>
          </a:xfrm>
          <a:prstGeom prst="rect">
            <a:avLst/>
          </a:prstGeom>
          <a:noFill/>
        </p:spPr>
        <p:txBody>
          <a:bodyPr wrap="square" lIns="121917" tIns="60958" rIns="121917" bIns="60958" rtlCol="0">
            <a:spAutoFit/>
          </a:bodyPr>
          <a:lstStyle/>
          <a:p>
            <a:pPr lvl="0" algn="ctr"/>
            <a:r>
              <a:rPr lang="zh-CN" altLang="en-US" sz="3600" b="1" dirty="0">
                <a:solidFill>
                  <a:prstClr val="white"/>
                </a:solidFill>
                <a:latin typeface="+mn-ea"/>
                <a:sym typeface="+mn-ea"/>
              </a:rPr>
              <a:t>上市公司财务报表分析系统简介</a:t>
            </a:r>
            <a:endParaRPr lang="en-US" altLang="zh-CN" sz="3600" b="1" dirty="0">
              <a:solidFill>
                <a:schemeClr val="bg1"/>
              </a:solidFill>
              <a:latin typeface="+mn-ea"/>
            </a:endParaRPr>
          </a:p>
        </p:txBody>
      </p:sp>
      <p:sp>
        <p:nvSpPr>
          <p:cNvPr id="21" name="矩形 20"/>
          <p:cNvSpPr/>
          <p:nvPr/>
        </p:nvSpPr>
        <p:spPr>
          <a:xfrm>
            <a:off x="11001541" y="1808851"/>
            <a:ext cx="596076" cy="984256"/>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13" name="Picture 3" descr="E:\文档\doc\04.svn\100.综合\005.Logo\logo.jpg"/>
          <p:cNvPicPr>
            <a:picLocks noChangeAspect="1" noChangeArrowheads="1"/>
          </p:cNvPicPr>
          <p:nvPr/>
        </p:nvPicPr>
        <p:blipFill>
          <a:blip r:embed="rId3" cstate="print"/>
          <a:srcRect/>
          <a:stretch>
            <a:fillRect/>
          </a:stretch>
        </p:blipFill>
        <p:spPr bwMode="auto">
          <a:xfrm>
            <a:off x="252347" y="259488"/>
            <a:ext cx="1600200" cy="635000"/>
          </a:xfrm>
          <a:prstGeom prst="rect">
            <a:avLst/>
          </a:prstGeom>
          <a:noFill/>
        </p:spPr>
      </p:pic>
      <p:pic>
        <p:nvPicPr>
          <p:cNvPr id="6" name="图片 5" descr="资源 2"/>
          <p:cNvPicPr>
            <a:picLocks noChangeAspect="1"/>
          </p:cNvPicPr>
          <p:nvPr userDrawn="1"/>
        </p:nvPicPr>
        <p:blipFill>
          <a:blip r:embed="rId4"/>
          <a:stretch>
            <a:fillRect/>
          </a:stretch>
        </p:blipFill>
        <p:spPr>
          <a:xfrm>
            <a:off x="9346565" y="29210"/>
            <a:ext cx="2403475" cy="750570"/>
          </a:xfrm>
          <a:prstGeom prst="rect">
            <a:avLst/>
          </a:prstGeom>
        </p:spPr>
      </p:pic>
    </p:spTree>
  </p:cSld>
  <p:clrMapOvr>
    <a:masterClrMapping/>
  </p:clrMapOvr>
  <p:transition advTm="10000">
    <p:pull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所有者权益变动表预测分析</a:t>
            </a:r>
            <a:endParaRPr sz="2800" b="1"/>
          </a:p>
        </p:txBody>
      </p:sp>
      <p:sp>
        <p:nvSpPr>
          <p:cNvPr id="44035" name="TextBox 7"/>
          <p:cNvSpPr txBox="1"/>
          <p:nvPr/>
        </p:nvSpPr>
        <p:spPr>
          <a:xfrm>
            <a:off x="1483360" y="797560"/>
            <a:ext cx="9528810" cy="1245235"/>
          </a:xfrm>
          <a:prstGeom prst="rect">
            <a:avLst/>
          </a:prstGeom>
          <a:noFill/>
          <a:ln w="9525">
            <a:noFill/>
          </a:ln>
        </p:spPr>
        <p:txBody>
          <a:bodyPr wrap="square">
            <a:spAutoFit/>
          </a:bodyPr>
          <a:lstStyle/>
          <a:p>
            <a:pPr eaLnBrk="0" hangingPunct="0">
              <a:lnSpc>
                <a:spcPct val="150000"/>
              </a:lnSpc>
              <a:buClr>
                <a:srgbClr val="92D050"/>
              </a:buClr>
              <a:buFont typeface="Wingdings" panose="05000000000000000000" pitchFamily="2" charset="2"/>
              <a:buChar char=""/>
            </a:pPr>
            <a:r>
              <a:rPr lang="zh-CN" altLang="zh-CN" sz="2500" dirty="0">
                <a:latin typeface="Times New Roman" panose="02020603050405020304" pitchFamily="18" charset="0"/>
                <a:ea typeface="宋体" panose="02010600030101010101" pitchFamily="2" charset="-122"/>
              </a:rPr>
              <a:t>通过对所有者权益变动表内各项目发生额的预计测算，估算出未来某一会计期间所有者权益各组成项目的增减变动</a:t>
            </a:r>
            <a:r>
              <a:rPr lang="zh-CN" altLang="en-US" sz="2500" dirty="0">
                <a:latin typeface="Times New Roman" panose="02020603050405020304" pitchFamily="18" charset="0"/>
                <a:ea typeface="宋体" panose="02010600030101010101" pitchFamily="2" charset="-122"/>
              </a:rPr>
              <a:t>。</a:t>
            </a:r>
          </a:p>
        </p:txBody>
      </p:sp>
      <p:pic>
        <p:nvPicPr>
          <p:cNvPr id="44036" name="图片 1"/>
          <p:cNvPicPr>
            <a:picLocks noChangeAspect="1"/>
          </p:cNvPicPr>
          <p:nvPr/>
        </p:nvPicPr>
        <p:blipFill>
          <a:blip r:embed="rId4"/>
          <a:stretch>
            <a:fillRect/>
          </a:stretch>
        </p:blipFill>
        <p:spPr>
          <a:xfrm>
            <a:off x="1656080" y="1945640"/>
            <a:ext cx="8209280" cy="4824730"/>
          </a:xfrm>
          <a:prstGeom prst="rect">
            <a:avLst/>
          </a:prstGeom>
          <a:noFill/>
          <a:ln w="9525">
            <a:noFill/>
          </a:ln>
        </p:spPr>
      </p:pic>
    </p:spTree>
    <p:custDataLst>
      <p:tags r:id="rId1"/>
    </p:custDataLst>
  </p:cSld>
  <p:clrMapOvr>
    <a:masterClrMapping/>
  </p:clrMapOvr>
  <p:transition advTm="10000">
    <p:pull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现金流量表预测分析</a:t>
            </a:r>
            <a:endParaRPr sz="2800" b="1"/>
          </a:p>
        </p:txBody>
      </p:sp>
      <p:sp>
        <p:nvSpPr>
          <p:cNvPr id="45059" name="TextBox 7"/>
          <p:cNvSpPr txBox="1"/>
          <p:nvPr/>
        </p:nvSpPr>
        <p:spPr>
          <a:xfrm>
            <a:off x="1209040" y="877570"/>
            <a:ext cx="9687560" cy="1822450"/>
          </a:xfrm>
          <a:prstGeom prst="rect">
            <a:avLst/>
          </a:prstGeom>
          <a:noFill/>
          <a:ln w="9525">
            <a:noFill/>
          </a:ln>
        </p:spPr>
        <p:txBody>
          <a:bodyPr wrap="square">
            <a:spAutoFit/>
          </a:bodyPr>
          <a:lstStyle/>
          <a:p>
            <a:pPr algn="just" eaLnBrk="0" hangingPunct="0">
              <a:lnSpc>
                <a:spcPct val="150000"/>
              </a:lnSpc>
              <a:buClr>
                <a:srgbClr val="92D050"/>
              </a:buClr>
              <a:buFont typeface="Wingdings" panose="05000000000000000000" pitchFamily="2" charset="2"/>
              <a:buChar char=""/>
            </a:pPr>
            <a:r>
              <a:rPr lang="zh-CN" altLang="zh-CN" sz="2500" dirty="0">
                <a:latin typeface="Times New Roman" panose="02020603050405020304" pitchFamily="18" charset="0"/>
                <a:ea typeface="宋体" panose="02010600030101010101" pitchFamily="2" charset="-122"/>
              </a:rPr>
              <a:t>通过对现金流量表内各项目发生额的预计测算估算出未来某一期间经营活动、投资活动、筹资活动产生现金净流量的状况和金额期间所有者权益各组成项目的增减变动</a:t>
            </a:r>
            <a:r>
              <a:rPr lang="zh-CN" altLang="en-US" sz="2500" dirty="0">
                <a:latin typeface="Times New Roman" panose="02020603050405020304" pitchFamily="18" charset="0"/>
                <a:ea typeface="宋体" panose="02010600030101010101" pitchFamily="2" charset="-122"/>
              </a:rPr>
              <a:t>。</a:t>
            </a:r>
          </a:p>
        </p:txBody>
      </p:sp>
      <p:pic>
        <p:nvPicPr>
          <p:cNvPr id="45060" name="图片 2"/>
          <p:cNvPicPr>
            <a:picLocks noChangeAspect="1"/>
          </p:cNvPicPr>
          <p:nvPr/>
        </p:nvPicPr>
        <p:blipFill>
          <a:blip r:embed="rId4"/>
          <a:stretch>
            <a:fillRect/>
          </a:stretch>
        </p:blipFill>
        <p:spPr>
          <a:xfrm>
            <a:off x="1524000" y="2640330"/>
            <a:ext cx="9144000" cy="4933950"/>
          </a:xfrm>
          <a:prstGeom prst="rect">
            <a:avLst/>
          </a:prstGeom>
          <a:noFill/>
          <a:ln w="9525">
            <a:noFill/>
          </a:ln>
        </p:spPr>
      </p:pic>
    </p:spTree>
    <p:custDataLst>
      <p:tags r:id="rId1"/>
    </p:custDataLst>
  </p:cSld>
  <p:clrMapOvr>
    <a:masterClrMapping/>
  </p:clrMapOvr>
  <p:transition advTm="10000">
    <p:pull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利润表预测分析</a:t>
            </a:r>
            <a:endParaRPr sz="2800" b="1"/>
          </a:p>
        </p:txBody>
      </p:sp>
      <p:sp>
        <p:nvSpPr>
          <p:cNvPr id="46083" name="TextBox 7"/>
          <p:cNvSpPr txBox="1"/>
          <p:nvPr/>
        </p:nvSpPr>
        <p:spPr>
          <a:xfrm>
            <a:off x="1269365" y="858520"/>
            <a:ext cx="9558655" cy="1245235"/>
          </a:xfrm>
          <a:prstGeom prst="rect">
            <a:avLst/>
          </a:prstGeom>
          <a:noFill/>
          <a:ln w="9525">
            <a:noFill/>
          </a:ln>
        </p:spPr>
        <p:txBody>
          <a:bodyPr wrap="square">
            <a:spAutoFit/>
          </a:bodyPr>
          <a:lstStyle/>
          <a:p>
            <a:pPr algn="just" eaLnBrk="0" hangingPunct="0">
              <a:lnSpc>
                <a:spcPct val="150000"/>
              </a:lnSpc>
              <a:buClr>
                <a:srgbClr val="92D050"/>
              </a:buClr>
              <a:buFont typeface="Wingdings" panose="05000000000000000000" pitchFamily="2" charset="2"/>
              <a:buChar char=""/>
            </a:pPr>
            <a:r>
              <a:rPr lang="zh-CN" altLang="zh-CN" sz="2500" dirty="0">
                <a:latin typeface="Times New Roman" panose="02020603050405020304" pitchFamily="18" charset="0"/>
                <a:ea typeface="宋体" panose="02010600030101010101" pitchFamily="2" charset="-122"/>
              </a:rPr>
              <a:t>通过对现金流量表内各项目发生额的预计测算估算出未来某一期间经营活动、投资活动、筹资活动产生现金净流量的状况和金额。</a:t>
            </a:r>
          </a:p>
        </p:txBody>
      </p:sp>
      <p:pic>
        <p:nvPicPr>
          <p:cNvPr id="46084" name="图片 3"/>
          <p:cNvPicPr>
            <a:picLocks noChangeAspect="1"/>
          </p:cNvPicPr>
          <p:nvPr/>
        </p:nvPicPr>
        <p:blipFill>
          <a:blip r:embed="rId4"/>
          <a:stretch>
            <a:fillRect/>
          </a:stretch>
        </p:blipFill>
        <p:spPr>
          <a:xfrm>
            <a:off x="1417320" y="2182495"/>
            <a:ext cx="9144000" cy="5092700"/>
          </a:xfrm>
          <a:prstGeom prst="rect">
            <a:avLst/>
          </a:prstGeom>
          <a:noFill/>
          <a:ln w="9525">
            <a:noFill/>
          </a:ln>
        </p:spPr>
      </p:pic>
    </p:spTree>
    <p:custDataLst>
      <p:tags r:id="rId1"/>
    </p:custDataLst>
  </p:cSld>
  <p:clrMapOvr>
    <a:masterClrMapping/>
  </p:clrMapOvr>
  <p:transition advTm="10000">
    <p:pull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财务对比分析—财务对比</a:t>
            </a:r>
            <a:endParaRPr sz="2800" b="1"/>
          </a:p>
        </p:txBody>
      </p:sp>
      <p:sp>
        <p:nvSpPr>
          <p:cNvPr id="47107" name="TextBox 7"/>
          <p:cNvSpPr txBox="1"/>
          <p:nvPr/>
        </p:nvSpPr>
        <p:spPr>
          <a:xfrm>
            <a:off x="1160145" y="862330"/>
            <a:ext cx="10300970" cy="1938020"/>
          </a:xfrm>
          <a:prstGeom prst="rect">
            <a:avLst/>
          </a:prstGeom>
          <a:noFill/>
          <a:ln w="9525">
            <a:noFill/>
          </a:ln>
        </p:spPr>
        <p:txBody>
          <a:bodyPr wrap="square">
            <a:spAutoFit/>
          </a:bodyPr>
          <a:lstStyle/>
          <a:p>
            <a:pPr eaLnBrk="0" hangingPunct="0">
              <a:lnSpc>
                <a:spcPct val="150000"/>
              </a:lnSpc>
              <a:buClr>
                <a:srgbClr val="92D050"/>
              </a:buClr>
              <a:buFont typeface="Wingdings" panose="05000000000000000000" pitchFamily="2" charset="2"/>
              <a:buChar char="v"/>
            </a:pPr>
            <a:r>
              <a:rPr lang="zh-CN" altLang="en-US" sz="2000" b="1" dirty="0">
                <a:latin typeface="Times New Roman" panose="02020603050405020304" pitchFamily="18" charset="0"/>
                <a:ea typeface="宋体" panose="02010600030101010101" pitchFamily="2" charset="-122"/>
              </a:rPr>
              <a:t>财务对比分析</a:t>
            </a:r>
            <a:r>
              <a:rPr lang="zh-CN" altLang="en-US" sz="2000" dirty="0">
                <a:latin typeface="Times New Roman" panose="02020603050405020304" pitchFamily="18" charset="0"/>
                <a:ea typeface="宋体" panose="02010600030101010101" pitchFamily="2" charset="-122"/>
              </a:rPr>
              <a:t>包括财务对比、市盈率对比、市净率对比。数据对比的方式以折线图的形式进行展示。</a:t>
            </a:r>
            <a:endParaRPr lang="en-US" altLang="zh-CN" sz="2000" dirty="0">
              <a:latin typeface="Times New Roman" panose="02020603050405020304" pitchFamily="18" charset="0"/>
              <a:ea typeface="宋体" panose="02010600030101010101" pitchFamily="2" charset="-122"/>
            </a:endParaRPr>
          </a:p>
          <a:p>
            <a:pPr eaLnBrk="0" hangingPunct="0">
              <a:lnSpc>
                <a:spcPct val="150000"/>
              </a:lnSpc>
              <a:buClr>
                <a:srgbClr val="92D050"/>
              </a:buClr>
              <a:buFont typeface="Wingdings" panose="05000000000000000000" pitchFamily="2" charset="2"/>
              <a:buChar char="v"/>
            </a:pPr>
            <a:r>
              <a:rPr lang="zh-CN" altLang="en-US" sz="2000" dirty="0">
                <a:latin typeface="Times New Roman" panose="02020603050405020304" pitchFamily="18" charset="0"/>
                <a:ea typeface="宋体" panose="02010600030101010101" pitchFamily="2" charset="-122"/>
              </a:rPr>
              <a:t>同行业公司进行财务对比，财务对比提供包括每股收益、每股净资产和净资产收益率的数据对比。市盈率对比和市净率对比以折线图的形式展示，最多不超过</a:t>
            </a:r>
            <a:r>
              <a:rPr lang="en-US" altLang="zh-CN" sz="2000" dirty="0">
                <a:latin typeface="Times New Roman" panose="02020603050405020304" pitchFamily="18" charset="0"/>
                <a:ea typeface="宋体" panose="02010600030101010101" pitchFamily="2" charset="-122"/>
              </a:rPr>
              <a:t>5</a:t>
            </a:r>
            <a:r>
              <a:rPr lang="zh-CN" altLang="en-US" sz="2000" dirty="0">
                <a:latin typeface="Times New Roman" panose="02020603050405020304" pitchFamily="18" charset="0"/>
                <a:ea typeface="宋体" panose="02010600030101010101" pitchFamily="2" charset="-122"/>
              </a:rPr>
              <a:t>家公司的对比图。</a:t>
            </a:r>
            <a:endParaRPr lang="en-US" altLang="zh-CN" sz="2000" dirty="0">
              <a:latin typeface="Times New Roman" panose="02020603050405020304" pitchFamily="18" charset="0"/>
              <a:ea typeface="宋体" panose="02010600030101010101" pitchFamily="2" charset="-122"/>
            </a:endParaRPr>
          </a:p>
        </p:txBody>
      </p:sp>
      <p:pic>
        <p:nvPicPr>
          <p:cNvPr id="47108" name="Picture 5"/>
          <p:cNvPicPr>
            <a:picLocks noChangeAspect="1"/>
          </p:cNvPicPr>
          <p:nvPr/>
        </p:nvPicPr>
        <p:blipFill>
          <a:blip r:embed="rId4"/>
          <a:stretch>
            <a:fillRect/>
          </a:stretch>
        </p:blipFill>
        <p:spPr>
          <a:xfrm>
            <a:off x="2110740" y="2829878"/>
            <a:ext cx="7572375" cy="3940175"/>
          </a:xfrm>
          <a:prstGeom prst="rect">
            <a:avLst/>
          </a:prstGeom>
          <a:noFill/>
          <a:ln w="9525">
            <a:noFill/>
          </a:ln>
          <a:effectLst>
            <a:prstShdw prst="shdw17" dist="17961" dir="2699999">
              <a:srgbClr val="2C6A89"/>
            </a:prstShdw>
          </a:effectLst>
        </p:spPr>
      </p:pic>
    </p:spTree>
    <p:custDataLst>
      <p:tags r:id="rId1"/>
    </p:custDataLst>
  </p:cSld>
  <p:clrMapOvr>
    <a:masterClrMapping/>
  </p:clrMapOvr>
  <p:transition advTm="10000">
    <p:pull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财务对比分析—市盈率对比</a:t>
            </a:r>
            <a:endParaRPr sz="2800" b="1"/>
          </a:p>
        </p:txBody>
      </p:sp>
      <p:sp>
        <p:nvSpPr>
          <p:cNvPr id="48131" name="TextBox 7"/>
          <p:cNvSpPr txBox="1"/>
          <p:nvPr/>
        </p:nvSpPr>
        <p:spPr>
          <a:xfrm>
            <a:off x="1151890" y="915670"/>
            <a:ext cx="10581640" cy="1476375"/>
          </a:xfrm>
          <a:prstGeom prst="rect">
            <a:avLst/>
          </a:prstGeom>
          <a:noFill/>
          <a:ln w="9525">
            <a:noFill/>
          </a:ln>
        </p:spPr>
        <p:txBody>
          <a:bodyPr wrap="square">
            <a:spAutoFit/>
          </a:bodyPr>
          <a:lstStyle/>
          <a:p>
            <a:pPr eaLnBrk="0" hangingPunct="0">
              <a:lnSpc>
                <a:spcPct val="150000"/>
              </a:lnSpc>
              <a:buClr>
                <a:srgbClr val="92D050"/>
              </a:buClr>
              <a:buFont typeface="Wingdings" panose="05000000000000000000" pitchFamily="2" charset="2"/>
              <a:buChar char="v"/>
            </a:pPr>
            <a:r>
              <a:rPr lang="zh-CN" altLang="en-US" sz="2000" b="1" dirty="0">
                <a:latin typeface="Times New Roman" panose="02020603050405020304" pitchFamily="18" charset="0"/>
                <a:ea typeface="宋体" panose="02010600030101010101" pitchFamily="2" charset="-122"/>
              </a:rPr>
              <a:t>财务对比分析</a:t>
            </a:r>
            <a:r>
              <a:rPr lang="zh-CN" altLang="en-US" sz="2000" dirty="0">
                <a:latin typeface="Times New Roman" panose="02020603050405020304" pitchFamily="18" charset="0"/>
                <a:ea typeface="宋体" panose="02010600030101010101" pitchFamily="2" charset="-122"/>
              </a:rPr>
              <a:t>包括财务对比、市盈率对比、市净率对比。数据对比的方式以折线图的形式进行展示。</a:t>
            </a:r>
            <a:endParaRPr lang="en-US" altLang="zh-CN" sz="2000" dirty="0">
              <a:latin typeface="Times New Roman" panose="02020603050405020304" pitchFamily="18" charset="0"/>
              <a:ea typeface="宋体" panose="02010600030101010101" pitchFamily="2" charset="-122"/>
            </a:endParaRPr>
          </a:p>
          <a:p>
            <a:pPr eaLnBrk="0" hangingPunct="0">
              <a:lnSpc>
                <a:spcPct val="150000"/>
              </a:lnSpc>
              <a:buClr>
                <a:srgbClr val="92D050"/>
              </a:buClr>
              <a:buFont typeface="Wingdings" panose="05000000000000000000" pitchFamily="2" charset="2"/>
              <a:buChar char="v"/>
            </a:pPr>
            <a:r>
              <a:rPr lang="zh-CN" altLang="en-US" sz="2000" dirty="0">
                <a:latin typeface="Times New Roman" panose="02020603050405020304" pitchFamily="18" charset="0"/>
                <a:ea typeface="宋体" panose="02010600030101010101" pitchFamily="2" charset="-122"/>
              </a:rPr>
              <a:t>市盈率对比。同行业公司进行市盈率对比。一个月、三个月、六个月和一年的市盈率对比。</a:t>
            </a:r>
          </a:p>
        </p:txBody>
      </p:sp>
      <p:pic>
        <p:nvPicPr>
          <p:cNvPr id="48132" name="Picture 4"/>
          <p:cNvPicPr>
            <a:picLocks noChangeAspect="1"/>
          </p:cNvPicPr>
          <p:nvPr/>
        </p:nvPicPr>
        <p:blipFill>
          <a:blip r:embed="rId4"/>
          <a:stretch>
            <a:fillRect/>
          </a:stretch>
        </p:blipFill>
        <p:spPr>
          <a:xfrm>
            <a:off x="1699260" y="2607945"/>
            <a:ext cx="8572500" cy="3571875"/>
          </a:xfrm>
          <a:prstGeom prst="rect">
            <a:avLst/>
          </a:prstGeom>
          <a:noFill/>
          <a:ln w="9525">
            <a:noFill/>
          </a:ln>
          <a:effectLst>
            <a:prstShdw prst="shdw17" dist="17961" dir="2699999">
              <a:srgbClr val="2C6A89"/>
            </a:prstShdw>
          </a:effectLst>
        </p:spPr>
      </p:pic>
    </p:spTree>
    <p:custDataLst>
      <p:tags r:id="rId1"/>
    </p:custDataLst>
  </p:cSld>
  <p:clrMapOvr>
    <a:masterClrMapping/>
  </p:clrMapOvr>
  <p:transition advTm="10000">
    <p:pull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财务对比分析—市净率对比</a:t>
            </a:r>
            <a:endParaRPr sz="2800" b="1"/>
          </a:p>
        </p:txBody>
      </p:sp>
      <p:sp>
        <p:nvSpPr>
          <p:cNvPr id="49155" name="TextBox 7"/>
          <p:cNvSpPr txBox="1"/>
          <p:nvPr/>
        </p:nvSpPr>
        <p:spPr>
          <a:xfrm>
            <a:off x="1209040" y="930910"/>
            <a:ext cx="10031095" cy="1938020"/>
          </a:xfrm>
          <a:prstGeom prst="rect">
            <a:avLst/>
          </a:prstGeom>
          <a:noFill/>
          <a:ln w="9525">
            <a:noFill/>
          </a:ln>
        </p:spPr>
        <p:txBody>
          <a:bodyPr wrap="square">
            <a:spAutoFit/>
          </a:bodyPr>
          <a:lstStyle/>
          <a:p>
            <a:pPr eaLnBrk="0" hangingPunct="0">
              <a:lnSpc>
                <a:spcPct val="150000"/>
              </a:lnSpc>
              <a:buClr>
                <a:srgbClr val="92D050"/>
              </a:buClr>
              <a:buFont typeface="Wingdings" panose="05000000000000000000" pitchFamily="2" charset="2"/>
              <a:buChar char="v"/>
            </a:pPr>
            <a:r>
              <a:rPr lang="zh-CN" altLang="en-US" sz="2000" b="1" dirty="0">
                <a:latin typeface="Times New Roman" panose="02020603050405020304" pitchFamily="18" charset="0"/>
                <a:ea typeface="宋体" panose="02010600030101010101" pitchFamily="2" charset="-122"/>
              </a:rPr>
              <a:t>财务对比分析</a:t>
            </a:r>
            <a:r>
              <a:rPr lang="zh-CN" altLang="en-US" sz="2000" dirty="0">
                <a:latin typeface="Times New Roman" panose="02020603050405020304" pitchFamily="18" charset="0"/>
                <a:ea typeface="宋体" panose="02010600030101010101" pitchFamily="2" charset="-122"/>
              </a:rPr>
              <a:t>包括财务对比、市盈率对比、市净率对比。数据对比的方式以折线图的形式进行展示。</a:t>
            </a:r>
            <a:endParaRPr lang="en-US" altLang="zh-CN" sz="2000" dirty="0">
              <a:latin typeface="Times New Roman" panose="02020603050405020304" pitchFamily="18" charset="0"/>
              <a:ea typeface="宋体" panose="02010600030101010101" pitchFamily="2" charset="-122"/>
            </a:endParaRPr>
          </a:p>
          <a:p>
            <a:pPr eaLnBrk="0" hangingPunct="0">
              <a:lnSpc>
                <a:spcPct val="150000"/>
              </a:lnSpc>
              <a:buClr>
                <a:srgbClr val="92D050"/>
              </a:buClr>
              <a:buFont typeface="Wingdings" panose="05000000000000000000" pitchFamily="2" charset="2"/>
              <a:buChar char="v"/>
            </a:pPr>
            <a:r>
              <a:rPr lang="zh-CN" altLang="en-US" sz="2000" dirty="0">
                <a:latin typeface="Times New Roman" panose="02020603050405020304" pitchFamily="18" charset="0"/>
                <a:ea typeface="宋体" panose="02010600030101010101" pitchFamily="2" charset="-122"/>
              </a:rPr>
              <a:t>市净率对比。同行业公司进行市净率对比，一个月、三个月、六个月和一年、三年、五年的市净率对比。</a:t>
            </a:r>
          </a:p>
        </p:txBody>
      </p:sp>
      <p:pic>
        <p:nvPicPr>
          <p:cNvPr id="49156" name="Picture 2"/>
          <p:cNvPicPr>
            <a:picLocks noChangeAspect="1"/>
          </p:cNvPicPr>
          <p:nvPr/>
        </p:nvPicPr>
        <p:blipFill>
          <a:blip r:embed="rId4"/>
          <a:stretch>
            <a:fillRect/>
          </a:stretch>
        </p:blipFill>
        <p:spPr>
          <a:xfrm>
            <a:off x="2381250" y="2882265"/>
            <a:ext cx="7500938" cy="3740150"/>
          </a:xfrm>
          <a:prstGeom prst="rect">
            <a:avLst/>
          </a:prstGeom>
          <a:noFill/>
          <a:ln w="9525">
            <a:noFill/>
          </a:ln>
          <a:effectLst>
            <a:prstShdw prst="shdw17" dist="17961" dir="2699999">
              <a:srgbClr val="2C6A89"/>
            </a:prstShdw>
          </a:effectLst>
        </p:spPr>
      </p:pic>
    </p:spTree>
    <p:custDataLst>
      <p:tags r:id="rId1"/>
    </p:custDataLst>
  </p:cSld>
  <p:clrMapOvr>
    <a:masterClrMapping/>
  </p:clrMapOvr>
  <p:transition advTm="10000">
    <p:pull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财务趋势分析</a:t>
            </a:r>
            <a:endParaRPr sz="2800" b="1"/>
          </a:p>
        </p:txBody>
      </p:sp>
      <p:sp>
        <p:nvSpPr>
          <p:cNvPr id="50179" name="TextBox 7"/>
          <p:cNvSpPr txBox="1"/>
          <p:nvPr/>
        </p:nvSpPr>
        <p:spPr>
          <a:xfrm>
            <a:off x="1316355" y="1339850"/>
            <a:ext cx="9709785" cy="3553460"/>
          </a:xfrm>
          <a:prstGeom prst="rect">
            <a:avLst/>
          </a:prstGeom>
          <a:noFill/>
          <a:ln w="9525">
            <a:noFill/>
          </a:ln>
        </p:spPr>
        <p:txBody>
          <a:bodyPr wrap="square">
            <a:spAutoFit/>
          </a:bodyPr>
          <a:lstStyle/>
          <a:p>
            <a:pPr eaLnBrk="0" hangingPunct="0">
              <a:lnSpc>
                <a:spcPct val="150000"/>
              </a:lnSpc>
              <a:buClr>
                <a:srgbClr val="92D050"/>
              </a:buClr>
              <a:buFont typeface="Wingdings" panose="05000000000000000000" pitchFamily="2" charset="2"/>
              <a:buChar char="v"/>
            </a:pPr>
            <a:r>
              <a:rPr lang="zh-CN" altLang="en-US" sz="2500" b="1" dirty="0">
                <a:latin typeface="Times New Roman" panose="02020603050405020304" pitchFamily="18" charset="0"/>
                <a:ea typeface="宋体" panose="02010600030101010101" pitchFamily="2" charset="-122"/>
              </a:rPr>
              <a:t>趋势分析</a:t>
            </a:r>
            <a:r>
              <a:rPr lang="zh-CN" altLang="en-US" sz="2500" dirty="0">
                <a:latin typeface="Times New Roman" panose="02020603050405020304" pitchFamily="18" charset="0"/>
                <a:ea typeface="宋体" panose="02010600030101010101" pitchFamily="2" charset="-122"/>
              </a:rPr>
              <a:t>是财务报表分析的基本方法</a:t>
            </a:r>
            <a:r>
              <a:rPr lang="en-US" altLang="zh-CN" sz="2500" dirty="0">
                <a:latin typeface="Times New Roman" panose="02020603050405020304" pitchFamily="18" charset="0"/>
                <a:ea typeface="宋体" panose="02010600030101010101" pitchFamily="2" charset="-122"/>
              </a:rPr>
              <a:t>,</a:t>
            </a:r>
            <a:r>
              <a:rPr lang="zh-CN" altLang="en-US" sz="2500" dirty="0">
                <a:latin typeface="Times New Roman" panose="02020603050405020304" pitchFamily="18" charset="0"/>
                <a:ea typeface="宋体" panose="02010600030101010101" pitchFamily="2" charset="-122"/>
              </a:rPr>
              <a:t>是指通过观察企业连续数期的财务报表</a:t>
            </a:r>
            <a:r>
              <a:rPr lang="en-US" altLang="zh-CN" sz="2500" dirty="0">
                <a:latin typeface="Times New Roman" panose="02020603050405020304" pitchFamily="18" charset="0"/>
                <a:ea typeface="宋体" panose="02010600030101010101" pitchFamily="2" charset="-122"/>
              </a:rPr>
              <a:t>,</a:t>
            </a:r>
            <a:r>
              <a:rPr lang="zh-CN" altLang="en-US" sz="2500" dirty="0">
                <a:latin typeface="Times New Roman" panose="02020603050405020304" pitchFamily="18" charset="0"/>
                <a:ea typeface="宋体" panose="02010600030101010101" pitchFamily="2" charset="-122"/>
              </a:rPr>
              <a:t>在运用一定的方法比较各期有关项目金额的基础上</a:t>
            </a:r>
            <a:r>
              <a:rPr lang="en-US" altLang="zh-CN" sz="2500" dirty="0">
                <a:latin typeface="Times New Roman" panose="02020603050405020304" pitchFamily="18" charset="0"/>
                <a:ea typeface="宋体" panose="02010600030101010101" pitchFamily="2" charset="-122"/>
              </a:rPr>
              <a:t>,</a:t>
            </a:r>
            <a:r>
              <a:rPr lang="zh-CN" altLang="en-US" sz="2500" dirty="0">
                <a:latin typeface="Times New Roman" panose="02020603050405020304" pitchFamily="18" charset="0"/>
                <a:ea typeface="宋体" panose="02010600030101010101" pitchFamily="2" charset="-122"/>
              </a:rPr>
              <a:t>确定各项目的增减变动及发展趋势</a:t>
            </a:r>
            <a:r>
              <a:rPr lang="en-US" altLang="zh-CN" sz="2500" dirty="0">
                <a:latin typeface="Times New Roman" panose="02020603050405020304" pitchFamily="18" charset="0"/>
                <a:ea typeface="宋体" panose="02010600030101010101" pitchFamily="2" charset="-122"/>
              </a:rPr>
              <a:t>,</a:t>
            </a:r>
            <a:r>
              <a:rPr lang="zh-CN" altLang="en-US" sz="2500" dirty="0">
                <a:latin typeface="Times New Roman" panose="02020603050405020304" pitchFamily="18" charset="0"/>
                <a:ea typeface="宋体" panose="02010600030101010101" pitchFamily="2" charset="-122"/>
              </a:rPr>
              <a:t>并对各项目在未来可能出现的结果做出预测的一种分析方法。</a:t>
            </a:r>
            <a:endParaRPr lang="en-US" altLang="zh-CN" sz="2500" dirty="0">
              <a:latin typeface="Times New Roman" panose="02020603050405020304" pitchFamily="18" charset="0"/>
              <a:ea typeface="宋体" panose="02010600030101010101" pitchFamily="2" charset="-122"/>
            </a:endParaRPr>
          </a:p>
          <a:p>
            <a:pPr eaLnBrk="0" hangingPunct="0">
              <a:lnSpc>
                <a:spcPct val="150000"/>
              </a:lnSpc>
              <a:buClr>
                <a:srgbClr val="92D050"/>
              </a:buClr>
              <a:buFont typeface="Wingdings" panose="05000000000000000000" pitchFamily="2" charset="2"/>
              <a:buChar char="v"/>
            </a:pPr>
            <a:r>
              <a:rPr lang="zh-CN" altLang="en-US" sz="2500" dirty="0">
                <a:latin typeface="Times New Roman" panose="02020603050405020304" pitchFamily="18" charset="0"/>
                <a:ea typeface="宋体" panose="02010600030101010101" pitchFamily="2" charset="-122"/>
              </a:rPr>
              <a:t>财务趋势分析包括：利润表趋势分析、资产负债表趋势分析、所有者权益变动表趋势分析、现金流量表趋势分析</a:t>
            </a:r>
          </a:p>
        </p:txBody>
      </p:sp>
    </p:spTree>
    <p:custDataLst>
      <p:tags r:id="rId1"/>
    </p:custDataLst>
  </p:cSld>
  <p:clrMapOvr>
    <a:masterClrMapping/>
  </p:clrMapOvr>
  <p:transition advTm="10000">
    <p:pull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利润表趋势分析</a:t>
            </a:r>
            <a:endParaRPr sz="2800" b="1"/>
          </a:p>
        </p:txBody>
      </p:sp>
      <p:sp>
        <p:nvSpPr>
          <p:cNvPr id="51203" name="TextBox 7"/>
          <p:cNvSpPr txBox="1"/>
          <p:nvPr/>
        </p:nvSpPr>
        <p:spPr>
          <a:xfrm>
            <a:off x="1153160" y="831850"/>
            <a:ext cx="10493375" cy="1753235"/>
          </a:xfrm>
          <a:prstGeom prst="rect">
            <a:avLst/>
          </a:prstGeom>
          <a:noFill/>
          <a:ln w="9525">
            <a:noFill/>
          </a:ln>
        </p:spPr>
        <p:txBody>
          <a:bodyPr wrap="square">
            <a:spAutoFit/>
          </a:bodyPr>
          <a:lstStyle/>
          <a:p>
            <a:pPr eaLnBrk="0" hangingPunct="0">
              <a:lnSpc>
                <a:spcPct val="150000"/>
              </a:lnSpc>
            </a:pPr>
            <a:r>
              <a:rPr lang="zh-CN" altLang="zh-CN" sz="2000" dirty="0">
                <a:latin typeface="Times New Roman" panose="02020603050405020304" pitchFamily="18" charset="0"/>
                <a:ea typeface="宋体" panose="02010600030101010101" pitchFamily="2" charset="-122"/>
              </a:rPr>
              <a:t>通过计算利润表各项目在一定时期内的变动情况，观察和分析收入、成本费用、利润的变动趋势，把握企业盈利的趋势和规律，为预测企业未来的经营状况提供依据。</a:t>
            </a:r>
          </a:p>
          <a:p>
            <a:pPr eaLnBrk="0" hangingPunct="0">
              <a:lnSpc>
                <a:spcPct val="150000"/>
              </a:lnSpc>
            </a:pPr>
            <a:r>
              <a:rPr lang="zh-CN" altLang="zh-CN" sz="2000" dirty="0">
                <a:latin typeface="Times New Roman" panose="02020603050405020304" pitchFamily="18" charset="0"/>
                <a:ea typeface="宋体" panose="02010600030101010101" pitchFamily="2" charset="-122"/>
              </a:rPr>
              <a:t>趋势分析的步骤：编制定比分析表</a:t>
            </a:r>
            <a:r>
              <a:rPr lang="zh-CN" altLang="en-US" sz="2000" dirty="0">
                <a:latin typeface="Times New Roman" panose="02020603050405020304" pitchFamily="18" charset="0"/>
                <a:ea typeface="宋体" panose="02010600030101010101" pitchFamily="2" charset="-122"/>
              </a:rPr>
              <a:t>，</a:t>
            </a:r>
            <a:r>
              <a:rPr lang="zh-CN" altLang="zh-CN" sz="2000" dirty="0">
                <a:latin typeface="Times New Roman" panose="02020603050405020304" pitchFamily="18" charset="0"/>
                <a:ea typeface="宋体" panose="02010600030101010101" pitchFamily="2" charset="-122"/>
              </a:rPr>
              <a:t>发现并分析变动趋势。</a:t>
            </a:r>
          </a:p>
          <a:p>
            <a:pPr eaLnBrk="0" hangingPunct="0"/>
            <a:endParaRPr lang="zh-CN" altLang="zh-CN" dirty="0">
              <a:latin typeface="Times New Roman" panose="02020603050405020304" pitchFamily="18" charset="0"/>
              <a:ea typeface="宋体" panose="02010600030101010101" pitchFamily="2" charset="-122"/>
            </a:endParaRPr>
          </a:p>
        </p:txBody>
      </p:sp>
      <p:pic>
        <p:nvPicPr>
          <p:cNvPr id="51204" name="图片 3"/>
          <p:cNvPicPr>
            <a:picLocks noChangeAspect="1"/>
          </p:cNvPicPr>
          <p:nvPr/>
        </p:nvPicPr>
        <p:blipFill>
          <a:blip r:embed="rId4"/>
          <a:stretch>
            <a:fillRect/>
          </a:stretch>
        </p:blipFill>
        <p:spPr>
          <a:xfrm>
            <a:off x="1639570" y="2334895"/>
            <a:ext cx="9036050" cy="4457700"/>
          </a:xfrm>
          <a:prstGeom prst="rect">
            <a:avLst/>
          </a:prstGeom>
          <a:noFill/>
          <a:ln w="9525">
            <a:noFill/>
          </a:ln>
        </p:spPr>
      </p:pic>
    </p:spTree>
    <p:custDataLst>
      <p:tags r:id="rId1"/>
    </p:custDataLst>
  </p:cSld>
  <p:clrMapOvr>
    <a:masterClrMapping/>
  </p:clrMapOvr>
  <p:transition advTm="10000">
    <p:pull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资产负载表趋势分析</a:t>
            </a:r>
            <a:endParaRPr sz="2800" b="1"/>
          </a:p>
        </p:txBody>
      </p:sp>
      <p:sp>
        <p:nvSpPr>
          <p:cNvPr id="2" name="TextBox 7"/>
          <p:cNvSpPr txBox="1"/>
          <p:nvPr/>
        </p:nvSpPr>
        <p:spPr>
          <a:xfrm>
            <a:off x="1270000" y="786130"/>
            <a:ext cx="10116185" cy="1938020"/>
          </a:xfrm>
          <a:prstGeom prst="rect">
            <a:avLst/>
          </a:prstGeom>
          <a:noFill/>
          <a:ln w="9525">
            <a:noFill/>
          </a:ln>
        </p:spPr>
        <p:txBody>
          <a:bodyPr wrap="square">
            <a:spAutoFit/>
          </a:bodyPr>
          <a:lstStyle/>
          <a:p>
            <a:pPr eaLnBrk="0" hangingPunct="0">
              <a:lnSpc>
                <a:spcPct val="150000"/>
              </a:lnSpc>
            </a:pPr>
            <a:r>
              <a:rPr lang="zh-CN" altLang="zh-CN" sz="2000" dirty="0">
                <a:latin typeface="Times New Roman" panose="02020603050405020304" pitchFamily="18" charset="0"/>
                <a:ea typeface="宋体" panose="02010600030101010101" pitchFamily="2" charset="-122"/>
              </a:rPr>
              <a:t>通过计算资产负债表各项目在较长时期内的变动情况，观察和分析资产、负债、所有者权益的变动趋势，以在分析其变动原因、评判企业财务状况的同时，为企业财务预测、决策和预算提供依据趋势分析的步骤：编制定比分析表</a:t>
            </a:r>
            <a:r>
              <a:rPr lang="zh-CN" altLang="en-US" sz="2000" dirty="0">
                <a:latin typeface="Times New Roman" panose="02020603050405020304" pitchFamily="18" charset="0"/>
                <a:ea typeface="宋体" panose="02010600030101010101" pitchFamily="2" charset="-122"/>
              </a:rPr>
              <a:t>，</a:t>
            </a:r>
            <a:r>
              <a:rPr lang="zh-CN" altLang="zh-CN" sz="2000" dirty="0">
                <a:latin typeface="Times New Roman" panose="02020603050405020304" pitchFamily="18" charset="0"/>
                <a:ea typeface="宋体" panose="02010600030101010101" pitchFamily="2" charset="-122"/>
              </a:rPr>
              <a:t>发现并分析变动趋势</a:t>
            </a:r>
            <a:endParaRPr lang="en-US" altLang="zh-CN" sz="2000" dirty="0">
              <a:latin typeface="Times New Roman" panose="02020603050405020304" pitchFamily="18" charset="0"/>
              <a:ea typeface="宋体" panose="02010600030101010101" pitchFamily="2" charset="-122"/>
            </a:endParaRPr>
          </a:p>
          <a:p>
            <a:pPr eaLnBrk="0" hangingPunct="0">
              <a:lnSpc>
                <a:spcPct val="150000"/>
              </a:lnSpc>
            </a:pPr>
            <a:r>
              <a:rPr lang="zh-CN" altLang="zh-CN" sz="2000" dirty="0">
                <a:latin typeface="Times New Roman" panose="02020603050405020304" pitchFamily="18" charset="0"/>
                <a:ea typeface="宋体" panose="02010600030101010101" pitchFamily="2" charset="-122"/>
              </a:rPr>
              <a:t>趋势分析的步骤：编制定比分析表</a:t>
            </a:r>
            <a:r>
              <a:rPr lang="zh-CN" altLang="en-US" sz="2000" dirty="0">
                <a:latin typeface="Times New Roman" panose="02020603050405020304" pitchFamily="18" charset="0"/>
                <a:ea typeface="宋体" panose="02010600030101010101" pitchFamily="2" charset="-122"/>
              </a:rPr>
              <a:t>，</a:t>
            </a:r>
            <a:r>
              <a:rPr lang="zh-CN" altLang="zh-CN" sz="2000" dirty="0">
                <a:latin typeface="Times New Roman" panose="02020603050405020304" pitchFamily="18" charset="0"/>
                <a:ea typeface="宋体" panose="02010600030101010101" pitchFamily="2" charset="-122"/>
              </a:rPr>
              <a:t>发现并分析变动趋势。</a:t>
            </a:r>
            <a:endParaRPr lang="zh-CN" altLang="zh-CN" dirty="0">
              <a:latin typeface="Times New Roman" panose="02020603050405020304" pitchFamily="18" charset="0"/>
              <a:ea typeface="宋体" panose="02010600030101010101" pitchFamily="2" charset="-122"/>
            </a:endParaRPr>
          </a:p>
        </p:txBody>
      </p:sp>
      <p:pic>
        <p:nvPicPr>
          <p:cNvPr id="3" name="图片 1"/>
          <p:cNvPicPr>
            <a:picLocks noChangeAspect="1"/>
          </p:cNvPicPr>
          <p:nvPr/>
        </p:nvPicPr>
        <p:blipFill>
          <a:blip r:embed="rId4"/>
          <a:stretch>
            <a:fillRect/>
          </a:stretch>
        </p:blipFill>
        <p:spPr>
          <a:xfrm>
            <a:off x="1532255" y="2698115"/>
            <a:ext cx="8964930" cy="4203700"/>
          </a:xfrm>
          <a:prstGeom prst="rect">
            <a:avLst/>
          </a:prstGeom>
          <a:noFill/>
          <a:ln w="9525">
            <a:noFill/>
          </a:ln>
        </p:spPr>
      </p:pic>
    </p:spTree>
    <p:custDataLst>
      <p:tags r:id="rId1"/>
    </p:custDataLst>
  </p:cSld>
  <p:clrMapOvr>
    <a:masterClrMapping/>
  </p:clrMapOvr>
  <p:transition advTm="10000">
    <p:pull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所有者权益变动表趋势分析</a:t>
            </a:r>
            <a:endParaRPr sz="2800" b="1"/>
          </a:p>
        </p:txBody>
      </p:sp>
      <p:sp>
        <p:nvSpPr>
          <p:cNvPr id="53251" name="TextBox 7"/>
          <p:cNvSpPr txBox="1"/>
          <p:nvPr/>
        </p:nvSpPr>
        <p:spPr>
          <a:xfrm>
            <a:off x="1314450" y="842010"/>
            <a:ext cx="10416540" cy="1783715"/>
          </a:xfrm>
          <a:prstGeom prst="rect">
            <a:avLst/>
          </a:prstGeom>
          <a:noFill/>
          <a:ln w="9525">
            <a:noFill/>
          </a:ln>
        </p:spPr>
        <p:txBody>
          <a:bodyPr wrap="square">
            <a:spAutoFit/>
          </a:bodyPr>
          <a:lstStyle/>
          <a:p>
            <a:pPr eaLnBrk="0" hangingPunct="0">
              <a:lnSpc>
                <a:spcPct val="150000"/>
              </a:lnSpc>
            </a:pPr>
            <a:r>
              <a:rPr lang="zh-CN" altLang="zh-CN" sz="2000" dirty="0">
                <a:latin typeface="Times New Roman" panose="02020603050405020304" pitchFamily="18" charset="0"/>
                <a:ea typeface="宋体" panose="02010600030101010101" pitchFamily="2" charset="-122"/>
              </a:rPr>
              <a:t>通过计算所有者权益变动表各项目的变动状况，观察和分析股本、资本公积、未分配利润等项目的变动趋势，掌握所有者权益项目增减变动的规律，为财务预测、财务决策和编制财务预算提供依据。       趋势分析的步骤：编制定比分析表</a:t>
            </a:r>
            <a:r>
              <a:rPr lang="zh-CN" altLang="en-US" sz="2000" dirty="0">
                <a:latin typeface="Times New Roman" panose="02020603050405020304" pitchFamily="18" charset="0"/>
                <a:ea typeface="宋体" panose="02010600030101010101" pitchFamily="2" charset="-122"/>
              </a:rPr>
              <a:t>，</a:t>
            </a:r>
            <a:r>
              <a:rPr lang="zh-CN" altLang="zh-CN" sz="2000" dirty="0">
                <a:latin typeface="Times New Roman" panose="02020603050405020304" pitchFamily="18" charset="0"/>
                <a:ea typeface="宋体" panose="02010600030101010101" pitchFamily="2" charset="-122"/>
              </a:rPr>
              <a:t>发现并分析变动趋势。</a:t>
            </a:r>
          </a:p>
          <a:p>
            <a:pPr eaLnBrk="0" hangingPunct="0"/>
            <a:endParaRPr lang="zh-CN" altLang="zh-CN" sz="2000" dirty="0">
              <a:latin typeface="Times New Roman" panose="02020603050405020304" pitchFamily="18" charset="0"/>
              <a:ea typeface="宋体" panose="02010600030101010101" pitchFamily="2" charset="-122"/>
            </a:endParaRPr>
          </a:p>
        </p:txBody>
      </p:sp>
      <p:pic>
        <p:nvPicPr>
          <p:cNvPr id="53252" name="图片 5"/>
          <p:cNvPicPr>
            <a:picLocks noChangeAspect="1"/>
          </p:cNvPicPr>
          <p:nvPr/>
        </p:nvPicPr>
        <p:blipFill>
          <a:blip r:embed="rId4"/>
          <a:stretch>
            <a:fillRect/>
          </a:stretch>
        </p:blipFill>
        <p:spPr>
          <a:xfrm>
            <a:off x="1554163" y="2335848"/>
            <a:ext cx="9144000" cy="4414837"/>
          </a:xfrm>
          <a:prstGeom prst="rect">
            <a:avLst/>
          </a:prstGeom>
          <a:noFill/>
          <a:ln w="9525">
            <a:noFill/>
          </a:ln>
        </p:spPr>
      </p:pic>
    </p:spTree>
    <p:custDataLst>
      <p:tags r:id="rId1"/>
    </p:custDataLst>
  </p:cSld>
  <p:clrMapOvr>
    <a:masterClrMapping/>
  </p:clrMapOvr>
  <p:transition advTm="10000">
    <p:pull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olidFill>
                  <a:schemeClr val="tx1"/>
                </a:solidFill>
                <a:latin typeface="+mn-ea"/>
                <a:sym typeface="+mn-ea"/>
              </a:rPr>
              <a:t>上市公司财务报表分析系统</a:t>
            </a:r>
            <a:r>
              <a:rPr sz="2800" b="1">
                <a:solidFill>
                  <a:schemeClr val="tx1"/>
                </a:solidFill>
                <a:latin typeface="+mn-ea"/>
              </a:rPr>
              <a:t>-</a:t>
            </a:r>
            <a:r>
              <a:rPr lang="zh-CN" altLang="en-US" sz="2800" b="1">
                <a:solidFill>
                  <a:schemeClr val="tx1"/>
                </a:solidFill>
                <a:latin typeface="+mn-ea"/>
              </a:rPr>
              <a:t>访问途径</a:t>
            </a:r>
            <a:endParaRPr sz="2800" b="1">
              <a:solidFill>
                <a:schemeClr val="tx1"/>
              </a:solidFill>
              <a:latin typeface="+mn-ea"/>
            </a:endParaRPr>
          </a:p>
        </p:txBody>
      </p:sp>
      <p:sp>
        <p:nvSpPr>
          <p:cNvPr id="57" name="燕尾形 56"/>
          <p:cNvSpPr/>
          <p:nvPr/>
        </p:nvSpPr>
        <p:spPr>
          <a:xfrm>
            <a:off x="4925132" y="2893466"/>
            <a:ext cx="725170" cy="798020"/>
          </a:xfrm>
          <a:prstGeom prst="chevron">
            <a:avLst/>
          </a:prstGeom>
          <a:solidFill>
            <a:srgbClr val="002060"/>
          </a:solidFill>
          <a:ln w="25400" cap="flat" cmpd="sng" algn="ctr">
            <a:noFill/>
            <a:prstDash val="solid"/>
          </a:ln>
          <a:effectLst>
            <a:outerShdw blurRad="50800" dist="38100" dir="8100000" algn="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a:ea typeface="微软雅黑" panose="020B0503020204020204" charset="-122"/>
            </a:endParaRPr>
          </a:p>
        </p:txBody>
      </p:sp>
      <p:sp>
        <p:nvSpPr>
          <p:cNvPr id="58" name="燕尾形 57"/>
          <p:cNvSpPr/>
          <p:nvPr/>
        </p:nvSpPr>
        <p:spPr>
          <a:xfrm>
            <a:off x="4338812" y="2895680"/>
            <a:ext cx="725170" cy="798020"/>
          </a:xfrm>
          <a:prstGeom prst="chevron">
            <a:avLst/>
          </a:prstGeom>
          <a:solidFill>
            <a:srgbClr val="0070C0"/>
          </a:solidFill>
          <a:ln w="25400" cap="flat" cmpd="sng" algn="ctr">
            <a:noFill/>
            <a:prstDash val="solid"/>
          </a:ln>
          <a:effectLst>
            <a:outerShdw blurRad="50800" dist="38100" dir="8100000" algn="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a:ea typeface="微软雅黑" panose="020B0503020204020204" charset="-122"/>
            </a:endParaRPr>
          </a:p>
        </p:txBody>
      </p:sp>
      <p:sp>
        <p:nvSpPr>
          <p:cNvPr id="59" name="燕尾形 58"/>
          <p:cNvSpPr/>
          <p:nvPr/>
        </p:nvSpPr>
        <p:spPr>
          <a:xfrm>
            <a:off x="3752491" y="2898476"/>
            <a:ext cx="725170" cy="798020"/>
          </a:xfrm>
          <a:prstGeom prst="chevron">
            <a:avLst/>
          </a:prstGeom>
          <a:solidFill>
            <a:srgbClr val="00B0F0"/>
          </a:solidFill>
          <a:ln w="25400" cap="flat" cmpd="sng" algn="ctr">
            <a:noFill/>
            <a:prstDash val="solid"/>
          </a:ln>
          <a:effectLst>
            <a:outerShdw blurRad="50800" dist="38100" dir="8100000" algn="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a:ea typeface="微软雅黑" panose="020B0503020204020204" charset="-122"/>
            </a:endParaRPr>
          </a:p>
        </p:txBody>
      </p:sp>
      <p:sp>
        <p:nvSpPr>
          <p:cNvPr id="60" name="圆角矩形 31"/>
          <p:cNvSpPr/>
          <p:nvPr/>
        </p:nvSpPr>
        <p:spPr>
          <a:xfrm rot="19005917">
            <a:off x="1359049" y="2244061"/>
            <a:ext cx="2253871" cy="2408904"/>
          </a:xfrm>
          <a:custGeom>
            <a:avLst/>
            <a:gdLst/>
            <a:ahLst/>
            <a:cxnLst/>
            <a:rect l="l" t="t" r="r" b="b"/>
            <a:pathLst>
              <a:path w="1734279" h="1717667">
                <a:moveTo>
                  <a:pt x="1212420" y="152024"/>
                </a:moveTo>
                <a:cubicBezTo>
                  <a:pt x="1217532" y="156660"/>
                  <a:pt x="1221756" y="162122"/>
                  <a:pt x="1224582" y="168319"/>
                </a:cubicBezTo>
                <a:cubicBezTo>
                  <a:pt x="1229663" y="170804"/>
                  <a:pt x="1233819" y="174749"/>
                  <a:pt x="1237416" y="179383"/>
                </a:cubicBezTo>
                <a:lnTo>
                  <a:pt x="1380858" y="364166"/>
                </a:lnTo>
                <a:cubicBezTo>
                  <a:pt x="1390204" y="376205"/>
                  <a:pt x="1394109" y="390745"/>
                  <a:pt x="1392514" y="404790"/>
                </a:cubicBezTo>
                <a:cubicBezTo>
                  <a:pt x="1394443" y="408362"/>
                  <a:pt x="1394844" y="412299"/>
                  <a:pt x="1394844" y="416330"/>
                </a:cubicBezTo>
                <a:lnTo>
                  <a:pt x="1394843" y="674381"/>
                </a:lnTo>
                <a:cubicBezTo>
                  <a:pt x="1489202" y="693926"/>
                  <a:pt x="1583561" y="713471"/>
                  <a:pt x="1677919" y="733015"/>
                </a:cubicBezTo>
                <a:cubicBezTo>
                  <a:pt x="1710064" y="739673"/>
                  <a:pt x="1730725" y="771129"/>
                  <a:pt x="1724067" y="803273"/>
                </a:cubicBezTo>
                <a:lnTo>
                  <a:pt x="1724066" y="803272"/>
                </a:lnTo>
                <a:cubicBezTo>
                  <a:pt x="1717408" y="835417"/>
                  <a:pt x="1685952" y="856077"/>
                  <a:pt x="1653808" y="849419"/>
                </a:cubicBezTo>
                <a:lnTo>
                  <a:pt x="1334656" y="783314"/>
                </a:lnTo>
                <a:cubicBezTo>
                  <a:pt x="1317603" y="779782"/>
                  <a:pt x="1303782" y="769271"/>
                  <a:pt x="1295965" y="755140"/>
                </a:cubicBezTo>
                <a:cubicBezTo>
                  <a:pt x="1283553" y="744645"/>
                  <a:pt x="1275968" y="728891"/>
                  <a:pt x="1275968" y="711366"/>
                </a:cubicBezTo>
                <a:lnTo>
                  <a:pt x="1275968" y="519624"/>
                </a:lnTo>
                <a:lnTo>
                  <a:pt x="906856" y="806156"/>
                </a:lnTo>
                <a:lnTo>
                  <a:pt x="1065815" y="1141673"/>
                </a:lnTo>
                <a:cubicBezTo>
                  <a:pt x="1072320" y="1155404"/>
                  <a:pt x="1074348" y="1170104"/>
                  <a:pt x="1071105" y="1183939"/>
                </a:cubicBezTo>
                <a:cubicBezTo>
                  <a:pt x="1072773" y="1191573"/>
                  <a:pt x="1072227" y="1199522"/>
                  <a:pt x="1070359" y="1207468"/>
                </a:cubicBezTo>
                <a:lnTo>
                  <a:pt x="964177" y="1659082"/>
                </a:lnTo>
                <a:cubicBezTo>
                  <a:pt x="954576" y="1699916"/>
                  <a:pt x="913692" y="1725234"/>
                  <a:pt x="872859" y="1715634"/>
                </a:cubicBezTo>
                <a:cubicBezTo>
                  <a:pt x="832025" y="1706033"/>
                  <a:pt x="806707" y="1665149"/>
                  <a:pt x="816307" y="1624316"/>
                </a:cubicBezTo>
                <a:lnTo>
                  <a:pt x="919152" y="1186894"/>
                </a:lnTo>
                <a:lnTo>
                  <a:pt x="694543" y="712807"/>
                </a:lnTo>
                <a:lnTo>
                  <a:pt x="206298" y="912259"/>
                </a:lnTo>
                <a:lnTo>
                  <a:pt x="205161" y="912476"/>
                </a:lnTo>
                <a:cubicBezTo>
                  <a:pt x="201570" y="915619"/>
                  <a:pt x="197179" y="917026"/>
                  <a:pt x="192600" y="918039"/>
                </a:cubicBezTo>
                <a:cubicBezTo>
                  <a:pt x="151643" y="927102"/>
                  <a:pt x="111096" y="901247"/>
                  <a:pt x="102034" y="860290"/>
                </a:cubicBezTo>
                <a:lnTo>
                  <a:pt x="1810" y="407318"/>
                </a:lnTo>
                <a:cubicBezTo>
                  <a:pt x="-7253" y="366361"/>
                  <a:pt x="18602" y="325814"/>
                  <a:pt x="59559" y="316752"/>
                </a:cubicBezTo>
                <a:cubicBezTo>
                  <a:pt x="100515" y="307690"/>
                  <a:pt x="141062" y="333545"/>
                  <a:pt x="150124" y="374501"/>
                </a:cubicBezTo>
                <a:lnTo>
                  <a:pt x="230606" y="738241"/>
                </a:lnTo>
                <a:lnTo>
                  <a:pt x="645176" y="568886"/>
                </a:lnTo>
                <a:cubicBezTo>
                  <a:pt x="647355" y="564266"/>
                  <a:pt x="650942" y="560611"/>
                  <a:pt x="655077" y="557402"/>
                </a:cubicBezTo>
                <a:lnTo>
                  <a:pt x="1080746" y="226967"/>
                </a:lnTo>
                <a:lnTo>
                  <a:pt x="799166" y="128506"/>
                </a:lnTo>
                <a:lnTo>
                  <a:pt x="795830" y="126527"/>
                </a:lnTo>
                <a:cubicBezTo>
                  <a:pt x="715067" y="196803"/>
                  <a:pt x="634305" y="267079"/>
                  <a:pt x="553543" y="337355"/>
                </a:cubicBezTo>
                <a:cubicBezTo>
                  <a:pt x="528779" y="358904"/>
                  <a:pt x="491236" y="356298"/>
                  <a:pt x="469687" y="331533"/>
                </a:cubicBezTo>
                <a:lnTo>
                  <a:pt x="469688" y="331534"/>
                </a:lnTo>
                <a:cubicBezTo>
                  <a:pt x="448139" y="306770"/>
                  <a:pt x="450746" y="269226"/>
                  <a:pt x="475510" y="247677"/>
                </a:cubicBezTo>
                <a:lnTo>
                  <a:pt x="743505" y="14477"/>
                </a:lnTo>
                <a:cubicBezTo>
                  <a:pt x="765419" y="-4592"/>
                  <a:pt x="797339" y="-4746"/>
                  <a:pt x="818596" y="13559"/>
                </a:cubicBezTo>
                <a:cubicBezTo>
                  <a:pt x="825164" y="12925"/>
                  <a:pt x="831849" y="14001"/>
                  <a:pt x="838403" y="16293"/>
                </a:cubicBezTo>
                <a:cubicBezTo>
                  <a:pt x="956310" y="57521"/>
                  <a:pt x="1074215" y="98750"/>
                  <a:pt x="1192122" y="139979"/>
                </a:cubicBezTo>
                <a:cubicBezTo>
                  <a:pt x="1199869" y="142688"/>
                  <a:pt x="1206700" y="146838"/>
                  <a:pt x="1212420" y="152024"/>
                </a:cubicBezTo>
                <a:close/>
                <a:moveTo>
                  <a:pt x="1681771" y="50445"/>
                </a:moveTo>
                <a:cubicBezTo>
                  <a:pt x="1748841" y="113504"/>
                  <a:pt x="1752092" y="218996"/>
                  <a:pt x="1689033" y="286066"/>
                </a:cubicBezTo>
                <a:cubicBezTo>
                  <a:pt x="1625973" y="353135"/>
                  <a:pt x="1520482" y="356387"/>
                  <a:pt x="1453412" y="293327"/>
                </a:cubicBezTo>
                <a:cubicBezTo>
                  <a:pt x="1386342" y="230268"/>
                  <a:pt x="1383091" y="124777"/>
                  <a:pt x="1446150" y="57707"/>
                </a:cubicBezTo>
                <a:cubicBezTo>
                  <a:pt x="1509210" y="-9363"/>
                  <a:pt x="1614701" y="-12614"/>
                  <a:pt x="1681771" y="50445"/>
                </a:cubicBezTo>
                <a:close/>
              </a:path>
            </a:pathLst>
          </a:custGeom>
          <a:solidFill>
            <a:srgbClr val="2D82F4">
              <a:lumMod val="75000"/>
            </a:srgbClr>
          </a:solidFill>
          <a:ln w="25400" cap="flat" cmpd="sng" algn="ctr">
            <a:noFill/>
            <a:prstDash val="solid"/>
          </a:ln>
          <a:effectLst>
            <a:outerShdw blurRad="50800" dist="38100" dir="8100000" algn="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a:ea typeface="微软雅黑" panose="020B0503020204020204" charset="-122"/>
            </a:endParaRPr>
          </a:p>
        </p:txBody>
      </p:sp>
      <p:sp>
        <p:nvSpPr>
          <p:cNvPr id="61" name="TextBox 60"/>
          <p:cNvSpPr txBox="1"/>
          <p:nvPr/>
        </p:nvSpPr>
        <p:spPr>
          <a:xfrm>
            <a:off x="7030085" y="1910080"/>
            <a:ext cx="4285615" cy="155321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00B0F0"/>
                </a:solidFill>
                <a:effectLst/>
                <a:uLnTx/>
                <a:uFillTx/>
                <a:latin typeface="微软雅黑" panose="020B0503020204020204" charset="-122"/>
                <a:ea typeface="微软雅黑" panose="020B0503020204020204" charset="-122"/>
              </a:rPr>
              <a:t>01. </a:t>
            </a:r>
            <a:r>
              <a:rPr lang="zh-CN" altLang="en-US" sz="1400" b="1" kern="0" dirty="0">
                <a:solidFill>
                  <a:sysClr val="windowText" lastClr="000000">
                    <a:lumMod val="65000"/>
                    <a:lumOff val="35000"/>
                  </a:sysClr>
                </a:solidFill>
                <a:latin typeface="微软雅黑" panose="020B0503020204020204" charset="-122"/>
                <a:ea typeface="微软雅黑" panose="020B0503020204020204" charset="-122"/>
              </a:rPr>
              <a:t>官方网站：</a:t>
            </a:r>
          </a:p>
          <a:p>
            <a:pPr marL="0" marR="0" lvl="0" indent="0" defTabSz="914400" eaLnBrk="1" fontAlgn="auto" latinLnBrk="0" hangingPunct="1">
              <a:lnSpc>
                <a:spcPct val="150000"/>
              </a:lnSpc>
              <a:spcBef>
                <a:spcPts val="0"/>
              </a:spcBef>
              <a:spcAft>
                <a:spcPts val="0"/>
              </a:spcAft>
              <a:buClrTx/>
              <a:buSzTx/>
              <a:buFontTx/>
              <a:buNone/>
              <a:defRPr/>
            </a:pPr>
            <a:r>
              <a:rPr lang="en-US" altLang="zh-CN" sz="1400" b="1" u="sng" kern="0" noProof="0" dirty="0">
                <a:ln>
                  <a:noFill/>
                </a:ln>
                <a:solidFill>
                  <a:srgbClr val="00B0F0"/>
                </a:solidFill>
                <a:effectLst/>
                <a:uLnTx/>
                <a:uFillTx/>
                <a:latin typeface="微软雅黑" panose="020B0503020204020204" charset="-122"/>
                <a:ea typeface="微软雅黑" panose="020B0503020204020204" charset="-122"/>
                <a:sym typeface="+mn-ea"/>
              </a:rPr>
              <a:t>http://www3.resset.cn:8086/FINA/</a:t>
            </a:r>
          </a:p>
          <a:p>
            <a:pPr marL="0" marR="0" lvl="0" indent="0" defTabSz="914400" eaLnBrk="1" fontAlgn="auto" latinLnBrk="0" hangingPunct="1">
              <a:lnSpc>
                <a:spcPct val="150000"/>
              </a:lnSpc>
              <a:spcBef>
                <a:spcPts val="0"/>
              </a:spcBef>
              <a:spcAft>
                <a:spcPts val="0"/>
              </a:spcAft>
              <a:buClrTx/>
              <a:buSzTx/>
              <a:buFontTx/>
              <a:buNone/>
              <a:defRPr/>
            </a:pPr>
            <a:endParaRPr lang="en-US" altLang="zh-CN" sz="1400" b="1" kern="0" dirty="0">
              <a:solidFill>
                <a:sysClr val="windowText" lastClr="000000">
                  <a:lumMod val="65000"/>
                  <a:lumOff val="35000"/>
                </a:sysClr>
              </a:solidFill>
              <a:latin typeface="微软雅黑" panose="020B0503020204020204" charset="-122"/>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lang="zh-CN" altLang="en-US" sz="1400" b="1" kern="0" dirty="0">
                <a:solidFill>
                  <a:sysClr val="windowText" lastClr="000000">
                    <a:lumMod val="65000"/>
                    <a:lumOff val="35000"/>
                  </a:sysClr>
                </a:solidFill>
                <a:latin typeface="微软雅黑" panose="020B0503020204020204" charset="-122"/>
                <a:ea typeface="微软雅黑" panose="020B0503020204020204" charset="-122"/>
              </a:rPr>
              <a:t>用户名 ：qhsem    </a:t>
            </a:r>
            <a:r>
              <a:rPr lang="en-US" altLang="zh-CN" sz="1400" b="1" kern="0" dirty="0">
                <a:solidFill>
                  <a:sysClr val="windowText" lastClr="000000">
                    <a:lumMod val="65000"/>
                    <a:lumOff val="35000"/>
                  </a:sysClr>
                </a:solidFill>
                <a:latin typeface="微软雅黑" panose="020B0503020204020204" charset="-122"/>
                <a:ea typeface="微软雅黑" panose="020B0503020204020204" charset="-122"/>
              </a:rPr>
              <a:t> </a:t>
            </a:r>
            <a:r>
              <a:rPr lang="zh-CN" altLang="en-US" sz="1400" b="1" kern="0" dirty="0">
                <a:solidFill>
                  <a:sysClr val="windowText" lastClr="000000">
                    <a:lumMod val="65000"/>
                    <a:lumOff val="35000"/>
                  </a:sysClr>
                </a:solidFill>
                <a:latin typeface="微软雅黑" panose="020B0503020204020204" charset="-122"/>
                <a:ea typeface="微软雅黑" panose="020B0503020204020204" charset="-122"/>
              </a:rPr>
              <a:t>密码：qhsem     </a:t>
            </a:r>
            <a:endParaRPr lang="en-US" altLang="zh-CN" sz="1400" b="1" kern="0" dirty="0">
              <a:solidFill>
                <a:sysClr val="windowText" lastClr="000000">
                  <a:lumMod val="65000"/>
                  <a:lumOff val="35000"/>
                </a:sysClr>
              </a:solidFill>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1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charset="-122"/>
              <a:ea typeface="微软雅黑" panose="020B0503020204020204" charset="-122"/>
            </a:endParaRPr>
          </a:p>
        </p:txBody>
      </p:sp>
      <p:sp>
        <p:nvSpPr>
          <p:cNvPr id="62" name="TextBox 61"/>
          <p:cNvSpPr txBox="1"/>
          <p:nvPr/>
        </p:nvSpPr>
        <p:spPr>
          <a:xfrm>
            <a:off x="7047604" y="3493479"/>
            <a:ext cx="3772399" cy="235331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400" b="1"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rPr>
              <a:t>02. </a:t>
            </a:r>
            <a:r>
              <a:rPr lang="zh-CN" altLang="en-US" sz="1400" b="1" kern="0" dirty="0">
                <a:solidFill>
                  <a:sysClr val="windowText" lastClr="000000">
                    <a:lumMod val="65000"/>
                    <a:lumOff val="35000"/>
                  </a:sysClr>
                </a:solidFill>
                <a:latin typeface="微软雅黑" panose="020B0503020204020204" charset="-122"/>
                <a:ea typeface="微软雅黑" panose="020B0503020204020204" charset="-122"/>
              </a:rPr>
              <a:t>校内镜像访问地址：</a:t>
            </a:r>
          </a:p>
          <a:p>
            <a:pPr marL="0" marR="0" lvl="0" indent="0" defTabSz="914400" eaLnBrk="1" fontAlgn="auto" latinLnBrk="0" hangingPunct="1">
              <a:lnSpc>
                <a:spcPct val="150000"/>
              </a:lnSpc>
              <a:spcBef>
                <a:spcPts val="0"/>
              </a:spcBef>
              <a:spcAft>
                <a:spcPts val="0"/>
              </a:spcAft>
              <a:buClrTx/>
              <a:buSzTx/>
              <a:buFontTx/>
              <a:buNone/>
              <a:defRPr/>
            </a:pPr>
            <a:r>
              <a:rPr lang="en-US" altLang="zh-CN" sz="1400" b="1" kern="0" dirty="0">
                <a:solidFill>
                  <a:sysClr val="windowText" lastClr="000000">
                    <a:lumMod val="65000"/>
                    <a:lumOff val="35000"/>
                  </a:sysClr>
                </a:solidFill>
                <a:latin typeface="微软雅黑" panose="020B0503020204020204" charset="-122"/>
                <a:ea typeface="微软雅黑" panose="020B0503020204020204" charset="-122"/>
              </a:rPr>
              <a:t>http://</a:t>
            </a:r>
            <a:r>
              <a:rPr lang="zh-CN" altLang="en-US" sz="1400" b="1" kern="0" dirty="0">
                <a:solidFill>
                  <a:sysClr val="windowText" lastClr="000000">
                    <a:lumMod val="65000"/>
                    <a:lumOff val="35000"/>
                  </a:sysClr>
                </a:solidFill>
                <a:latin typeface="微软雅黑" panose="020B0503020204020204" charset="-122"/>
                <a:ea typeface="微软雅黑" panose="020B0503020204020204" charset="-122"/>
              </a:rPr>
              <a:t>学校使用通知 </a:t>
            </a:r>
            <a:endParaRPr lang="en-US" altLang="zh-CN" sz="1400" b="1" kern="0" dirty="0">
              <a:solidFill>
                <a:sysClr val="windowText" lastClr="000000">
                  <a:lumMod val="65000"/>
                  <a:lumOff val="35000"/>
                </a:sysClr>
              </a:solidFill>
              <a:latin typeface="微软雅黑" panose="020B0503020204020204" charset="-122"/>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lang="zh-CN" altLang="en-US" sz="1400" b="1" kern="0" dirty="0">
                <a:solidFill>
                  <a:sysClr val="windowText" lastClr="000000">
                    <a:lumMod val="65000"/>
                    <a:lumOff val="35000"/>
                  </a:sysClr>
                </a:solidFill>
                <a:latin typeface="微软雅黑" panose="020B0503020204020204" charset="-122"/>
                <a:ea typeface="微软雅黑" panose="020B0503020204020204" charset="-122"/>
              </a:rPr>
              <a:t>无需账号，直接登录</a:t>
            </a:r>
            <a:endParaRPr lang="en-US" altLang="zh-CN" sz="1400" b="1" kern="0" dirty="0">
              <a:solidFill>
                <a:sysClr val="windowText" lastClr="000000">
                  <a:lumMod val="65000"/>
                  <a:lumOff val="35000"/>
                </a:sysClr>
              </a:solidFill>
              <a:latin typeface="微软雅黑" panose="020B0503020204020204" charset="-122"/>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lang="zh-CN" altLang="en-US" sz="1400" b="1" kern="0" dirty="0">
                <a:solidFill>
                  <a:sysClr val="windowText" lastClr="000000">
                    <a:lumMod val="65000"/>
                    <a:lumOff val="35000"/>
                  </a:sysClr>
                </a:solidFill>
                <a:latin typeface="微软雅黑" panose="020B0503020204020204" charset="-122"/>
                <a:ea typeface="微软雅黑" panose="020B0503020204020204" charset="-122"/>
              </a:rPr>
              <a:t>学校图书馆或相关学院实验室等查找访问途径：</a:t>
            </a:r>
            <a:endParaRPr lang="en-US" altLang="zh-CN" sz="1400" b="1" kern="0" dirty="0">
              <a:solidFill>
                <a:sysClr val="windowText" lastClr="000000">
                  <a:lumMod val="65000"/>
                  <a:lumOff val="35000"/>
                </a:sysClr>
              </a:solidFill>
              <a:latin typeface="微软雅黑" panose="020B0503020204020204" charset="-122"/>
              <a:ea typeface="微软雅黑" panose="020B0503020204020204" charset="-122"/>
            </a:endParaRPr>
          </a:p>
          <a:p>
            <a:pPr marL="0" marR="0" lvl="0" indent="0" defTabSz="914400" eaLnBrk="1" fontAlgn="auto" latinLnBrk="0" hangingPunct="1">
              <a:lnSpc>
                <a:spcPct val="150000"/>
              </a:lnSpc>
              <a:spcBef>
                <a:spcPts val="0"/>
              </a:spcBef>
              <a:spcAft>
                <a:spcPts val="0"/>
              </a:spcAft>
              <a:buClrTx/>
              <a:buSzTx/>
              <a:buFontTx/>
              <a:buNone/>
              <a:defRPr/>
            </a:pPr>
            <a:r>
              <a:rPr lang="zh-CN" altLang="en-US" sz="1400" b="1" kern="0" dirty="0">
                <a:solidFill>
                  <a:sysClr val="windowText" lastClr="000000">
                    <a:lumMod val="65000"/>
                    <a:lumOff val="35000"/>
                  </a:sysClr>
                </a:solidFill>
                <a:latin typeface="微软雅黑" panose="020B0503020204020204" charset="-122"/>
                <a:ea typeface="微软雅黑" panose="020B0503020204020204" charset="-122"/>
              </a:rPr>
              <a:t>清华大学图书馆</a:t>
            </a:r>
            <a:endParaRPr lang="en-US" altLang="zh-CN" sz="1400" b="1" kern="0" dirty="0">
              <a:solidFill>
                <a:sysClr val="windowText" lastClr="000000">
                  <a:lumMod val="65000"/>
                  <a:lumOff val="35000"/>
                </a:sysClr>
              </a:solidFill>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endParaRPr lang="en-US" altLang="zh-CN" sz="1400" b="1" kern="0" dirty="0">
              <a:solidFill>
                <a:sysClr val="windowText" lastClr="000000">
                  <a:lumMod val="65000"/>
                  <a:lumOff val="35000"/>
                </a:sysClr>
              </a:solidFill>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endParaRPr lang="zh-CN" altLang="en-US" sz="1400" b="1" kern="0" dirty="0">
              <a:solidFill>
                <a:sysClr val="windowText" lastClr="000000">
                  <a:lumMod val="65000"/>
                  <a:lumOff val="35000"/>
                </a:sysClr>
              </a:solidFill>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4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charset="-122"/>
              <a:ea typeface="微软雅黑" panose="020B0503020204020204" charset="-122"/>
            </a:endParaRPr>
          </a:p>
        </p:txBody>
      </p:sp>
      <p:cxnSp>
        <p:nvCxnSpPr>
          <p:cNvPr id="64" name="直接连接符 63"/>
          <p:cNvCxnSpPr/>
          <p:nvPr/>
        </p:nvCxnSpPr>
        <p:spPr>
          <a:xfrm>
            <a:off x="6143633" y="3292050"/>
            <a:ext cx="4504368" cy="0"/>
          </a:xfrm>
          <a:prstGeom prst="line">
            <a:avLst/>
          </a:prstGeom>
          <a:noFill/>
          <a:ln w="9525" cap="flat" cmpd="sng" algn="ctr">
            <a:solidFill>
              <a:sysClr val="windowText" lastClr="000000">
                <a:lumMod val="50000"/>
                <a:lumOff val="50000"/>
              </a:sysClr>
            </a:solidFill>
            <a:prstDash val="dash"/>
          </a:ln>
          <a:effectLst/>
        </p:spPr>
      </p:cxnSp>
      <p:cxnSp>
        <p:nvCxnSpPr>
          <p:cNvPr id="65" name="直接连接符 64"/>
          <p:cNvCxnSpPr/>
          <p:nvPr/>
        </p:nvCxnSpPr>
        <p:spPr>
          <a:xfrm>
            <a:off x="6194560" y="5154659"/>
            <a:ext cx="4505197" cy="0"/>
          </a:xfrm>
          <a:prstGeom prst="line">
            <a:avLst/>
          </a:prstGeom>
          <a:noFill/>
          <a:ln w="9525" cap="flat" cmpd="sng" algn="ctr">
            <a:solidFill>
              <a:sysClr val="windowText" lastClr="000000">
                <a:lumMod val="50000"/>
                <a:lumOff val="50000"/>
              </a:sysClr>
            </a:solidFill>
            <a:prstDash val="dash"/>
          </a:ln>
          <a:effectLst/>
        </p:spPr>
      </p:cxnSp>
      <p:grpSp>
        <p:nvGrpSpPr>
          <p:cNvPr id="66" name="组合 65"/>
          <p:cNvGrpSpPr/>
          <p:nvPr/>
        </p:nvGrpSpPr>
        <p:grpSpPr>
          <a:xfrm>
            <a:off x="6086891" y="2099308"/>
            <a:ext cx="813494" cy="877399"/>
            <a:chOff x="4499992" y="267494"/>
            <a:chExt cx="599448" cy="599448"/>
          </a:xfrm>
        </p:grpSpPr>
        <p:grpSp>
          <p:nvGrpSpPr>
            <p:cNvPr id="67" name="组合 38"/>
            <p:cNvGrpSpPr/>
            <p:nvPr/>
          </p:nvGrpSpPr>
          <p:grpSpPr>
            <a:xfrm>
              <a:off x="4499992" y="267494"/>
              <a:ext cx="599448" cy="599448"/>
              <a:chOff x="4131160" y="713581"/>
              <a:chExt cx="881684" cy="881684"/>
            </a:xfrm>
          </p:grpSpPr>
          <p:sp>
            <p:nvSpPr>
              <p:cNvPr id="69" name="椭圆 68"/>
              <p:cNvSpPr/>
              <p:nvPr/>
            </p:nvSpPr>
            <p:spPr>
              <a:xfrm>
                <a:off x="4131160" y="713581"/>
                <a:ext cx="881684" cy="881684"/>
              </a:xfrm>
              <a:prstGeom prst="ellipse">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lumMod val="65000"/>
                      <a:lumOff val="35000"/>
                    </a:sysClr>
                  </a:solidFill>
                  <a:effectLst/>
                  <a:uLnTx/>
                  <a:uFillTx/>
                  <a:latin typeface="微软雅黑" panose="020B0503020204020204" charset="-122"/>
                  <a:ea typeface="微软雅黑" panose="020B0503020204020204" charset="-122"/>
                </a:endParaRPr>
              </a:p>
            </p:txBody>
          </p:sp>
          <p:sp>
            <p:nvSpPr>
              <p:cNvPr id="70" name="椭圆 69"/>
              <p:cNvSpPr/>
              <p:nvPr/>
            </p:nvSpPr>
            <p:spPr>
              <a:xfrm>
                <a:off x="4237176" y="819597"/>
                <a:ext cx="669652" cy="669652"/>
              </a:xfrm>
              <a:prstGeom prst="ellipse">
                <a:avLst/>
              </a:prstGeom>
              <a:solidFill>
                <a:srgbClr val="00B0F0"/>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lumMod val="65000"/>
                      <a:lumOff val="35000"/>
                    </a:sysClr>
                  </a:solidFill>
                  <a:effectLst/>
                  <a:uLnTx/>
                  <a:uFillTx/>
                  <a:latin typeface="微软雅黑" panose="020B0503020204020204" charset="-122"/>
                  <a:ea typeface="微软雅黑" panose="020B0503020204020204" charset="-122"/>
                </a:endParaRPr>
              </a:p>
            </p:txBody>
          </p:sp>
        </p:grpSp>
        <p:sp>
          <p:nvSpPr>
            <p:cNvPr id="68"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grpSp>
      <p:grpSp>
        <p:nvGrpSpPr>
          <p:cNvPr id="71" name="组合 70"/>
          <p:cNvGrpSpPr/>
          <p:nvPr/>
        </p:nvGrpSpPr>
        <p:grpSpPr>
          <a:xfrm>
            <a:off x="6168213" y="3523959"/>
            <a:ext cx="813494" cy="877399"/>
            <a:chOff x="5418452" y="307702"/>
            <a:chExt cx="599448" cy="599448"/>
          </a:xfrm>
        </p:grpSpPr>
        <p:grpSp>
          <p:nvGrpSpPr>
            <p:cNvPr id="72" name="组合 45"/>
            <p:cNvGrpSpPr/>
            <p:nvPr/>
          </p:nvGrpSpPr>
          <p:grpSpPr>
            <a:xfrm>
              <a:off x="5418452" y="307702"/>
              <a:ext cx="599448" cy="599448"/>
              <a:chOff x="4131160" y="713581"/>
              <a:chExt cx="881684" cy="881684"/>
            </a:xfrm>
          </p:grpSpPr>
          <p:sp>
            <p:nvSpPr>
              <p:cNvPr id="74" name="椭圆 73"/>
              <p:cNvSpPr/>
              <p:nvPr/>
            </p:nvSpPr>
            <p:spPr>
              <a:xfrm>
                <a:off x="4131160" y="713581"/>
                <a:ext cx="881684" cy="881684"/>
              </a:xfrm>
              <a:prstGeom prst="ellipse">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lumMod val="65000"/>
                      <a:lumOff val="35000"/>
                    </a:sysClr>
                  </a:solidFill>
                  <a:effectLst/>
                  <a:uLnTx/>
                  <a:uFillTx/>
                  <a:latin typeface="微软雅黑" panose="020B0503020204020204" charset="-122"/>
                  <a:ea typeface="微软雅黑" panose="020B0503020204020204" charset="-122"/>
                </a:endParaRPr>
              </a:p>
            </p:txBody>
          </p:sp>
          <p:sp>
            <p:nvSpPr>
              <p:cNvPr id="75" name="椭圆 74"/>
              <p:cNvSpPr/>
              <p:nvPr/>
            </p:nvSpPr>
            <p:spPr>
              <a:xfrm>
                <a:off x="4237176" y="819597"/>
                <a:ext cx="669652" cy="669652"/>
              </a:xfrm>
              <a:prstGeom prst="ellipse">
                <a:avLst/>
              </a:prstGeom>
              <a:solidFill>
                <a:srgbClr val="0070C0"/>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lumMod val="65000"/>
                      <a:lumOff val="35000"/>
                    </a:sysClr>
                  </a:solidFill>
                  <a:effectLst/>
                  <a:uLnTx/>
                  <a:uFillTx/>
                  <a:latin typeface="微软雅黑" panose="020B0503020204020204" charset="-122"/>
                  <a:ea typeface="微软雅黑" panose="020B0503020204020204" charset="-122"/>
                </a:endParaRPr>
              </a:p>
            </p:txBody>
          </p:sp>
        </p:grpSp>
        <p:sp>
          <p:nvSpPr>
            <p:cNvPr id="73"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grpSp>
    </p:spTree>
    <p:custDataLst>
      <p:tags r:id="rId1"/>
    </p:custDataLst>
  </p:cSld>
  <p:clrMapOvr>
    <a:masterClrMapping/>
  </p:clrMapOvr>
  <p:transition advTm="10000">
    <p:pull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现金流量表趋势分析</a:t>
            </a:r>
            <a:endParaRPr sz="2800" b="1"/>
          </a:p>
        </p:txBody>
      </p:sp>
      <p:sp>
        <p:nvSpPr>
          <p:cNvPr id="54275" name="TextBox 7"/>
          <p:cNvSpPr txBox="1"/>
          <p:nvPr/>
        </p:nvSpPr>
        <p:spPr>
          <a:xfrm>
            <a:off x="1346200" y="816610"/>
            <a:ext cx="9819005" cy="2030095"/>
          </a:xfrm>
          <a:prstGeom prst="rect">
            <a:avLst/>
          </a:prstGeom>
          <a:noFill/>
          <a:ln w="9525">
            <a:noFill/>
          </a:ln>
        </p:spPr>
        <p:txBody>
          <a:bodyPr wrap="square">
            <a:spAutoFit/>
          </a:bodyPr>
          <a:lstStyle/>
          <a:p>
            <a:pPr algn="just" eaLnBrk="0" hangingPunct="0">
              <a:lnSpc>
                <a:spcPct val="150000"/>
              </a:lnSpc>
            </a:pPr>
            <a:r>
              <a:rPr lang="zh-CN" altLang="zh-CN" dirty="0">
                <a:latin typeface="Times New Roman" panose="02020603050405020304" pitchFamily="18" charset="0"/>
                <a:ea typeface="宋体" panose="02010600030101010101" pitchFamily="2" charset="-122"/>
              </a:rPr>
              <a:t>通过计算现金流量表各项目在一定时期内的变动情况，观察和分析经营活动、筹资活动、投资活动产生净现金流量的变动趋势，评价企业各项活动产生现金净流量的能力和发现现金流入、流出的规律，从而为预测企业现金的流动方向、金额、进行财务决策和编制现金预算奠定基础。      趋势分析的步骤：编制定比分析表</a:t>
            </a:r>
            <a:r>
              <a:rPr lang="zh-CN" altLang="en-US" dirty="0">
                <a:latin typeface="Times New Roman" panose="02020603050405020304" pitchFamily="18" charset="0"/>
                <a:ea typeface="宋体" panose="02010600030101010101" pitchFamily="2" charset="-122"/>
              </a:rPr>
              <a:t>，</a:t>
            </a:r>
            <a:r>
              <a:rPr lang="zh-CN" altLang="zh-CN" dirty="0">
                <a:latin typeface="Times New Roman" panose="02020603050405020304" pitchFamily="18" charset="0"/>
                <a:ea typeface="宋体" panose="02010600030101010101" pitchFamily="2" charset="-122"/>
              </a:rPr>
              <a:t>发现并分析变动趋势</a:t>
            </a:r>
          </a:p>
          <a:p>
            <a:pPr eaLnBrk="0" hangingPunct="0"/>
            <a:endParaRPr lang="zh-CN" altLang="zh-CN" dirty="0">
              <a:latin typeface="Times New Roman" panose="02020603050405020304" pitchFamily="18" charset="0"/>
              <a:ea typeface="宋体" panose="02010600030101010101" pitchFamily="2" charset="-122"/>
            </a:endParaRPr>
          </a:p>
        </p:txBody>
      </p:sp>
      <p:pic>
        <p:nvPicPr>
          <p:cNvPr id="54276" name="图片 1"/>
          <p:cNvPicPr>
            <a:picLocks noChangeAspect="1"/>
          </p:cNvPicPr>
          <p:nvPr/>
        </p:nvPicPr>
        <p:blipFill>
          <a:blip r:embed="rId4"/>
          <a:stretch>
            <a:fillRect/>
          </a:stretch>
        </p:blipFill>
        <p:spPr>
          <a:xfrm>
            <a:off x="1566863" y="2559685"/>
            <a:ext cx="8958262" cy="4273550"/>
          </a:xfrm>
          <a:prstGeom prst="rect">
            <a:avLst/>
          </a:prstGeom>
          <a:noFill/>
          <a:ln w="9525">
            <a:noFill/>
          </a:ln>
        </p:spPr>
      </p:pic>
    </p:spTree>
    <p:custDataLst>
      <p:tags r:id="rId1"/>
    </p:custDataLst>
  </p:cSld>
  <p:clrMapOvr>
    <a:masterClrMapping/>
  </p:clrMapOvr>
  <p:transition advTm="10000">
    <p:pull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企业价值评估</a:t>
            </a:r>
            <a:endParaRPr sz="2800" b="1"/>
          </a:p>
        </p:txBody>
      </p:sp>
      <p:sp>
        <p:nvSpPr>
          <p:cNvPr id="55299" name="TextBox 7"/>
          <p:cNvSpPr txBox="1"/>
          <p:nvPr/>
        </p:nvSpPr>
        <p:spPr>
          <a:xfrm>
            <a:off x="1360170" y="1090930"/>
            <a:ext cx="9521190" cy="4707890"/>
          </a:xfrm>
          <a:prstGeom prst="rect">
            <a:avLst/>
          </a:prstGeom>
          <a:noFill/>
          <a:ln w="9525">
            <a:noFill/>
          </a:ln>
        </p:spPr>
        <p:txBody>
          <a:bodyPr wrap="square">
            <a:spAutoFit/>
          </a:bodyPr>
          <a:lstStyle/>
          <a:p>
            <a:pPr eaLnBrk="0" hangingPunct="0">
              <a:lnSpc>
                <a:spcPct val="150000"/>
              </a:lnSpc>
              <a:buClr>
                <a:srgbClr val="92D050"/>
              </a:buClr>
              <a:buFont typeface="Wingdings" panose="05000000000000000000" pitchFamily="2" charset="2"/>
              <a:buChar char="v"/>
            </a:pPr>
            <a:r>
              <a:rPr lang="zh-CN" altLang="en-US" sz="2500" dirty="0">
                <a:latin typeface="Times New Roman" panose="02020603050405020304" pitchFamily="18" charset="0"/>
                <a:ea typeface="宋体" panose="02010600030101010101" pitchFamily="2" charset="-122"/>
              </a:rPr>
              <a:t>以价格比为基础的价值评估</a:t>
            </a:r>
          </a:p>
          <a:p>
            <a:pPr eaLnBrk="0" hangingPunct="0">
              <a:lnSpc>
                <a:spcPct val="150000"/>
              </a:lnSpc>
            </a:pPr>
            <a:r>
              <a:rPr lang="en-US" altLang="zh-CN" sz="2500" dirty="0">
                <a:latin typeface="Times New Roman" panose="02020603050405020304" pitchFamily="18" charset="0"/>
                <a:ea typeface="宋体" panose="02010600030101010101" pitchFamily="2" charset="-122"/>
              </a:rPr>
              <a:t> </a:t>
            </a:r>
            <a:r>
              <a:rPr lang="zh-CN" altLang="en-US" sz="2500" dirty="0">
                <a:latin typeface="Times New Roman" panose="02020603050405020304" pitchFamily="18" charset="0"/>
                <a:ea typeface="宋体" panose="02010600030101010101" pitchFamily="2" charset="-122"/>
              </a:rPr>
              <a:t>相对价值法利用类似企业的市场价来确定目标企业价值的一种评估方法。这种方法是假设存在一个支配企业市场价值的主要变量，而市场价值与该变量的比值对种企业而言是类似的、可比较的。由此可以在市场上选择一个或几个跟目标企业类似的企业，在分析比较的基础上，修正、调整目标企业的市场价值，最后确定被评估企业的市场价值。实践中被用作计算企业相对价值模型的有市盈率、市净率、收入乘数等比率模型。</a:t>
            </a:r>
          </a:p>
        </p:txBody>
      </p:sp>
    </p:spTree>
    <p:custDataLst>
      <p:tags r:id="rId1"/>
    </p:custDataLst>
  </p:cSld>
  <p:clrMapOvr>
    <a:masterClrMapping/>
  </p:clrMapOvr>
  <p:transition advTm="10000">
    <p:pull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财务指标计算实验</a:t>
            </a:r>
            <a:endParaRPr sz="2800" b="1"/>
          </a:p>
        </p:txBody>
      </p:sp>
      <p:sp>
        <p:nvSpPr>
          <p:cNvPr id="56323" name="TextBox 7"/>
          <p:cNvSpPr txBox="1"/>
          <p:nvPr/>
        </p:nvSpPr>
        <p:spPr>
          <a:xfrm>
            <a:off x="1358265" y="1167130"/>
            <a:ext cx="9454515" cy="5092700"/>
          </a:xfrm>
          <a:prstGeom prst="rect">
            <a:avLst/>
          </a:prstGeom>
          <a:noFill/>
          <a:ln w="9525">
            <a:noFill/>
          </a:ln>
        </p:spPr>
        <p:txBody>
          <a:bodyPr wrap="square">
            <a:spAutoFit/>
          </a:bodyPr>
          <a:lstStyle/>
          <a:p>
            <a:pPr eaLnBrk="0" hangingPunct="0">
              <a:lnSpc>
                <a:spcPct val="150000"/>
              </a:lnSpc>
              <a:buClr>
                <a:srgbClr val="92D050"/>
              </a:buClr>
              <a:buFont typeface="Wingdings" panose="05000000000000000000" pitchFamily="2" charset="2"/>
              <a:buChar char="v"/>
            </a:pPr>
            <a:r>
              <a:rPr lang="zh-CN" altLang="en-US" sz="2500" dirty="0">
                <a:latin typeface="Times New Roman" panose="02020603050405020304" pitchFamily="18" charset="0"/>
                <a:ea typeface="宋体" panose="02010600030101010101" pitchFamily="2" charset="-122"/>
              </a:rPr>
              <a:t>短期偿债能力比率：，它反映企业偿付日常到期债务的能力。对债权人来说，企业要具有充分的偿还能力才能保证其债权的安全， 按期取得利息，到期取回本金；对投资者来说，如果企业的短期偿债能力发生问题，就会牵制企业经营的管理人员耗费大量精力去筹集资金，以应付还债，还会增加 企业筹资的难度，或加大临时紧急筹资的成本，影响企业的盈利能力</a:t>
            </a:r>
            <a:endParaRPr lang="en-US" altLang="zh-CN" sz="2500" dirty="0">
              <a:latin typeface="Times New Roman" panose="02020603050405020304" pitchFamily="18" charset="0"/>
              <a:ea typeface="宋体" panose="02010600030101010101" pitchFamily="2" charset="-122"/>
            </a:endParaRPr>
          </a:p>
          <a:p>
            <a:pPr marL="0" lvl="1" indent="0" eaLnBrk="0" hangingPunct="0">
              <a:lnSpc>
                <a:spcPct val="150000"/>
              </a:lnSpc>
            </a:pPr>
            <a:r>
              <a:rPr lang="zh-CN" altLang="en-US" sz="2500" dirty="0">
                <a:latin typeface="Times New Roman" panose="02020603050405020304" pitchFamily="18" charset="0"/>
                <a:ea typeface="宋体" panose="02010600030101010101" pitchFamily="2" charset="-122"/>
              </a:rPr>
              <a:t>注意：财务指标计算实验不适用于金融行业的公司</a:t>
            </a:r>
          </a:p>
          <a:p>
            <a:pPr eaLnBrk="0" hangingPunct="0">
              <a:lnSpc>
                <a:spcPct val="150000"/>
              </a:lnSpc>
            </a:pPr>
            <a:endParaRPr lang="en-US" altLang="zh-CN" sz="2500" dirty="0">
              <a:latin typeface="Times New Roman" panose="02020603050405020304" pitchFamily="18" charset="0"/>
              <a:ea typeface="宋体" panose="02010600030101010101" pitchFamily="2" charset="-122"/>
            </a:endParaRPr>
          </a:p>
          <a:p>
            <a:pPr eaLnBrk="0" hangingPunct="0"/>
            <a:endParaRPr lang="zh-CN" altLang="en-US" sz="2500" dirty="0">
              <a:latin typeface="Times New Roman" panose="02020603050405020304" pitchFamily="18" charset="0"/>
              <a:ea typeface="宋体" panose="02010600030101010101" pitchFamily="2" charset="-122"/>
            </a:endParaRPr>
          </a:p>
        </p:txBody>
      </p:sp>
    </p:spTree>
    <p:custDataLst>
      <p:tags r:id="rId1"/>
    </p:custDataLst>
  </p:cSld>
  <p:clrMapOvr>
    <a:masterClrMapping/>
  </p:clrMapOvr>
  <p:transition advTm="10000">
    <p:pull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a:sym typeface="+mn-ea"/>
              </a:rPr>
              <a:t>财务指标计算实验</a:t>
            </a:r>
            <a:endParaRPr sz="2800" b="1"/>
          </a:p>
        </p:txBody>
      </p:sp>
      <p:sp>
        <p:nvSpPr>
          <p:cNvPr id="57347" name="TextBox 7"/>
          <p:cNvSpPr txBox="1"/>
          <p:nvPr/>
        </p:nvSpPr>
        <p:spPr>
          <a:xfrm>
            <a:off x="1185545" y="1090930"/>
            <a:ext cx="9868535" cy="5169535"/>
          </a:xfrm>
          <a:prstGeom prst="rect">
            <a:avLst/>
          </a:prstGeom>
          <a:noFill/>
          <a:ln w="9525">
            <a:noFill/>
          </a:ln>
        </p:spPr>
        <p:txBody>
          <a:bodyPr wrap="square">
            <a:spAutoFit/>
          </a:bodyPr>
          <a:lstStyle/>
          <a:p>
            <a:pPr eaLnBrk="0" hangingPunct="0">
              <a:lnSpc>
                <a:spcPct val="150000"/>
              </a:lnSpc>
              <a:buClr>
                <a:srgbClr val="92D050"/>
              </a:buClr>
              <a:buFont typeface="Wingdings" panose="05000000000000000000" pitchFamily="2" charset="2"/>
              <a:buChar char="v"/>
            </a:pPr>
            <a:r>
              <a:rPr lang="zh-CN" altLang="en-US" sz="2000" dirty="0">
                <a:latin typeface="Times New Roman" panose="02020603050405020304" pitchFamily="18" charset="0"/>
                <a:ea typeface="宋体" panose="02010600030101010101" pitchFamily="2" charset="-122"/>
              </a:rPr>
              <a:t>财务指标计算实验包括以下内容：</a:t>
            </a:r>
            <a:endParaRPr lang="en-US" altLang="zh-CN" sz="2000" dirty="0">
              <a:latin typeface="Times New Roman" panose="02020603050405020304" pitchFamily="18" charset="0"/>
              <a:ea typeface="宋体" panose="02010600030101010101" pitchFamily="2" charset="-122"/>
            </a:endParaRPr>
          </a:p>
          <a:p>
            <a:pPr marL="0" lvl="1" indent="0" eaLnBrk="0" hangingPunct="0">
              <a:lnSpc>
                <a:spcPct val="150000"/>
              </a:lnSpc>
            </a:pPr>
            <a:r>
              <a:rPr lang="zh-CN" altLang="en-US" sz="2000" dirty="0">
                <a:latin typeface="Times New Roman" panose="02020603050405020304" pitchFamily="18" charset="0"/>
                <a:ea typeface="宋体" panose="02010600030101010101" pitchFamily="2" charset="-122"/>
              </a:rPr>
              <a:t>短期偿债能力比率：是指企业以流动资产偿还流动负债的能力。</a:t>
            </a:r>
            <a:endParaRPr lang="en-US" altLang="zh-CN" sz="2000" dirty="0">
              <a:latin typeface="Times New Roman" panose="02020603050405020304" pitchFamily="18" charset="0"/>
              <a:ea typeface="宋体" panose="02010600030101010101" pitchFamily="2" charset="-122"/>
            </a:endParaRPr>
          </a:p>
          <a:p>
            <a:pPr marL="0" lvl="1" indent="0" eaLnBrk="0" hangingPunct="0">
              <a:lnSpc>
                <a:spcPct val="150000"/>
              </a:lnSpc>
            </a:pPr>
            <a:r>
              <a:rPr lang="zh-CN" altLang="en-US" sz="2000" dirty="0">
                <a:latin typeface="Times New Roman" panose="02020603050405020304" pitchFamily="18" charset="0"/>
                <a:ea typeface="宋体" panose="02010600030101010101" pitchFamily="2" charset="-122"/>
              </a:rPr>
              <a:t>长期债务比率：仅适用于非金融行业的上市公司</a:t>
            </a:r>
            <a:r>
              <a:rPr lang="en-US" altLang="zh-CN"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包括：资产负债率、产权比率 、权益乘数、利息保障倍数、现金流量利息保障倍数和现金流量负债比。 </a:t>
            </a:r>
            <a:endParaRPr lang="en-US" altLang="zh-CN" sz="2000" dirty="0">
              <a:latin typeface="Times New Roman" panose="02020603050405020304" pitchFamily="18" charset="0"/>
              <a:ea typeface="宋体" panose="02010600030101010101" pitchFamily="2" charset="-122"/>
            </a:endParaRPr>
          </a:p>
          <a:p>
            <a:pPr marL="0" lvl="1" indent="0" eaLnBrk="0" hangingPunct="0">
              <a:lnSpc>
                <a:spcPct val="150000"/>
              </a:lnSpc>
            </a:pPr>
            <a:r>
              <a:rPr lang="zh-CN" altLang="en-US" sz="2000" dirty="0">
                <a:latin typeface="Times New Roman" panose="02020603050405020304" pitchFamily="18" charset="0"/>
                <a:ea typeface="宋体" panose="02010600030101010101" pitchFamily="2" charset="-122"/>
              </a:rPr>
              <a:t>资产管理比率：仅适用于非金融行业的上市公司。包括：应收账款周转率、应收账款周转天数、存货周转率、存货周转天数、流动资产周转率、流动资产周转天数、总资产周转率和总资产周转天数。</a:t>
            </a:r>
            <a:endParaRPr lang="en-US" altLang="zh-CN" sz="2000" dirty="0">
              <a:latin typeface="Times New Roman" panose="02020603050405020304" pitchFamily="18" charset="0"/>
              <a:ea typeface="宋体" panose="02010600030101010101" pitchFamily="2" charset="-122"/>
            </a:endParaRPr>
          </a:p>
          <a:p>
            <a:pPr marL="0" lvl="1" indent="0" eaLnBrk="0" hangingPunct="0">
              <a:lnSpc>
                <a:spcPct val="150000"/>
              </a:lnSpc>
            </a:pPr>
            <a:r>
              <a:rPr lang="zh-CN" altLang="en-US" sz="2000" dirty="0">
                <a:latin typeface="Times New Roman" panose="02020603050405020304" pitchFamily="18" charset="0"/>
                <a:ea typeface="宋体" panose="02010600030101010101" pitchFamily="2" charset="-122"/>
              </a:rPr>
              <a:t>盈利能力比率：反映企业盈利能力的指标很多，通常使用的主要有销售净利率、销售毛利率、资产净利率、净值报酬率。</a:t>
            </a:r>
            <a:endParaRPr lang="en-US" altLang="zh-CN" sz="2000" dirty="0">
              <a:latin typeface="Times New Roman" panose="02020603050405020304" pitchFamily="18" charset="0"/>
              <a:ea typeface="宋体" panose="02010600030101010101" pitchFamily="2" charset="-122"/>
            </a:endParaRPr>
          </a:p>
          <a:p>
            <a:pPr marL="0" lvl="1" indent="0" eaLnBrk="0" hangingPunct="0">
              <a:lnSpc>
                <a:spcPct val="150000"/>
              </a:lnSpc>
            </a:pPr>
            <a:r>
              <a:rPr lang="zh-CN" altLang="en-US" sz="2000" dirty="0">
                <a:latin typeface="Times New Roman" panose="02020603050405020304" pitchFamily="18" charset="0"/>
                <a:ea typeface="宋体" panose="02010600030101010101" pitchFamily="2" charset="-122"/>
              </a:rPr>
              <a:t>财务风险模型</a:t>
            </a:r>
            <a:endParaRPr lang="en-US" altLang="zh-CN" sz="2000" dirty="0">
              <a:latin typeface="Times New Roman" panose="02020603050405020304" pitchFamily="18" charset="0"/>
              <a:ea typeface="宋体" panose="02010600030101010101" pitchFamily="2" charset="-122"/>
            </a:endParaRPr>
          </a:p>
          <a:p>
            <a:pPr marL="0" lvl="1" indent="0" eaLnBrk="0" hangingPunct="0">
              <a:lnSpc>
                <a:spcPct val="150000"/>
              </a:lnSpc>
            </a:pPr>
            <a:r>
              <a:rPr lang="zh-CN" altLang="en-US" sz="2000" dirty="0">
                <a:latin typeface="Times New Roman" panose="02020603050405020304" pitchFamily="18" charset="0"/>
                <a:ea typeface="宋体" panose="02010600030101010101" pitchFamily="2" charset="-122"/>
              </a:rPr>
              <a:t>注意：财务指标计算实验不适用于金融行业的公司</a:t>
            </a:r>
            <a:endParaRPr lang="zh-CN" altLang="en-US" dirty="0">
              <a:latin typeface="Times New Roman" panose="02020603050405020304" pitchFamily="18" charset="0"/>
              <a:ea typeface="宋体" panose="02010600030101010101" pitchFamily="2" charset="-122"/>
            </a:endParaRPr>
          </a:p>
        </p:txBody>
      </p:sp>
    </p:spTree>
    <p:custDataLst>
      <p:tags r:id="rId1"/>
    </p:custDataLst>
  </p:cSld>
  <p:clrMapOvr>
    <a:masterClrMapping/>
  </p:clrMapOvr>
  <p:transition advTm="10000">
    <p:pull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09607" y="1364979"/>
            <a:ext cx="8782420" cy="1872000"/>
          </a:xfrm>
          <a:custGeom>
            <a:avLst/>
            <a:gdLst/>
            <a:ahLst/>
            <a:cxnLst/>
            <a:rect l="l" t="t" r="r" b="b"/>
            <a:pathLst>
              <a:path w="6586815" h="1404000">
                <a:moveTo>
                  <a:pt x="810600" y="0"/>
                </a:moveTo>
                <a:lnTo>
                  <a:pt x="6586815" y="0"/>
                </a:lnTo>
                <a:lnTo>
                  <a:pt x="6586815" y="1404000"/>
                </a:lnTo>
                <a:lnTo>
                  <a:pt x="0" y="14040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 name="矩形 6"/>
          <p:cNvSpPr/>
          <p:nvPr/>
        </p:nvSpPr>
        <p:spPr>
          <a:xfrm>
            <a:off x="0" y="3909053"/>
            <a:ext cx="5712357" cy="1872000"/>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 name="矩形 7"/>
          <p:cNvSpPr/>
          <p:nvPr/>
        </p:nvSpPr>
        <p:spPr>
          <a:xfrm>
            <a:off x="0" y="1988840"/>
            <a:ext cx="10613237" cy="3024000"/>
          </a:xfrm>
          <a:custGeom>
            <a:avLst/>
            <a:gdLst/>
            <a:ahLst/>
            <a:cxnLst/>
            <a:rect l="l" t="t" r="r" b="b"/>
            <a:pathLst>
              <a:path w="7959928" h="2268000">
                <a:moveTo>
                  <a:pt x="0" y="0"/>
                </a:moveTo>
                <a:lnTo>
                  <a:pt x="7959928" y="0"/>
                </a:lnTo>
                <a:lnTo>
                  <a:pt x="6650498" y="2268000"/>
                </a:lnTo>
                <a:lnTo>
                  <a:pt x="0" y="226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 name="TextBox 9"/>
          <p:cNvSpPr txBox="1"/>
          <p:nvPr/>
        </p:nvSpPr>
        <p:spPr>
          <a:xfrm>
            <a:off x="790577" y="3813047"/>
            <a:ext cx="1394076" cy="615553"/>
          </a:xfrm>
          <a:prstGeom prst="rect">
            <a:avLst/>
          </a:prstGeom>
          <a:noFill/>
        </p:spPr>
        <p:txBody>
          <a:bodyPr wrap="square" lIns="121917" tIns="60958" rIns="121917" bIns="60958" rtlCol="0">
            <a:spAutoFit/>
          </a:bodyPr>
          <a:lstStyle/>
          <a:p>
            <a:pPr algn="ctr"/>
            <a:r>
              <a:rPr lang="en-US" altLang="zh-CN" sz="3200" dirty="0">
                <a:solidFill>
                  <a:schemeClr val="bg1"/>
                </a:solidFill>
              </a:rPr>
              <a:t>PART</a:t>
            </a:r>
            <a:endParaRPr lang="zh-CN" altLang="en-US" sz="3200" dirty="0">
              <a:solidFill>
                <a:schemeClr val="bg1"/>
              </a:solidFill>
            </a:endParaRPr>
          </a:p>
        </p:txBody>
      </p:sp>
      <p:sp>
        <p:nvSpPr>
          <p:cNvPr id="11" name="TextBox 10"/>
          <p:cNvSpPr txBox="1"/>
          <p:nvPr/>
        </p:nvSpPr>
        <p:spPr>
          <a:xfrm>
            <a:off x="1833431" y="2245208"/>
            <a:ext cx="2229877" cy="2474595"/>
          </a:xfrm>
          <a:prstGeom prst="rect">
            <a:avLst/>
          </a:prstGeom>
          <a:noFill/>
        </p:spPr>
        <p:txBody>
          <a:bodyPr wrap="square" lIns="121917" tIns="60958" rIns="121917" bIns="60958" rtlCol="0">
            <a:spAutoFit/>
          </a:bodyPr>
          <a:lstStyle/>
          <a:p>
            <a:pPr algn="ctr"/>
            <a:r>
              <a:rPr lang="en-US" altLang="zh-CN" sz="15300" dirty="0">
                <a:solidFill>
                  <a:schemeClr val="bg1"/>
                </a:solidFill>
                <a:latin typeface="Impact" panose="020B0806030902050204" pitchFamily="34" charset="0"/>
              </a:rPr>
              <a:t>3</a:t>
            </a:r>
          </a:p>
        </p:txBody>
      </p:sp>
      <p:sp>
        <p:nvSpPr>
          <p:cNvPr id="12" name="TextBox 11"/>
          <p:cNvSpPr txBox="1"/>
          <p:nvPr/>
        </p:nvSpPr>
        <p:spPr>
          <a:xfrm>
            <a:off x="3625850" y="2840990"/>
            <a:ext cx="5204460" cy="1351280"/>
          </a:xfrm>
          <a:prstGeom prst="rect">
            <a:avLst/>
          </a:prstGeom>
          <a:noFill/>
        </p:spPr>
        <p:txBody>
          <a:bodyPr wrap="square" lIns="121917" tIns="60958" rIns="121917" bIns="60958" rtlCol="0">
            <a:spAutoFit/>
          </a:bodyPr>
          <a:lstStyle/>
          <a:p>
            <a:pPr marL="0" lvl="1" algn="ctr"/>
            <a:r>
              <a:rPr lang="en-US" altLang="zh-CN" sz="4000" b="1" dirty="0">
                <a:solidFill>
                  <a:schemeClr val="bg1"/>
                </a:solidFill>
                <a:latin typeface="微软雅黑" panose="020B0503020204020204" charset="-122"/>
              </a:rPr>
              <a:t>RESSET</a:t>
            </a:r>
            <a:r>
              <a:rPr lang="zh-CN" altLang="en-US" sz="4000" b="1" dirty="0">
                <a:solidFill>
                  <a:schemeClr val="bg1"/>
                </a:solidFill>
                <a:latin typeface="微软雅黑" panose="020B0503020204020204" charset="-122"/>
              </a:rPr>
              <a:t>助力高校</a:t>
            </a:r>
          </a:p>
          <a:p>
            <a:pPr marL="0" lvl="1" algn="ctr"/>
            <a:r>
              <a:rPr lang="zh-CN" altLang="en-US" sz="4000" b="1" dirty="0">
                <a:solidFill>
                  <a:schemeClr val="bg1"/>
                </a:solidFill>
                <a:latin typeface="微软雅黑" panose="020B0503020204020204" charset="-122"/>
              </a:rPr>
              <a:t>教学与科研</a:t>
            </a:r>
          </a:p>
        </p:txBody>
      </p:sp>
      <p:sp>
        <p:nvSpPr>
          <p:cNvPr id="21" name="矩形 20"/>
          <p:cNvSpPr/>
          <p:nvPr/>
        </p:nvSpPr>
        <p:spPr>
          <a:xfrm>
            <a:off x="11001541" y="1808851"/>
            <a:ext cx="596076" cy="984256"/>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15" name="Picture 3" descr="E:\文档\doc\04.svn\100.综合\005.Logo\logo.jpg"/>
          <p:cNvPicPr>
            <a:picLocks noChangeAspect="1" noChangeArrowheads="1"/>
          </p:cNvPicPr>
          <p:nvPr/>
        </p:nvPicPr>
        <p:blipFill>
          <a:blip r:embed="rId3" cstate="print"/>
          <a:srcRect/>
          <a:stretch>
            <a:fillRect/>
          </a:stretch>
        </p:blipFill>
        <p:spPr bwMode="auto">
          <a:xfrm>
            <a:off x="252347" y="259488"/>
            <a:ext cx="1600200" cy="635000"/>
          </a:xfrm>
          <a:prstGeom prst="rect">
            <a:avLst/>
          </a:prstGeom>
          <a:noFill/>
        </p:spPr>
      </p:pic>
      <p:pic>
        <p:nvPicPr>
          <p:cNvPr id="6" name="图片 5" descr="资源 2"/>
          <p:cNvPicPr>
            <a:picLocks noChangeAspect="1"/>
          </p:cNvPicPr>
          <p:nvPr userDrawn="1"/>
        </p:nvPicPr>
        <p:blipFill>
          <a:blip r:embed="rId4"/>
          <a:stretch>
            <a:fillRect/>
          </a:stretch>
        </p:blipFill>
        <p:spPr>
          <a:xfrm>
            <a:off x="9346565" y="29210"/>
            <a:ext cx="2403475" cy="750570"/>
          </a:xfrm>
          <a:prstGeom prst="rect">
            <a:avLst/>
          </a:prstGeom>
        </p:spPr>
      </p:pic>
    </p:spTree>
  </p:cSld>
  <p:clrMapOvr>
    <a:masterClrMapping/>
  </p:clrMapOvr>
  <p:transition advTm="10000">
    <p:pull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altLang="en-US" sz="2800" b="1" dirty="0" err="1">
                <a:solidFill>
                  <a:prstClr val="black">
                    <a:lumMod val="65000"/>
                    <a:lumOff val="35000"/>
                  </a:prstClr>
                </a:solidFill>
              </a:rPr>
              <a:t>锐思数据库助力教学与科研</a:t>
            </a:r>
            <a:endParaRPr lang="zh-CN" altLang="en-US" sz="3600" b="1" dirty="0"/>
          </a:p>
        </p:txBody>
      </p:sp>
      <p:pic>
        <p:nvPicPr>
          <p:cNvPr id="3075" name="Picture 3" descr="C:\Users\resset\Documents\Tencent Files\283972803\FileRecv\教材_03.png"/>
          <p:cNvPicPr>
            <a:picLocks noChangeAspect="1" noChangeArrowheads="1"/>
          </p:cNvPicPr>
          <p:nvPr/>
        </p:nvPicPr>
        <p:blipFill>
          <a:blip r:embed="rId4" cstate="print"/>
          <a:srcRect/>
          <a:stretch>
            <a:fillRect/>
          </a:stretch>
        </p:blipFill>
        <p:spPr bwMode="auto">
          <a:xfrm rot="193420">
            <a:off x="636057" y="1803111"/>
            <a:ext cx="3620466" cy="2892641"/>
          </a:xfrm>
          <a:prstGeom prst="rect">
            <a:avLst/>
          </a:prstGeom>
          <a:noFill/>
        </p:spPr>
      </p:pic>
      <p:cxnSp>
        <p:nvCxnSpPr>
          <p:cNvPr id="10" name="肘形连接符 9"/>
          <p:cNvCxnSpPr/>
          <p:nvPr/>
        </p:nvCxnSpPr>
        <p:spPr>
          <a:xfrm rot="16200000" flipH="1">
            <a:off x="4434185" y="1932097"/>
            <a:ext cx="3907768" cy="3183587"/>
          </a:xfrm>
          <a:prstGeom prst="bentConnector3">
            <a:avLst>
              <a:gd name="adj1" fmla="val 50000"/>
            </a:avLst>
          </a:prstGeom>
          <a:ln w="57150">
            <a:solidFill>
              <a:srgbClr val="003B90"/>
            </a:solidFill>
          </a:ln>
        </p:spPr>
        <p:style>
          <a:lnRef idx="1">
            <a:schemeClr val="accent1"/>
          </a:lnRef>
          <a:fillRef idx="0">
            <a:schemeClr val="accent1"/>
          </a:fillRef>
          <a:effectRef idx="0">
            <a:schemeClr val="accent1"/>
          </a:effectRef>
          <a:fontRef idx="minor">
            <a:schemeClr val="tx1"/>
          </a:fontRef>
        </p:style>
      </p:cxnSp>
      <p:grpSp>
        <p:nvGrpSpPr>
          <p:cNvPr id="2" name="组合 14"/>
          <p:cNvGrpSpPr/>
          <p:nvPr/>
        </p:nvGrpSpPr>
        <p:grpSpPr>
          <a:xfrm>
            <a:off x="5108105" y="3851907"/>
            <a:ext cx="2983463" cy="2181939"/>
            <a:chOff x="4944212" y="1798821"/>
            <a:chExt cx="2983463" cy="2181939"/>
          </a:xfrm>
        </p:grpSpPr>
        <p:sp>
          <p:nvSpPr>
            <p:cNvPr id="11" name="TextBox 10"/>
            <p:cNvSpPr txBox="1"/>
            <p:nvPr/>
          </p:nvSpPr>
          <p:spPr bwMode="auto">
            <a:xfrm>
              <a:off x="4944212" y="2226434"/>
              <a:ext cx="2983463" cy="1754326"/>
            </a:xfrm>
            <a:prstGeom prst="rect">
              <a:avLst/>
            </a:prstGeom>
            <a:noFill/>
          </p:spPr>
          <p:txBody>
            <a:bodyPr wrap="square">
              <a:spAutoFit/>
            </a:bodyPr>
            <a:lstStyle/>
            <a:p>
              <a:pPr>
                <a:lnSpc>
                  <a:spcPct val="150000"/>
                </a:lnSpc>
              </a:pPr>
              <a:r>
                <a:rPr lang="en-US" altLang="zh-CN" sz="1200" dirty="0">
                  <a:latin typeface="Calibri" panose="020F0502020204030204" pitchFamily="34" charset="0"/>
                </a:rPr>
                <a:t>《</a:t>
              </a:r>
              <a:r>
                <a:rPr lang="zh-CN" altLang="en-US" sz="1200" dirty="0">
                  <a:latin typeface="Calibri" panose="020F0502020204030204" pitchFamily="34" charset="0"/>
                </a:rPr>
                <a:t>金融数据库</a:t>
              </a:r>
              <a:r>
                <a:rPr lang="en-US" altLang="zh-CN" sz="1200" dirty="0">
                  <a:latin typeface="Calibri" panose="020F0502020204030204" pitchFamily="34" charset="0"/>
                </a:rPr>
                <a:t>》</a:t>
              </a:r>
            </a:p>
            <a:p>
              <a:pPr>
                <a:lnSpc>
                  <a:spcPct val="150000"/>
                </a:lnSpc>
              </a:pPr>
              <a:r>
                <a:rPr lang="en-US" altLang="zh-CN" sz="1200" dirty="0">
                  <a:latin typeface="Calibri" panose="020F0502020204030204" pitchFamily="34" charset="0"/>
                </a:rPr>
                <a:t>《</a:t>
              </a:r>
              <a:r>
                <a:rPr lang="zh-CN" altLang="en-US" sz="1200" dirty="0">
                  <a:latin typeface="Calibri" panose="020F0502020204030204" pitchFamily="34" charset="0"/>
                </a:rPr>
                <a:t>金融计算与建模</a:t>
              </a:r>
              <a:r>
                <a:rPr lang="en-US" altLang="zh-CN" sz="1200" dirty="0">
                  <a:latin typeface="Calibri" panose="020F0502020204030204" pitchFamily="34" charset="0"/>
                </a:rPr>
                <a:t>》</a:t>
              </a:r>
            </a:p>
            <a:p>
              <a:pPr>
                <a:lnSpc>
                  <a:spcPct val="150000"/>
                </a:lnSpc>
              </a:pPr>
              <a:r>
                <a:rPr lang="en-US" altLang="zh-CN" sz="1200" dirty="0">
                  <a:latin typeface="Calibri" panose="020F0502020204030204" pitchFamily="34" charset="0"/>
                </a:rPr>
                <a:t>《SAS</a:t>
              </a:r>
              <a:r>
                <a:rPr lang="zh-CN" altLang="en-US" sz="1200" dirty="0">
                  <a:latin typeface="Calibri" panose="020F0502020204030204" pitchFamily="34" charset="0"/>
                </a:rPr>
                <a:t>编程技术教程</a:t>
              </a:r>
              <a:r>
                <a:rPr lang="en-US" altLang="zh-CN" sz="1200" dirty="0">
                  <a:latin typeface="Calibri" panose="020F0502020204030204" pitchFamily="34" charset="0"/>
                </a:rPr>
                <a:t>》</a:t>
              </a:r>
            </a:p>
            <a:p>
              <a:pPr>
                <a:lnSpc>
                  <a:spcPct val="150000"/>
                </a:lnSpc>
              </a:pPr>
              <a:r>
                <a:rPr lang="en-US" altLang="zh-CN" sz="1200" dirty="0">
                  <a:latin typeface="Calibri" panose="020F0502020204030204" pitchFamily="34" charset="0"/>
                </a:rPr>
                <a:t>《</a:t>
              </a:r>
              <a:r>
                <a:rPr lang="zh-CN" altLang="en-US" sz="1200" dirty="0">
                  <a:latin typeface="Calibri" panose="020F0502020204030204" pitchFamily="34" charset="0"/>
                </a:rPr>
                <a:t>基于</a:t>
              </a:r>
              <a:r>
                <a:rPr lang="en-US" altLang="zh-CN" sz="1200" dirty="0">
                  <a:latin typeface="Calibri" panose="020F0502020204030204" pitchFamily="34" charset="0"/>
                </a:rPr>
                <a:t>SAS</a:t>
              </a:r>
              <a:r>
                <a:rPr lang="zh-CN" altLang="en-US" sz="1200" dirty="0">
                  <a:latin typeface="Calibri" panose="020F0502020204030204" pitchFamily="34" charset="0"/>
                </a:rPr>
                <a:t>系统的金融计算</a:t>
              </a:r>
              <a:r>
                <a:rPr lang="en-US" altLang="zh-CN" sz="1200" dirty="0">
                  <a:latin typeface="Calibri" panose="020F0502020204030204" pitchFamily="34" charset="0"/>
                </a:rPr>
                <a:t>》</a:t>
              </a:r>
            </a:p>
            <a:p>
              <a:pPr>
                <a:lnSpc>
                  <a:spcPct val="150000"/>
                </a:lnSpc>
              </a:pPr>
              <a:r>
                <a:rPr lang="en-US" altLang="zh-CN" sz="1200" dirty="0">
                  <a:latin typeface="Calibri" panose="020F0502020204030204" pitchFamily="34" charset="0"/>
                </a:rPr>
                <a:t>《SAS</a:t>
              </a:r>
              <a:r>
                <a:rPr lang="zh-CN" altLang="en-US" sz="1200" dirty="0">
                  <a:latin typeface="Calibri" panose="020F0502020204030204" pitchFamily="34" charset="0"/>
                </a:rPr>
                <a:t>编程技术与金融数据处理</a:t>
              </a:r>
              <a:r>
                <a:rPr lang="en-US" altLang="zh-CN" sz="1200" dirty="0">
                  <a:latin typeface="Calibri" panose="020F0502020204030204" pitchFamily="34" charset="0"/>
                </a:rPr>
                <a:t>》</a:t>
              </a:r>
            </a:p>
            <a:p>
              <a:pPr>
                <a:lnSpc>
                  <a:spcPct val="150000"/>
                </a:lnSpc>
              </a:pPr>
              <a:r>
                <a:rPr lang="en-US" altLang="zh-CN" sz="1200" dirty="0">
                  <a:latin typeface="Calibri" panose="020F0502020204030204" pitchFamily="34" charset="0"/>
                </a:rPr>
                <a:t>《</a:t>
              </a:r>
              <a:r>
                <a:rPr lang="zh-CN" altLang="en-US" sz="1200" dirty="0">
                  <a:latin typeface="Calibri" panose="020F0502020204030204" pitchFamily="34" charset="0"/>
                </a:rPr>
                <a:t>基于</a:t>
              </a:r>
              <a:r>
                <a:rPr lang="en-US" altLang="zh-CN" sz="1200" dirty="0">
                  <a:latin typeface="Calibri" panose="020F0502020204030204" pitchFamily="34" charset="0"/>
                </a:rPr>
                <a:t>EXCEL</a:t>
              </a:r>
              <a:r>
                <a:rPr lang="zh-CN" altLang="en-US" sz="1200" dirty="0">
                  <a:latin typeface="Calibri" panose="020F0502020204030204" pitchFamily="34" charset="0"/>
                </a:rPr>
                <a:t>和</a:t>
              </a:r>
              <a:r>
                <a:rPr lang="en-US" altLang="zh-CN" sz="1200" dirty="0">
                  <a:latin typeface="Calibri" panose="020F0502020204030204" pitchFamily="34" charset="0"/>
                </a:rPr>
                <a:t>VBA</a:t>
              </a:r>
              <a:r>
                <a:rPr lang="zh-CN" altLang="en-US" sz="1200" dirty="0">
                  <a:latin typeface="Calibri" panose="020F0502020204030204" pitchFamily="34" charset="0"/>
                </a:rPr>
                <a:t>的高级金融建模</a:t>
              </a:r>
              <a:r>
                <a:rPr lang="en-US" altLang="zh-CN" sz="1200" dirty="0">
                  <a:latin typeface="Calibri" panose="020F0502020204030204" pitchFamily="34" charset="0"/>
                </a:rPr>
                <a:t>》</a:t>
              </a:r>
              <a:endParaRPr lang="zh-CN" altLang="en-US" sz="1200" dirty="0">
                <a:latin typeface="Calibri" panose="020F0502020204030204" pitchFamily="34" charset="0"/>
              </a:endParaRPr>
            </a:p>
          </p:txBody>
        </p:sp>
        <p:sp>
          <p:nvSpPr>
            <p:cNvPr id="12" name="矩形 11"/>
            <p:cNvSpPr/>
            <p:nvPr/>
          </p:nvSpPr>
          <p:spPr bwMode="auto">
            <a:xfrm>
              <a:off x="4961451" y="1798821"/>
              <a:ext cx="2134522" cy="369332"/>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charset="-122"/>
                  <a:ea typeface="微软雅黑" panose="020B0503020204020204" charset="-122"/>
                </a:rPr>
                <a:t>配套的教材</a:t>
              </a:r>
            </a:p>
          </p:txBody>
        </p:sp>
      </p:grpSp>
      <p:grpSp>
        <p:nvGrpSpPr>
          <p:cNvPr id="3" name="组合 15"/>
          <p:cNvGrpSpPr/>
          <p:nvPr/>
        </p:nvGrpSpPr>
        <p:grpSpPr>
          <a:xfrm>
            <a:off x="5094390" y="1581277"/>
            <a:ext cx="2983463" cy="1904940"/>
            <a:chOff x="4663081" y="3781011"/>
            <a:chExt cx="2983463" cy="1904940"/>
          </a:xfrm>
        </p:grpSpPr>
        <p:sp>
          <p:nvSpPr>
            <p:cNvPr id="13" name="TextBox 12"/>
            <p:cNvSpPr txBox="1"/>
            <p:nvPr/>
          </p:nvSpPr>
          <p:spPr bwMode="auto">
            <a:xfrm>
              <a:off x="4663081" y="4208623"/>
              <a:ext cx="2983463" cy="1477328"/>
            </a:xfrm>
            <a:prstGeom prst="rect">
              <a:avLst/>
            </a:prstGeom>
            <a:noFill/>
          </p:spPr>
          <p:txBody>
            <a:bodyPr wrap="square">
              <a:spAutoFit/>
            </a:bodyPr>
            <a:lstStyle/>
            <a:p>
              <a:pPr>
                <a:lnSpc>
                  <a:spcPct val="150000"/>
                </a:lnSpc>
              </a:pPr>
              <a:r>
                <a:rPr lang="en-US" altLang="zh-CN" sz="1200" dirty="0">
                  <a:latin typeface="Calibri" panose="020F0502020204030204" pitchFamily="34" charset="0"/>
                </a:rPr>
                <a:t>《</a:t>
              </a:r>
              <a:r>
                <a:rPr lang="zh-CN" altLang="en-US" sz="1200" dirty="0">
                  <a:latin typeface="Calibri" panose="020F0502020204030204" pitchFamily="34" charset="0"/>
                </a:rPr>
                <a:t>金融学实验指导</a:t>
              </a:r>
              <a:r>
                <a:rPr lang="en-US" altLang="zh-CN" sz="1200" dirty="0">
                  <a:latin typeface="Calibri" panose="020F0502020204030204" pitchFamily="34" charset="0"/>
                </a:rPr>
                <a:t>》</a:t>
              </a:r>
            </a:p>
            <a:p>
              <a:pPr>
                <a:lnSpc>
                  <a:spcPct val="150000"/>
                </a:lnSpc>
              </a:pPr>
              <a:r>
                <a:rPr lang="en-US" altLang="zh-CN" sz="1200" dirty="0">
                  <a:latin typeface="Calibri" panose="020F0502020204030204" pitchFamily="34" charset="0"/>
                </a:rPr>
                <a:t>《</a:t>
              </a:r>
              <a:r>
                <a:rPr lang="zh-CN" altLang="en-US" sz="1200" dirty="0">
                  <a:latin typeface="Calibri" panose="020F0502020204030204" pitchFamily="34" charset="0"/>
                </a:rPr>
                <a:t>公司理财实验指导</a:t>
              </a:r>
              <a:r>
                <a:rPr lang="en-US" altLang="zh-CN" sz="1200" dirty="0">
                  <a:latin typeface="Calibri" panose="020F0502020204030204" pitchFamily="34" charset="0"/>
                </a:rPr>
                <a:t>》</a:t>
              </a:r>
            </a:p>
            <a:p>
              <a:pPr>
                <a:lnSpc>
                  <a:spcPct val="150000"/>
                </a:lnSpc>
              </a:pPr>
              <a:r>
                <a:rPr lang="en-US" altLang="zh-CN" sz="1200" dirty="0">
                  <a:latin typeface="Calibri" panose="020F0502020204030204" pitchFamily="34" charset="0"/>
                </a:rPr>
                <a:t>《</a:t>
              </a:r>
              <a:r>
                <a:rPr lang="zh-CN" altLang="en-US" sz="1200" dirty="0">
                  <a:latin typeface="Calibri" panose="020F0502020204030204" pitchFamily="34" charset="0"/>
                </a:rPr>
                <a:t>投资学实验指导</a:t>
              </a:r>
              <a:r>
                <a:rPr lang="en-US" altLang="zh-CN" sz="1200" dirty="0">
                  <a:latin typeface="Calibri" panose="020F0502020204030204" pitchFamily="34" charset="0"/>
                </a:rPr>
                <a:t>》</a:t>
              </a:r>
            </a:p>
            <a:p>
              <a:pPr>
                <a:lnSpc>
                  <a:spcPct val="150000"/>
                </a:lnSpc>
              </a:pPr>
              <a:r>
                <a:rPr lang="en-US" altLang="zh-CN" sz="1200" dirty="0">
                  <a:latin typeface="Calibri" panose="020F0502020204030204" pitchFamily="34" charset="0"/>
                </a:rPr>
                <a:t>《</a:t>
              </a:r>
              <a:r>
                <a:rPr lang="zh-CN" altLang="en-US" sz="1200" dirty="0">
                  <a:latin typeface="Calibri" panose="020F0502020204030204" pitchFamily="34" charset="0"/>
                </a:rPr>
                <a:t>财务分析实验指导</a:t>
              </a:r>
              <a:r>
                <a:rPr lang="en-US" altLang="zh-CN" sz="1200" dirty="0">
                  <a:latin typeface="Calibri" panose="020F0502020204030204" pitchFamily="34" charset="0"/>
                </a:rPr>
                <a:t>》</a:t>
              </a:r>
            </a:p>
            <a:p>
              <a:pPr>
                <a:lnSpc>
                  <a:spcPct val="150000"/>
                </a:lnSpc>
              </a:pPr>
              <a:r>
                <a:rPr lang="en-US" altLang="zh-CN" sz="1200" dirty="0">
                  <a:latin typeface="Calibri" panose="020F0502020204030204" pitchFamily="34" charset="0"/>
                </a:rPr>
                <a:t>《</a:t>
              </a:r>
              <a:r>
                <a:rPr lang="zh-CN" altLang="en-US" sz="1200" dirty="0">
                  <a:latin typeface="Calibri" panose="020F0502020204030204" pitchFamily="34" charset="0"/>
                </a:rPr>
                <a:t>金融工程实验指导</a:t>
              </a:r>
              <a:r>
                <a:rPr lang="en-US" altLang="zh-CN" sz="1200" dirty="0">
                  <a:latin typeface="Calibri" panose="020F0502020204030204" pitchFamily="34" charset="0"/>
                </a:rPr>
                <a:t>》</a:t>
              </a:r>
              <a:endParaRPr lang="zh-CN" altLang="en-US" sz="1200" dirty="0">
                <a:latin typeface="Calibri" panose="020F0502020204030204" pitchFamily="34" charset="0"/>
              </a:endParaRPr>
            </a:p>
          </p:txBody>
        </p:sp>
        <p:sp>
          <p:nvSpPr>
            <p:cNvPr id="14" name="矩形 13"/>
            <p:cNvSpPr/>
            <p:nvPr/>
          </p:nvSpPr>
          <p:spPr bwMode="auto">
            <a:xfrm>
              <a:off x="4680319" y="3781011"/>
              <a:ext cx="2134522" cy="369332"/>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charset="-122"/>
                  <a:ea typeface="微软雅黑" panose="020B0503020204020204" charset="-122"/>
                </a:rPr>
                <a:t>配套的实验指导书</a:t>
              </a:r>
            </a:p>
          </p:txBody>
        </p:sp>
      </p:grpSp>
      <p:sp>
        <p:nvSpPr>
          <p:cNvPr id="18" name="Rectangle 3"/>
          <p:cNvSpPr>
            <a:spLocks noChangeArrowheads="1"/>
          </p:cNvSpPr>
          <p:nvPr/>
        </p:nvSpPr>
        <p:spPr bwMode="auto">
          <a:xfrm>
            <a:off x="1328467" y="4835092"/>
            <a:ext cx="2346386" cy="409768"/>
          </a:xfrm>
          <a:prstGeom prst="rect">
            <a:avLst/>
          </a:prstGeom>
          <a:solidFill>
            <a:srgbClr val="0070C0"/>
          </a:solidFill>
          <a:ln w="9525" algn="ctr">
            <a:noFill/>
            <a:miter lim="800000"/>
          </a:ln>
          <a:effectLst>
            <a:outerShdw dist="89803" dir="2700000" algn="ctr" rotWithShape="0">
              <a:srgbClr val="B2B2B2">
                <a:alpha val="50000"/>
              </a:srgbClr>
            </a:outerShdw>
          </a:effectLst>
        </p:spPr>
        <p:txBody>
          <a:bodyPr wrap="none" lIns="120650" tIns="120650" rIns="120650" bIns="120650" anchor="ctr"/>
          <a:lstStyle/>
          <a:p>
            <a:pPr algn="ctr" defTabSz="762000" eaLnBrk="0" hangingPunct="0">
              <a:defRPr/>
            </a:pPr>
            <a:r>
              <a:rPr lang="zh-CN" altLang="en-US" sz="2000" dirty="0">
                <a:solidFill>
                  <a:schemeClr val="bg1"/>
                </a:solidFill>
                <a:latin typeface="+mn-ea"/>
              </a:rPr>
              <a:t>辅助教师教学</a:t>
            </a:r>
            <a:endParaRPr lang="zh-CN" altLang="en-GB" sz="2000" dirty="0">
              <a:solidFill>
                <a:schemeClr val="bg1"/>
              </a:solidFill>
              <a:latin typeface="+mn-ea"/>
            </a:endParaRPr>
          </a:p>
        </p:txBody>
      </p:sp>
      <p:sp>
        <p:nvSpPr>
          <p:cNvPr id="19" name="Rectangle 3"/>
          <p:cNvSpPr>
            <a:spLocks noChangeArrowheads="1"/>
          </p:cNvSpPr>
          <p:nvPr/>
        </p:nvSpPr>
        <p:spPr bwMode="auto">
          <a:xfrm>
            <a:off x="8856452" y="3753910"/>
            <a:ext cx="2346386" cy="409768"/>
          </a:xfrm>
          <a:prstGeom prst="rect">
            <a:avLst/>
          </a:prstGeom>
          <a:solidFill>
            <a:srgbClr val="0070C0"/>
          </a:solidFill>
          <a:ln w="9525" algn="ctr">
            <a:noFill/>
            <a:miter lim="800000"/>
          </a:ln>
          <a:effectLst>
            <a:outerShdw dist="89803" dir="2700000" algn="ctr" rotWithShape="0">
              <a:srgbClr val="B2B2B2">
                <a:alpha val="50000"/>
              </a:srgbClr>
            </a:outerShdw>
          </a:effectLst>
        </p:spPr>
        <p:txBody>
          <a:bodyPr wrap="none" lIns="120650" tIns="120650" rIns="120650" bIns="120650" anchor="ctr"/>
          <a:lstStyle/>
          <a:p>
            <a:pPr algn="ctr" defTabSz="762000" eaLnBrk="0" hangingPunct="0">
              <a:defRPr/>
            </a:pPr>
            <a:r>
              <a:rPr lang="zh-CN" altLang="en-US" sz="2000" dirty="0">
                <a:solidFill>
                  <a:schemeClr val="bg1"/>
                </a:solidFill>
                <a:latin typeface="+mn-ea"/>
              </a:rPr>
              <a:t>助力学生实践</a:t>
            </a:r>
            <a:endParaRPr lang="zh-CN" altLang="en-GB" sz="2000" dirty="0">
              <a:solidFill>
                <a:schemeClr val="bg1"/>
              </a:solidFill>
              <a:latin typeface="+mn-ea"/>
            </a:endParaRPr>
          </a:p>
        </p:txBody>
      </p:sp>
      <p:pic>
        <p:nvPicPr>
          <p:cNvPr id="4098" name="Picture 2" descr="C:\Users\resset\Documents\Tencent Files\283972803\FileRecv\书(1).png"/>
          <p:cNvPicPr>
            <a:picLocks noChangeAspect="1" noChangeArrowheads="1"/>
          </p:cNvPicPr>
          <p:nvPr/>
        </p:nvPicPr>
        <p:blipFill>
          <a:blip r:embed="rId5" cstate="print"/>
          <a:srcRect/>
          <a:stretch>
            <a:fillRect/>
          </a:stretch>
        </p:blipFill>
        <p:spPr bwMode="auto">
          <a:xfrm>
            <a:off x="7798276" y="1264646"/>
            <a:ext cx="3821503" cy="2374878"/>
          </a:xfrm>
          <a:prstGeom prst="rect">
            <a:avLst/>
          </a:prstGeom>
          <a:noFill/>
        </p:spPr>
      </p:pic>
    </p:spTree>
    <p:custDataLst>
      <p:tags r:id="rId1"/>
    </p:custDataLst>
  </p:cSld>
  <p:clrMapOvr>
    <a:masterClrMapping/>
  </p:clrMapOvr>
  <p:transition advTm="10000">
    <p:pull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altLang="en-US" sz="2800" b="1" dirty="0" err="1">
                <a:solidFill>
                  <a:prstClr val="black">
                    <a:lumMod val="65000"/>
                    <a:lumOff val="35000"/>
                  </a:prstClr>
                </a:solidFill>
              </a:rPr>
              <a:t>锐思数据库助力教学与科研</a:t>
            </a:r>
            <a:endParaRPr lang="zh-CN" altLang="en-US" sz="3600" b="1" dirty="0"/>
          </a:p>
        </p:txBody>
      </p:sp>
      <p:pic>
        <p:nvPicPr>
          <p:cNvPr id="2051" name="Picture 3"/>
          <p:cNvPicPr>
            <a:picLocks noChangeAspect="1" noChangeArrowheads="1"/>
          </p:cNvPicPr>
          <p:nvPr/>
        </p:nvPicPr>
        <p:blipFill>
          <a:blip r:embed="rId4" cstate="print"/>
          <a:srcRect/>
          <a:stretch>
            <a:fillRect/>
          </a:stretch>
        </p:blipFill>
        <p:spPr bwMode="auto">
          <a:xfrm>
            <a:off x="1367104" y="1250651"/>
            <a:ext cx="2228850" cy="46672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l="7697" t="35" r="6640"/>
          <a:stretch>
            <a:fillRect/>
          </a:stretch>
        </p:blipFill>
        <p:spPr bwMode="auto">
          <a:xfrm>
            <a:off x="7893174" y="1199073"/>
            <a:ext cx="2562045" cy="5065504"/>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a:stretch>
            <a:fillRect/>
          </a:stretch>
        </p:blipFill>
        <p:spPr bwMode="auto">
          <a:xfrm>
            <a:off x="4474596" y="1143902"/>
            <a:ext cx="2552700" cy="4816954"/>
          </a:xfrm>
          <a:prstGeom prst="rect">
            <a:avLst/>
          </a:prstGeom>
          <a:noFill/>
          <a:ln w="9525">
            <a:noFill/>
            <a:miter lim="800000"/>
            <a:headEnd/>
            <a:tailEnd/>
          </a:ln>
          <a:effectLst/>
        </p:spPr>
      </p:pic>
    </p:spTree>
    <p:custDataLst>
      <p:tags r:id="rId1"/>
    </p:custDataLst>
  </p:cSld>
  <p:clrMapOvr>
    <a:masterClrMapping/>
  </p:clrMapOvr>
  <p:transition advTm="10000">
    <p:pull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dirty="0"/>
              <a:t>锐思助力馆建活动</a:t>
            </a:r>
          </a:p>
        </p:txBody>
      </p:sp>
      <p:pic>
        <p:nvPicPr>
          <p:cNvPr id="4" name="图片 3" descr="华侨大学_陈建财_20170425"/>
          <p:cNvPicPr>
            <a:picLocks noChangeAspect="1"/>
          </p:cNvPicPr>
          <p:nvPr/>
        </p:nvPicPr>
        <p:blipFill>
          <a:blip r:embed="rId4" cstate="print"/>
          <a:stretch>
            <a:fillRect/>
          </a:stretch>
        </p:blipFill>
        <p:spPr>
          <a:xfrm>
            <a:off x="595870" y="1466483"/>
            <a:ext cx="2216348" cy="2027208"/>
          </a:xfrm>
          <a:prstGeom prst="rect">
            <a:avLst/>
          </a:prstGeom>
        </p:spPr>
      </p:pic>
      <p:pic>
        <p:nvPicPr>
          <p:cNvPr id="5" name="图片 4" descr="任隐夷_20170419_上海应用技术大学宣传活动"/>
          <p:cNvPicPr>
            <a:picLocks noChangeAspect="1"/>
          </p:cNvPicPr>
          <p:nvPr/>
        </p:nvPicPr>
        <p:blipFill>
          <a:blip r:embed="rId5" cstate="print"/>
          <a:srcRect l="7935" t="1188" r="3395" b="13726"/>
          <a:stretch>
            <a:fillRect/>
          </a:stretch>
        </p:blipFill>
        <p:spPr>
          <a:xfrm>
            <a:off x="2945495" y="1483736"/>
            <a:ext cx="2385635" cy="1984075"/>
          </a:xfrm>
          <a:prstGeom prst="rect">
            <a:avLst/>
          </a:prstGeom>
        </p:spPr>
      </p:pic>
      <p:pic>
        <p:nvPicPr>
          <p:cNvPr id="9" name="图片 8" descr="任隐夷 (3)"/>
          <p:cNvPicPr>
            <a:picLocks noChangeAspect="1"/>
          </p:cNvPicPr>
          <p:nvPr/>
        </p:nvPicPr>
        <p:blipFill>
          <a:blip r:embed="rId6" cstate="print"/>
          <a:srcRect l="16453" t="602" r="24975" b="23577"/>
          <a:stretch>
            <a:fillRect/>
          </a:stretch>
        </p:blipFill>
        <p:spPr>
          <a:xfrm>
            <a:off x="5460526" y="1483736"/>
            <a:ext cx="2363638" cy="1992702"/>
          </a:xfrm>
          <a:prstGeom prst="rect">
            <a:avLst/>
          </a:prstGeom>
        </p:spPr>
      </p:pic>
      <p:pic>
        <p:nvPicPr>
          <p:cNvPr id="12" name="图片 11" descr="2017年安徽工业大学数据库讲座"/>
          <p:cNvPicPr>
            <a:picLocks noChangeAspect="1"/>
          </p:cNvPicPr>
          <p:nvPr/>
        </p:nvPicPr>
        <p:blipFill>
          <a:blip r:embed="rId7" cstate="print"/>
          <a:srcRect l="10011" t="10662" r="-159"/>
          <a:stretch>
            <a:fillRect/>
          </a:stretch>
        </p:blipFill>
        <p:spPr>
          <a:xfrm>
            <a:off x="2915735" y="3683473"/>
            <a:ext cx="2389516" cy="1879396"/>
          </a:xfrm>
          <a:prstGeom prst="rect">
            <a:avLst/>
          </a:prstGeom>
        </p:spPr>
      </p:pic>
      <p:pic>
        <p:nvPicPr>
          <p:cNvPr id="8" name="图片 7" descr="微信图片_20170527182326"/>
          <p:cNvPicPr>
            <a:picLocks noChangeAspect="1"/>
          </p:cNvPicPr>
          <p:nvPr/>
        </p:nvPicPr>
        <p:blipFill>
          <a:blip r:embed="rId8" cstate="print"/>
          <a:srcRect t="13614"/>
          <a:stretch>
            <a:fillRect/>
          </a:stretch>
        </p:blipFill>
        <p:spPr>
          <a:xfrm>
            <a:off x="5426021" y="3638055"/>
            <a:ext cx="2406770" cy="1882844"/>
          </a:xfrm>
          <a:prstGeom prst="rect">
            <a:avLst/>
          </a:prstGeom>
        </p:spPr>
      </p:pic>
      <p:cxnSp>
        <p:nvCxnSpPr>
          <p:cNvPr id="11" name="肘形连接符 10"/>
          <p:cNvCxnSpPr/>
          <p:nvPr/>
        </p:nvCxnSpPr>
        <p:spPr>
          <a:xfrm rot="16200000" flipH="1">
            <a:off x="8682989" y="2040360"/>
            <a:ext cx="2880320" cy="2880320"/>
          </a:xfrm>
          <a:prstGeom prst="bent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auto">
          <a:xfrm>
            <a:off x="8810684" y="2400400"/>
            <a:ext cx="2824633" cy="616836"/>
          </a:xfrm>
          <a:prstGeom prst="rect">
            <a:avLst/>
          </a:prstGeom>
          <a:noFill/>
        </p:spPr>
        <p:txBody>
          <a:bodyPr wrap="square">
            <a:spAutoFit/>
          </a:bodyPr>
          <a:lstStyle/>
          <a:p>
            <a:pPr>
              <a:lnSpc>
                <a:spcPct val="150000"/>
              </a:lnSpc>
            </a:pPr>
            <a:r>
              <a:rPr lang="zh-CN" altLang="en-US" sz="1200" dirty="0">
                <a:latin typeface="Calibri" panose="020F0502020204030204" pitchFamily="34" charset="0"/>
              </a:rPr>
              <a:t>锐思公司每学期都会在高校配合图书馆开展“读书节”、“数字校园“等活动。</a:t>
            </a:r>
          </a:p>
        </p:txBody>
      </p:sp>
      <p:sp>
        <p:nvSpPr>
          <p:cNvPr id="14" name="矩形 13"/>
          <p:cNvSpPr/>
          <p:nvPr/>
        </p:nvSpPr>
        <p:spPr bwMode="auto">
          <a:xfrm>
            <a:off x="8827005" y="2040360"/>
            <a:ext cx="2020887" cy="369332"/>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charset="-122"/>
                <a:ea typeface="微软雅黑" panose="020B0503020204020204" charset="-122"/>
              </a:rPr>
              <a:t>图书馆活动</a:t>
            </a:r>
          </a:p>
        </p:txBody>
      </p:sp>
      <p:sp>
        <p:nvSpPr>
          <p:cNvPr id="15" name="TextBox 14"/>
          <p:cNvSpPr txBox="1"/>
          <p:nvPr/>
        </p:nvSpPr>
        <p:spPr bwMode="auto">
          <a:xfrm>
            <a:off x="8682989" y="4069358"/>
            <a:ext cx="2824633" cy="923330"/>
          </a:xfrm>
          <a:prstGeom prst="rect">
            <a:avLst/>
          </a:prstGeom>
          <a:noFill/>
        </p:spPr>
        <p:txBody>
          <a:bodyPr wrap="square">
            <a:spAutoFit/>
          </a:bodyPr>
          <a:lstStyle/>
          <a:p>
            <a:pPr>
              <a:lnSpc>
                <a:spcPct val="150000"/>
              </a:lnSpc>
            </a:pPr>
            <a:r>
              <a:rPr lang="zh-CN" altLang="en-US" sz="1200" dirty="0">
                <a:latin typeface="Calibri" panose="020F0502020204030204" pitchFamily="34" charset="0"/>
              </a:rPr>
              <a:t>锐思公司定期安排专职讲师举办数据库产品培训以及金融建模、实证研究等方面的科研讲座。</a:t>
            </a:r>
          </a:p>
        </p:txBody>
      </p:sp>
      <p:sp>
        <p:nvSpPr>
          <p:cNvPr id="16" name="矩形 15"/>
          <p:cNvSpPr/>
          <p:nvPr/>
        </p:nvSpPr>
        <p:spPr bwMode="auto">
          <a:xfrm>
            <a:off x="8699310" y="3709318"/>
            <a:ext cx="2020887" cy="369332"/>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charset="-122"/>
                <a:ea typeface="微软雅黑" panose="020B0503020204020204" charset="-122"/>
              </a:rPr>
              <a:t>科研和培训讲座</a:t>
            </a:r>
          </a:p>
        </p:txBody>
      </p:sp>
      <p:pic>
        <p:nvPicPr>
          <p:cNvPr id="17" name="图片 16" descr="安徽师范大学DB培训-吴夏夏"/>
          <p:cNvPicPr>
            <a:picLocks noChangeAspect="1"/>
          </p:cNvPicPr>
          <p:nvPr/>
        </p:nvPicPr>
        <p:blipFill>
          <a:blip r:embed="rId9" cstate="print"/>
          <a:stretch>
            <a:fillRect/>
          </a:stretch>
        </p:blipFill>
        <p:spPr>
          <a:xfrm>
            <a:off x="550317" y="3692106"/>
            <a:ext cx="2261894" cy="1871932"/>
          </a:xfrm>
          <a:prstGeom prst="rect">
            <a:avLst/>
          </a:prstGeom>
        </p:spPr>
      </p:pic>
    </p:spTree>
    <p:custDataLst>
      <p:tags r:id="rId1"/>
    </p:custDataLst>
  </p:cSld>
  <p:clrMapOvr>
    <a:masterClrMapping/>
  </p:clrMapOvr>
  <p:transition advTm="10000">
    <p:pull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09607" y="1364979"/>
            <a:ext cx="8782420" cy="1872000"/>
          </a:xfrm>
          <a:custGeom>
            <a:avLst/>
            <a:gdLst/>
            <a:ahLst/>
            <a:cxnLst/>
            <a:rect l="l" t="t" r="r" b="b"/>
            <a:pathLst>
              <a:path w="6586815" h="1404000">
                <a:moveTo>
                  <a:pt x="810600" y="0"/>
                </a:moveTo>
                <a:lnTo>
                  <a:pt x="6586815" y="0"/>
                </a:lnTo>
                <a:lnTo>
                  <a:pt x="6586815" y="1404000"/>
                </a:lnTo>
                <a:lnTo>
                  <a:pt x="0" y="14040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 name="矩形 6"/>
          <p:cNvSpPr/>
          <p:nvPr/>
        </p:nvSpPr>
        <p:spPr>
          <a:xfrm>
            <a:off x="0" y="3909053"/>
            <a:ext cx="5712357" cy="1872000"/>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 name="矩形 7"/>
          <p:cNvSpPr/>
          <p:nvPr/>
        </p:nvSpPr>
        <p:spPr>
          <a:xfrm>
            <a:off x="0" y="1988840"/>
            <a:ext cx="10613237" cy="3024000"/>
          </a:xfrm>
          <a:custGeom>
            <a:avLst/>
            <a:gdLst/>
            <a:ahLst/>
            <a:cxnLst/>
            <a:rect l="l" t="t" r="r" b="b"/>
            <a:pathLst>
              <a:path w="7959928" h="2268000">
                <a:moveTo>
                  <a:pt x="0" y="0"/>
                </a:moveTo>
                <a:lnTo>
                  <a:pt x="7959928" y="0"/>
                </a:lnTo>
                <a:lnTo>
                  <a:pt x="6650498" y="2268000"/>
                </a:lnTo>
                <a:lnTo>
                  <a:pt x="0" y="226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 name="TextBox 9"/>
          <p:cNvSpPr txBox="1"/>
          <p:nvPr/>
        </p:nvSpPr>
        <p:spPr>
          <a:xfrm>
            <a:off x="790577" y="3813047"/>
            <a:ext cx="1394076" cy="615553"/>
          </a:xfrm>
          <a:prstGeom prst="rect">
            <a:avLst/>
          </a:prstGeom>
          <a:noFill/>
        </p:spPr>
        <p:txBody>
          <a:bodyPr wrap="square" lIns="121917" tIns="60958" rIns="121917" bIns="60958" rtlCol="0">
            <a:spAutoFit/>
          </a:bodyPr>
          <a:lstStyle/>
          <a:p>
            <a:pPr algn="ctr"/>
            <a:r>
              <a:rPr lang="en-US" altLang="zh-CN" sz="3200" dirty="0">
                <a:solidFill>
                  <a:schemeClr val="bg1"/>
                </a:solidFill>
              </a:rPr>
              <a:t>PART</a:t>
            </a:r>
            <a:endParaRPr lang="zh-CN" altLang="en-US" sz="3200" dirty="0">
              <a:solidFill>
                <a:schemeClr val="bg1"/>
              </a:solidFill>
            </a:endParaRPr>
          </a:p>
        </p:txBody>
      </p:sp>
      <p:sp>
        <p:nvSpPr>
          <p:cNvPr id="11" name="TextBox 10"/>
          <p:cNvSpPr txBox="1"/>
          <p:nvPr/>
        </p:nvSpPr>
        <p:spPr>
          <a:xfrm>
            <a:off x="1833431" y="2245208"/>
            <a:ext cx="2229877" cy="2474595"/>
          </a:xfrm>
          <a:prstGeom prst="rect">
            <a:avLst/>
          </a:prstGeom>
          <a:noFill/>
        </p:spPr>
        <p:txBody>
          <a:bodyPr wrap="square" lIns="121917" tIns="60958" rIns="121917" bIns="60958" rtlCol="0">
            <a:spAutoFit/>
          </a:bodyPr>
          <a:lstStyle/>
          <a:p>
            <a:pPr algn="ctr"/>
            <a:r>
              <a:rPr lang="en-US" sz="15300" dirty="0">
                <a:solidFill>
                  <a:schemeClr val="bg1"/>
                </a:solidFill>
                <a:latin typeface="Impact" panose="020B0806030902050204" pitchFamily="34" charset="0"/>
              </a:rPr>
              <a:t>4</a:t>
            </a:r>
          </a:p>
        </p:txBody>
      </p:sp>
      <p:sp>
        <p:nvSpPr>
          <p:cNvPr id="12" name="TextBox 11"/>
          <p:cNvSpPr txBox="1"/>
          <p:nvPr/>
        </p:nvSpPr>
        <p:spPr>
          <a:xfrm>
            <a:off x="3615507" y="3167860"/>
            <a:ext cx="5666105" cy="735965"/>
          </a:xfrm>
          <a:prstGeom prst="rect">
            <a:avLst/>
          </a:prstGeom>
          <a:noFill/>
        </p:spPr>
        <p:txBody>
          <a:bodyPr wrap="none" lIns="121917" tIns="60958" rIns="121917" bIns="60958" rtlCol="0">
            <a:spAutoFit/>
          </a:bodyPr>
          <a:lstStyle/>
          <a:p>
            <a:pPr marL="0" lvl="1" algn="ctr"/>
            <a:r>
              <a:rPr lang="en-US" altLang="zh-CN" sz="4000" b="1" dirty="0">
                <a:solidFill>
                  <a:schemeClr val="bg1"/>
                </a:solidFill>
                <a:latin typeface="微软雅黑" panose="020B0503020204020204" charset="-122"/>
              </a:rPr>
              <a:t>RESSET</a:t>
            </a:r>
            <a:r>
              <a:rPr lang="zh-CN" altLang="en-US" sz="4000" b="1" dirty="0">
                <a:solidFill>
                  <a:schemeClr val="bg1"/>
                </a:solidFill>
                <a:latin typeface="微软雅黑" panose="020B0503020204020204" charset="-122"/>
              </a:rPr>
              <a:t>公司产品和服务</a:t>
            </a:r>
          </a:p>
        </p:txBody>
      </p:sp>
      <p:sp>
        <p:nvSpPr>
          <p:cNvPr id="21" name="矩形 20"/>
          <p:cNvSpPr/>
          <p:nvPr/>
        </p:nvSpPr>
        <p:spPr>
          <a:xfrm>
            <a:off x="11001541" y="1808851"/>
            <a:ext cx="596076" cy="984256"/>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13" name="Picture 3" descr="E:\文档\doc\04.svn\100.综合\005.Logo\logo.jpg"/>
          <p:cNvPicPr>
            <a:picLocks noChangeAspect="1" noChangeArrowheads="1"/>
          </p:cNvPicPr>
          <p:nvPr/>
        </p:nvPicPr>
        <p:blipFill>
          <a:blip r:embed="rId3" cstate="print"/>
          <a:srcRect/>
          <a:stretch>
            <a:fillRect/>
          </a:stretch>
        </p:blipFill>
        <p:spPr bwMode="auto">
          <a:xfrm>
            <a:off x="252347" y="259488"/>
            <a:ext cx="1600200" cy="635000"/>
          </a:xfrm>
          <a:prstGeom prst="rect">
            <a:avLst/>
          </a:prstGeom>
          <a:noFill/>
        </p:spPr>
      </p:pic>
      <p:pic>
        <p:nvPicPr>
          <p:cNvPr id="6" name="图片 5" descr="资源 2"/>
          <p:cNvPicPr>
            <a:picLocks noChangeAspect="1"/>
          </p:cNvPicPr>
          <p:nvPr userDrawn="1"/>
        </p:nvPicPr>
        <p:blipFill>
          <a:blip r:embed="rId4"/>
          <a:stretch>
            <a:fillRect/>
          </a:stretch>
        </p:blipFill>
        <p:spPr>
          <a:xfrm>
            <a:off x="9346565" y="29210"/>
            <a:ext cx="2403475" cy="750570"/>
          </a:xfrm>
          <a:prstGeom prst="rect">
            <a:avLst/>
          </a:prstGeom>
        </p:spPr>
      </p:pic>
    </p:spTree>
  </p:cSld>
  <p:clrMapOvr>
    <a:masterClrMapping/>
  </p:clrMapOvr>
  <p:transition advTm="10000">
    <p:pull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z="2800" b="1" dirty="0"/>
              <a:t>锐思公司介绍</a:t>
            </a:r>
          </a:p>
        </p:txBody>
      </p:sp>
      <p:sp>
        <p:nvSpPr>
          <p:cNvPr id="14" name="内容占位符 2"/>
          <p:cNvSpPr txBox="1"/>
          <p:nvPr/>
        </p:nvSpPr>
        <p:spPr>
          <a:xfrm>
            <a:off x="767751" y="1262399"/>
            <a:ext cx="10403457" cy="1282385"/>
          </a:xfrm>
          <a:prstGeom prst="rect">
            <a:avLst/>
          </a:prstGeom>
        </p:spPr>
        <p:txBody>
          <a:bodyPr/>
          <a:lstStyle/>
          <a:p>
            <a:pPr>
              <a:lnSpc>
                <a:spcPct val="150000"/>
              </a:lnSpc>
            </a:pPr>
            <a:r>
              <a:rPr lang="zh-CN" altLang="en-US" sz="1400" dirty="0"/>
              <a:t>        北京聚源锐思数据科技有限公司（简称“锐思数据” ）是一家专门从事金融数据库和相关教学科研软件研发的“国家级高新技术企业”。公司自</a:t>
            </a:r>
            <a:r>
              <a:rPr lang="en-US" altLang="zh-CN" sz="1400" dirty="0"/>
              <a:t>2006</a:t>
            </a:r>
            <a:r>
              <a:rPr lang="zh-CN" altLang="en-US" sz="1400" dirty="0"/>
              <a:t>年成立以来，一直致力于为教育科研机构提供一流的金融经济数据库、投资研究工具、教学辅助软件、教学实验室建设服务。公司以知识产权为核心战略，目前已申请专利、著作权、商标近百项，被认定为国家“高新技术企业”、中关村“高新技术企业”、“双软企业”、“信用等级</a:t>
            </a:r>
            <a:r>
              <a:rPr lang="en-US" sz="1400" dirty="0"/>
              <a:t>AAA</a:t>
            </a:r>
            <a:r>
              <a:rPr lang="zh-CN" altLang="en-US" sz="1400" dirty="0"/>
              <a:t>级企业”。</a:t>
            </a:r>
          </a:p>
          <a:p>
            <a:pPr>
              <a:lnSpc>
                <a:spcPct val="150000"/>
              </a:lnSpc>
            </a:pPr>
            <a:endParaRPr lang="zh-CN" altLang="en-US" sz="1400" dirty="0"/>
          </a:p>
          <a:p>
            <a:pPr marL="0" marR="0" lvl="0" indent="0" algn="l" defTabSz="1363980" rtl="0" eaLnBrk="1" fontAlgn="auto" latinLnBrk="0" hangingPunct="1">
              <a:lnSpc>
                <a:spcPct val="150000"/>
              </a:lnSpc>
              <a:spcBef>
                <a:spcPts val="130"/>
              </a:spcBef>
              <a:spcAft>
                <a:spcPts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Rectangle 1"/>
          <p:cNvSpPr/>
          <p:nvPr/>
        </p:nvSpPr>
        <p:spPr>
          <a:xfrm>
            <a:off x="877209" y="3645153"/>
            <a:ext cx="2309487" cy="1901632"/>
          </a:xfrm>
          <a:prstGeom prst="rect">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endParaRPr lang="en-US" dirty="0">
              <a:solidFill>
                <a:prstClr val="white"/>
              </a:solidFill>
              <a:cs typeface="+mn-ea"/>
              <a:sym typeface="+mn-lt"/>
            </a:endParaRPr>
          </a:p>
        </p:txBody>
      </p:sp>
      <p:sp>
        <p:nvSpPr>
          <p:cNvPr id="23" name="Rectangle 32"/>
          <p:cNvSpPr/>
          <p:nvPr/>
        </p:nvSpPr>
        <p:spPr>
          <a:xfrm>
            <a:off x="3532190" y="3645153"/>
            <a:ext cx="2309487" cy="1901632"/>
          </a:xfrm>
          <a:prstGeom prst="rect">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endParaRPr lang="en-US" dirty="0">
              <a:solidFill>
                <a:prstClr val="white"/>
              </a:solidFill>
              <a:cs typeface="+mn-ea"/>
              <a:sym typeface="+mn-lt"/>
            </a:endParaRPr>
          </a:p>
        </p:txBody>
      </p:sp>
      <p:sp>
        <p:nvSpPr>
          <p:cNvPr id="24" name="Rectangle 37"/>
          <p:cNvSpPr/>
          <p:nvPr/>
        </p:nvSpPr>
        <p:spPr>
          <a:xfrm>
            <a:off x="6196158" y="3645153"/>
            <a:ext cx="2309487" cy="1901632"/>
          </a:xfrm>
          <a:prstGeom prst="rect">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endParaRPr lang="en-US" dirty="0">
              <a:solidFill>
                <a:prstClr val="white"/>
              </a:solidFill>
              <a:cs typeface="+mn-ea"/>
              <a:sym typeface="+mn-lt"/>
            </a:endParaRPr>
          </a:p>
        </p:txBody>
      </p:sp>
      <p:grpSp>
        <p:nvGrpSpPr>
          <p:cNvPr id="25" name="Group 4"/>
          <p:cNvGrpSpPr/>
          <p:nvPr/>
        </p:nvGrpSpPr>
        <p:grpSpPr>
          <a:xfrm>
            <a:off x="3059596" y="4176372"/>
            <a:ext cx="572510" cy="630554"/>
            <a:chOff x="7645400" y="4730750"/>
            <a:chExt cx="2006600" cy="2006600"/>
          </a:xfrm>
        </p:grpSpPr>
        <p:sp>
          <p:nvSpPr>
            <p:cNvPr id="26" name="Oval 3"/>
            <p:cNvSpPr/>
            <p:nvPr/>
          </p:nvSpPr>
          <p:spPr>
            <a:xfrm>
              <a:off x="7645400" y="4730750"/>
              <a:ext cx="2006600" cy="200660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endParaRPr lang="en-US" dirty="0">
                <a:solidFill>
                  <a:prstClr val="white"/>
                </a:solidFill>
                <a:cs typeface="+mn-ea"/>
                <a:sym typeface="+mn-lt"/>
              </a:endParaRPr>
            </a:p>
          </p:txBody>
        </p:sp>
        <p:sp>
          <p:nvSpPr>
            <p:cNvPr id="27" name="Freeform 117"/>
            <p:cNvSpPr>
              <a:spLocks noChangeArrowheads="1"/>
            </p:cNvSpPr>
            <p:nvPr/>
          </p:nvSpPr>
          <p:spPr bwMode="auto">
            <a:xfrm>
              <a:off x="8229790" y="5247627"/>
              <a:ext cx="903208" cy="932115"/>
            </a:xfrm>
            <a:custGeom>
              <a:avLst/>
              <a:gdLst>
                <a:gd name="T0" fmla="*/ 457 w 458"/>
                <a:gd name="T1" fmla="*/ 221 h 472"/>
                <a:gd name="T2" fmla="*/ 457 w 458"/>
                <a:gd name="T3" fmla="*/ 221 h 472"/>
                <a:gd name="T4" fmla="*/ 236 w 458"/>
                <a:gd name="T5" fmla="*/ 15 h 472"/>
                <a:gd name="T6" fmla="*/ 206 w 458"/>
                <a:gd name="T7" fmla="*/ 15 h 472"/>
                <a:gd name="T8" fmla="*/ 206 w 458"/>
                <a:gd name="T9" fmla="*/ 44 h 472"/>
                <a:gd name="T10" fmla="*/ 412 w 458"/>
                <a:gd name="T11" fmla="*/ 235 h 472"/>
                <a:gd name="T12" fmla="*/ 206 w 458"/>
                <a:gd name="T13" fmla="*/ 442 h 472"/>
                <a:gd name="T14" fmla="*/ 206 w 458"/>
                <a:gd name="T15" fmla="*/ 471 h 472"/>
                <a:gd name="T16" fmla="*/ 236 w 458"/>
                <a:gd name="T17" fmla="*/ 471 h 472"/>
                <a:gd name="T18" fmla="*/ 457 w 458"/>
                <a:gd name="T19" fmla="*/ 250 h 472"/>
                <a:gd name="T20" fmla="*/ 457 w 458"/>
                <a:gd name="T21" fmla="*/ 235 h 472"/>
                <a:gd name="T22" fmla="*/ 457 w 458"/>
                <a:gd name="T23" fmla="*/ 221 h 472"/>
                <a:gd name="T24" fmla="*/ 221 w 458"/>
                <a:gd name="T25" fmla="*/ 235 h 472"/>
                <a:gd name="T26" fmla="*/ 221 w 458"/>
                <a:gd name="T27" fmla="*/ 235 h 472"/>
                <a:gd name="T28" fmla="*/ 221 w 458"/>
                <a:gd name="T29" fmla="*/ 221 h 472"/>
                <a:gd name="T30" fmla="*/ 44 w 458"/>
                <a:gd name="T31" fmla="*/ 44 h 472"/>
                <a:gd name="T32" fmla="*/ 15 w 458"/>
                <a:gd name="T33" fmla="*/ 44 h 472"/>
                <a:gd name="T34" fmla="*/ 15 w 458"/>
                <a:gd name="T35" fmla="*/ 74 h 472"/>
                <a:gd name="T36" fmla="*/ 177 w 458"/>
                <a:gd name="T37" fmla="*/ 235 h 472"/>
                <a:gd name="T38" fmla="*/ 15 w 458"/>
                <a:gd name="T39" fmla="*/ 397 h 472"/>
                <a:gd name="T40" fmla="*/ 15 w 458"/>
                <a:gd name="T41" fmla="*/ 427 h 472"/>
                <a:gd name="T42" fmla="*/ 44 w 458"/>
                <a:gd name="T43" fmla="*/ 427 h 472"/>
                <a:gd name="T44" fmla="*/ 221 w 458"/>
                <a:gd name="T45" fmla="*/ 250 h 472"/>
                <a:gd name="T46" fmla="*/ 221 w 458"/>
                <a:gd name="T47" fmla="*/ 23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8" h="472">
                  <a:moveTo>
                    <a:pt x="457" y="221"/>
                  </a:moveTo>
                  <a:lnTo>
                    <a:pt x="457" y="221"/>
                  </a:lnTo>
                  <a:cubicBezTo>
                    <a:pt x="236" y="15"/>
                    <a:pt x="236" y="15"/>
                    <a:pt x="236" y="15"/>
                  </a:cubicBezTo>
                  <a:cubicBezTo>
                    <a:pt x="236" y="0"/>
                    <a:pt x="221" y="0"/>
                    <a:pt x="206" y="15"/>
                  </a:cubicBezTo>
                  <a:cubicBezTo>
                    <a:pt x="206" y="15"/>
                    <a:pt x="206" y="30"/>
                    <a:pt x="206" y="44"/>
                  </a:cubicBezTo>
                  <a:cubicBezTo>
                    <a:pt x="412" y="235"/>
                    <a:pt x="412" y="235"/>
                    <a:pt x="412" y="235"/>
                  </a:cubicBezTo>
                  <a:cubicBezTo>
                    <a:pt x="206" y="442"/>
                    <a:pt x="206" y="442"/>
                    <a:pt x="206" y="442"/>
                  </a:cubicBezTo>
                  <a:cubicBezTo>
                    <a:pt x="206" y="456"/>
                    <a:pt x="206" y="456"/>
                    <a:pt x="206" y="471"/>
                  </a:cubicBezTo>
                  <a:cubicBezTo>
                    <a:pt x="221" y="471"/>
                    <a:pt x="236" y="471"/>
                    <a:pt x="236" y="471"/>
                  </a:cubicBezTo>
                  <a:cubicBezTo>
                    <a:pt x="457" y="250"/>
                    <a:pt x="457" y="250"/>
                    <a:pt x="457" y="250"/>
                  </a:cubicBezTo>
                  <a:cubicBezTo>
                    <a:pt x="457" y="250"/>
                    <a:pt x="457" y="250"/>
                    <a:pt x="457" y="235"/>
                  </a:cubicBezTo>
                  <a:cubicBezTo>
                    <a:pt x="457" y="235"/>
                    <a:pt x="457" y="235"/>
                    <a:pt x="457" y="221"/>
                  </a:cubicBezTo>
                  <a:close/>
                  <a:moveTo>
                    <a:pt x="221" y="235"/>
                  </a:moveTo>
                  <a:lnTo>
                    <a:pt x="221" y="235"/>
                  </a:lnTo>
                  <a:cubicBezTo>
                    <a:pt x="221" y="235"/>
                    <a:pt x="221" y="235"/>
                    <a:pt x="221" y="221"/>
                  </a:cubicBezTo>
                  <a:cubicBezTo>
                    <a:pt x="44" y="44"/>
                    <a:pt x="44" y="44"/>
                    <a:pt x="44" y="44"/>
                  </a:cubicBezTo>
                  <a:cubicBezTo>
                    <a:pt x="30" y="44"/>
                    <a:pt x="15" y="44"/>
                    <a:pt x="15" y="44"/>
                  </a:cubicBezTo>
                  <a:cubicBezTo>
                    <a:pt x="0" y="59"/>
                    <a:pt x="0" y="74"/>
                    <a:pt x="15" y="74"/>
                  </a:cubicBezTo>
                  <a:cubicBezTo>
                    <a:pt x="177" y="235"/>
                    <a:pt x="177" y="235"/>
                    <a:pt x="177" y="235"/>
                  </a:cubicBezTo>
                  <a:cubicBezTo>
                    <a:pt x="15" y="397"/>
                    <a:pt x="15" y="397"/>
                    <a:pt x="15" y="397"/>
                  </a:cubicBezTo>
                  <a:cubicBezTo>
                    <a:pt x="0" y="412"/>
                    <a:pt x="0" y="427"/>
                    <a:pt x="15" y="427"/>
                  </a:cubicBezTo>
                  <a:cubicBezTo>
                    <a:pt x="15" y="442"/>
                    <a:pt x="30" y="442"/>
                    <a:pt x="44" y="427"/>
                  </a:cubicBezTo>
                  <a:cubicBezTo>
                    <a:pt x="221" y="250"/>
                    <a:pt x="221" y="250"/>
                    <a:pt x="221" y="250"/>
                  </a:cubicBezTo>
                  <a:cubicBezTo>
                    <a:pt x="221" y="250"/>
                    <a:pt x="221" y="250"/>
                    <a:pt x="221" y="235"/>
                  </a:cubicBezTo>
                  <a:close/>
                </a:path>
              </a:pathLst>
            </a:custGeom>
            <a:solidFill>
              <a:schemeClr val="bg1"/>
            </a:solidFill>
            <a:ln>
              <a:noFill/>
            </a:ln>
            <a:effectLst/>
          </p:spPr>
          <p:txBody>
            <a:bodyPr wrap="none" anchor="ctr"/>
            <a:lstStyle/>
            <a:p>
              <a:pPr defTabSz="913765">
                <a:defRPr/>
              </a:pPr>
              <a:endParaRPr lang="en-US" dirty="0">
                <a:solidFill>
                  <a:srgbClr val="737572"/>
                </a:solidFill>
                <a:cs typeface="+mn-ea"/>
                <a:sym typeface="+mn-lt"/>
              </a:endParaRPr>
            </a:p>
          </p:txBody>
        </p:sp>
      </p:grpSp>
      <p:grpSp>
        <p:nvGrpSpPr>
          <p:cNvPr id="28" name="Group 53"/>
          <p:cNvGrpSpPr/>
          <p:nvPr/>
        </p:nvGrpSpPr>
        <p:grpSpPr>
          <a:xfrm>
            <a:off x="5731457" y="4176372"/>
            <a:ext cx="572510" cy="630554"/>
            <a:chOff x="7645400" y="4730750"/>
            <a:chExt cx="2006600" cy="2006600"/>
          </a:xfrm>
        </p:grpSpPr>
        <p:sp>
          <p:nvSpPr>
            <p:cNvPr id="29" name="Oval 54"/>
            <p:cNvSpPr/>
            <p:nvPr/>
          </p:nvSpPr>
          <p:spPr>
            <a:xfrm>
              <a:off x="7645400" y="4730750"/>
              <a:ext cx="2006600" cy="200660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endParaRPr lang="en-US" dirty="0">
                <a:solidFill>
                  <a:prstClr val="white"/>
                </a:solidFill>
                <a:cs typeface="+mn-ea"/>
                <a:sym typeface="+mn-lt"/>
              </a:endParaRPr>
            </a:p>
          </p:txBody>
        </p:sp>
        <p:sp>
          <p:nvSpPr>
            <p:cNvPr id="30" name="Freeform 117"/>
            <p:cNvSpPr>
              <a:spLocks noChangeArrowheads="1"/>
            </p:cNvSpPr>
            <p:nvPr/>
          </p:nvSpPr>
          <p:spPr bwMode="auto">
            <a:xfrm>
              <a:off x="8229790" y="5247627"/>
              <a:ext cx="903208" cy="932115"/>
            </a:xfrm>
            <a:custGeom>
              <a:avLst/>
              <a:gdLst>
                <a:gd name="T0" fmla="*/ 457 w 458"/>
                <a:gd name="T1" fmla="*/ 221 h 472"/>
                <a:gd name="T2" fmla="*/ 457 w 458"/>
                <a:gd name="T3" fmla="*/ 221 h 472"/>
                <a:gd name="T4" fmla="*/ 236 w 458"/>
                <a:gd name="T5" fmla="*/ 15 h 472"/>
                <a:gd name="T6" fmla="*/ 206 w 458"/>
                <a:gd name="T7" fmla="*/ 15 h 472"/>
                <a:gd name="T8" fmla="*/ 206 w 458"/>
                <a:gd name="T9" fmla="*/ 44 h 472"/>
                <a:gd name="T10" fmla="*/ 412 w 458"/>
                <a:gd name="T11" fmla="*/ 235 h 472"/>
                <a:gd name="T12" fmla="*/ 206 w 458"/>
                <a:gd name="T13" fmla="*/ 442 h 472"/>
                <a:gd name="T14" fmla="*/ 206 w 458"/>
                <a:gd name="T15" fmla="*/ 471 h 472"/>
                <a:gd name="T16" fmla="*/ 236 w 458"/>
                <a:gd name="T17" fmla="*/ 471 h 472"/>
                <a:gd name="T18" fmla="*/ 457 w 458"/>
                <a:gd name="T19" fmla="*/ 250 h 472"/>
                <a:gd name="T20" fmla="*/ 457 w 458"/>
                <a:gd name="T21" fmla="*/ 235 h 472"/>
                <a:gd name="T22" fmla="*/ 457 w 458"/>
                <a:gd name="T23" fmla="*/ 221 h 472"/>
                <a:gd name="T24" fmla="*/ 221 w 458"/>
                <a:gd name="T25" fmla="*/ 235 h 472"/>
                <a:gd name="T26" fmla="*/ 221 w 458"/>
                <a:gd name="T27" fmla="*/ 235 h 472"/>
                <a:gd name="T28" fmla="*/ 221 w 458"/>
                <a:gd name="T29" fmla="*/ 221 h 472"/>
                <a:gd name="T30" fmla="*/ 44 w 458"/>
                <a:gd name="T31" fmla="*/ 44 h 472"/>
                <a:gd name="T32" fmla="*/ 15 w 458"/>
                <a:gd name="T33" fmla="*/ 44 h 472"/>
                <a:gd name="T34" fmla="*/ 15 w 458"/>
                <a:gd name="T35" fmla="*/ 74 h 472"/>
                <a:gd name="T36" fmla="*/ 177 w 458"/>
                <a:gd name="T37" fmla="*/ 235 h 472"/>
                <a:gd name="T38" fmla="*/ 15 w 458"/>
                <a:gd name="T39" fmla="*/ 397 h 472"/>
                <a:gd name="T40" fmla="*/ 15 w 458"/>
                <a:gd name="T41" fmla="*/ 427 h 472"/>
                <a:gd name="T42" fmla="*/ 44 w 458"/>
                <a:gd name="T43" fmla="*/ 427 h 472"/>
                <a:gd name="T44" fmla="*/ 221 w 458"/>
                <a:gd name="T45" fmla="*/ 250 h 472"/>
                <a:gd name="T46" fmla="*/ 221 w 458"/>
                <a:gd name="T47" fmla="*/ 23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8" h="472">
                  <a:moveTo>
                    <a:pt x="457" y="221"/>
                  </a:moveTo>
                  <a:lnTo>
                    <a:pt x="457" y="221"/>
                  </a:lnTo>
                  <a:cubicBezTo>
                    <a:pt x="236" y="15"/>
                    <a:pt x="236" y="15"/>
                    <a:pt x="236" y="15"/>
                  </a:cubicBezTo>
                  <a:cubicBezTo>
                    <a:pt x="236" y="0"/>
                    <a:pt x="221" y="0"/>
                    <a:pt x="206" y="15"/>
                  </a:cubicBezTo>
                  <a:cubicBezTo>
                    <a:pt x="206" y="15"/>
                    <a:pt x="206" y="30"/>
                    <a:pt x="206" y="44"/>
                  </a:cubicBezTo>
                  <a:cubicBezTo>
                    <a:pt x="412" y="235"/>
                    <a:pt x="412" y="235"/>
                    <a:pt x="412" y="235"/>
                  </a:cubicBezTo>
                  <a:cubicBezTo>
                    <a:pt x="206" y="442"/>
                    <a:pt x="206" y="442"/>
                    <a:pt x="206" y="442"/>
                  </a:cubicBezTo>
                  <a:cubicBezTo>
                    <a:pt x="206" y="456"/>
                    <a:pt x="206" y="456"/>
                    <a:pt x="206" y="471"/>
                  </a:cubicBezTo>
                  <a:cubicBezTo>
                    <a:pt x="221" y="471"/>
                    <a:pt x="236" y="471"/>
                    <a:pt x="236" y="471"/>
                  </a:cubicBezTo>
                  <a:cubicBezTo>
                    <a:pt x="457" y="250"/>
                    <a:pt x="457" y="250"/>
                    <a:pt x="457" y="250"/>
                  </a:cubicBezTo>
                  <a:cubicBezTo>
                    <a:pt x="457" y="250"/>
                    <a:pt x="457" y="250"/>
                    <a:pt x="457" y="235"/>
                  </a:cubicBezTo>
                  <a:cubicBezTo>
                    <a:pt x="457" y="235"/>
                    <a:pt x="457" y="235"/>
                    <a:pt x="457" y="221"/>
                  </a:cubicBezTo>
                  <a:close/>
                  <a:moveTo>
                    <a:pt x="221" y="235"/>
                  </a:moveTo>
                  <a:lnTo>
                    <a:pt x="221" y="235"/>
                  </a:lnTo>
                  <a:cubicBezTo>
                    <a:pt x="221" y="235"/>
                    <a:pt x="221" y="235"/>
                    <a:pt x="221" y="221"/>
                  </a:cubicBezTo>
                  <a:cubicBezTo>
                    <a:pt x="44" y="44"/>
                    <a:pt x="44" y="44"/>
                    <a:pt x="44" y="44"/>
                  </a:cubicBezTo>
                  <a:cubicBezTo>
                    <a:pt x="30" y="44"/>
                    <a:pt x="15" y="44"/>
                    <a:pt x="15" y="44"/>
                  </a:cubicBezTo>
                  <a:cubicBezTo>
                    <a:pt x="0" y="59"/>
                    <a:pt x="0" y="74"/>
                    <a:pt x="15" y="74"/>
                  </a:cubicBezTo>
                  <a:cubicBezTo>
                    <a:pt x="177" y="235"/>
                    <a:pt x="177" y="235"/>
                    <a:pt x="177" y="235"/>
                  </a:cubicBezTo>
                  <a:cubicBezTo>
                    <a:pt x="15" y="397"/>
                    <a:pt x="15" y="397"/>
                    <a:pt x="15" y="397"/>
                  </a:cubicBezTo>
                  <a:cubicBezTo>
                    <a:pt x="0" y="412"/>
                    <a:pt x="0" y="427"/>
                    <a:pt x="15" y="427"/>
                  </a:cubicBezTo>
                  <a:cubicBezTo>
                    <a:pt x="15" y="442"/>
                    <a:pt x="30" y="442"/>
                    <a:pt x="44" y="427"/>
                  </a:cubicBezTo>
                  <a:cubicBezTo>
                    <a:pt x="221" y="250"/>
                    <a:pt x="221" y="250"/>
                    <a:pt x="221" y="250"/>
                  </a:cubicBezTo>
                  <a:cubicBezTo>
                    <a:pt x="221" y="250"/>
                    <a:pt x="221" y="250"/>
                    <a:pt x="221" y="235"/>
                  </a:cubicBezTo>
                  <a:close/>
                </a:path>
              </a:pathLst>
            </a:custGeom>
            <a:solidFill>
              <a:schemeClr val="bg1"/>
            </a:solidFill>
            <a:ln>
              <a:noFill/>
            </a:ln>
            <a:effectLst/>
          </p:spPr>
          <p:txBody>
            <a:bodyPr wrap="none" anchor="ctr"/>
            <a:lstStyle/>
            <a:p>
              <a:pPr defTabSz="913765">
                <a:defRPr/>
              </a:pPr>
              <a:endParaRPr lang="en-US" dirty="0">
                <a:solidFill>
                  <a:srgbClr val="737572"/>
                </a:solidFill>
                <a:cs typeface="+mn-ea"/>
                <a:sym typeface="+mn-lt"/>
              </a:endParaRPr>
            </a:p>
          </p:txBody>
        </p:sp>
      </p:grpSp>
      <p:sp>
        <p:nvSpPr>
          <p:cNvPr id="32" name="TextBox 31"/>
          <p:cNvSpPr txBox="1">
            <a:spLocks noChangeArrowheads="1"/>
          </p:cNvSpPr>
          <p:nvPr/>
        </p:nvSpPr>
        <p:spPr bwMode="auto">
          <a:xfrm>
            <a:off x="1136201" y="4557781"/>
            <a:ext cx="1781831" cy="636157"/>
          </a:xfrm>
          <a:prstGeom prst="rect">
            <a:avLst/>
          </a:prstGeom>
          <a:noFill/>
          <a:ln>
            <a:noFill/>
          </a:ln>
        </p:spPr>
        <p:txBody>
          <a:bodyPr/>
          <a:lstStyle>
            <a:lvl1pPr>
              <a:defRPr sz="48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800">
                <a:solidFill>
                  <a:schemeClr val="tx1"/>
                </a:solidFill>
                <a:latin typeface="Calibri" panose="020F0502020204030204" pitchFamily="34" charset="0"/>
                <a:ea typeface="MS PGothic" panose="020B0600070205080204" charset="-128"/>
              </a:defRPr>
            </a:lvl2pPr>
            <a:lvl3pPr marL="1143000" indent="-228600">
              <a:defRPr sz="4800">
                <a:solidFill>
                  <a:schemeClr val="tx1"/>
                </a:solidFill>
                <a:latin typeface="Calibri" panose="020F0502020204030204" pitchFamily="34" charset="0"/>
                <a:ea typeface="MS PGothic" panose="020B0600070205080204" charset="-128"/>
              </a:defRPr>
            </a:lvl3pPr>
            <a:lvl4pPr marL="1600200" indent="-228600">
              <a:defRPr sz="4800">
                <a:solidFill>
                  <a:schemeClr val="tx1"/>
                </a:solidFill>
                <a:latin typeface="Calibri" panose="020F0502020204030204" pitchFamily="34" charset="0"/>
                <a:ea typeface="MS PGothic" panose="020B0600070205080204" charset="-128"/>
              </a:defRPr>
            </a:lvl4pPr>
            <a:lvl5pPr marL="2057400" indent="-228600">
              <a:defRPr sz="4800">
                <a:solidFill>
                  <a:schemeClr val="tx1"/>
                </a:solidFill>
                <a:latin typeface="Calibri" panose="020F0502020204030204" pitchFamily="34" charset="0"/>
                <a:ea typeface="MS PGothic" panose="020B060007020508020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9pPr>
          </a:lstStyle>
          <a:p>
            <a:pPr algn="ctr" defTabSz="913765">
              <a:lnSpc>
                <a:spcPct val="120000"/>
              </a:lnSpc>
            </a:pPr>
            <a:r>
              <a:rPr lang="zh-CN" altLang="en-US" sz="1200" dirty="0">
                <a:solidFill>
                  <a:schemeClr val="tx1">
                    <a:lumMod val="65000"/>
                    <a:lumOff val="35000"/>
                  </a:schemeClr>
                </a:solidFill>
                <a:latin typeface="+mn-lt"/>
                <a:ea typeface="+mn-ea"/>
                <a:cs typeface="+mn-ea"/>
                <a:sym typeface="+mn-lt"/>
              </a:rPr>
              <a:t>锐思金融研究数据库正式推出，公司被认定为国家级高新技术企业。</a:t>
            </a:r>
            <a:endParaRPr lang="en-US" altLang="en-US" sz="1200" dirty="0">
              <a:solidFill>
                <a:schemeClr val="tx1">
                  <a:lumMod val="65000"/>
                  <a:lumOff val="35000"/>
                </a:schemeClr>
              </a:solidFill>
              <a:latin typeface="+mn-lt"/>
              <a:ea typeface="+mn-ea"/>
              <a:cs typeface="+mn-ea"/>
              <a:sym typeface="+mn-lt"/>
            </a:endParaRPr>
          </a:p>
        </p:txBody>
      </p:sp>
      <p:sp>
        <p:nvSpPr>
          <p:cNvPr id="34" name="TextBox 33"/>
          <p:cNvSpPr txBox="1">
            <a:spLocks noChangeArrowheads="1"/>
          </p:cNvSpPr>
          <p:nvPr/>
        </p:nvSpPr>
        <p:spPr bwMode="auto">
          <a:xfrm>
            <a:off x="3798100" y="4557781"/>
            <a:ext cx="1781831" cy="636157"/>
          </a:xfrm>
          <a:prstGeom prst="rect">
            <a:avLst/>
          </a:prstGeom>
          <a:noFill/>
          <a:ln>
            <a:noFill/>
          </a:ln>
        </p:spPr>
        <p:txBody>
          <a:bodyPr/>
          <a:lstStyle>
            <a:lvl1pPr>
              <a:defRPr sz="48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800">
                <a:solidFill>
                  <a:schemeClr val="tx1"/>
                </a:solidFill>
                <a:latin typeface="Calibri" panose="020F0502020204030204" pitchFamily="34" charset="0"/>
                <a:ea typeface="MS PGothic" panose="020B0600070205080204" charset="-128"/>
              </a:defRPr>
            </a:lvl2pPr>
            <a:lvl3pPr marL="1143000" indent="-228600">
              <a:defRPr sz="4800">
                <a:solidFill>
                  <a:schemeClr val="tx1"/>
                </a:solidFill>
                <a:latin typeface="Calibri" panose="020F0502020204030204" pitchFamily="34" charset="0"/>
                <a:ea typeface="MS PGothic" panose="020B0600070205080204" charset="-128"/>
              </a:defRPr>
            </a:lvl3pPr>
            <a:lvl4pPr marL="1600200" indent="-228600">
              <a:defRPr sz="4800">
                <a:solidFill>
                  <a:schemeClr val="tx1"/>
                </a:solidFill>
                <a:latin typeface="Calibri" panose="020F0502020204030204" pitchFamily="34" charset="0"/>
                <a:ea typeface="MS PGothic" panose="020B0600070205080204" charset="-128"/>
              </a:defRPr>
            </a:lvl4pPr>
            <a:lvl5pPr marL="2057400" indent="-228600">
              <a:defRPr sz="4800">
                <a:solidFill>
                  <a:schemeClr val="tx1"/>
                </a:solidFill>
                <a:latin typeface="Calibri" panose="020F0502020204030204" pitchFamily="34" charset="0"/>
                <a:ea typeface="MS PGothic" panose="020B060007020508020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9pPr>
          </a:lstStyle>
          <a:p>
            <a:pPr defTabSz="913765">
              <a:lnSpc>
                <a:spcPct val="120000"/>
              </a:lnSpc>
            </a:pPr>
            <a:r>
              <a:rPr lang="zh-CN" altLang="en-US" sz="1200" dirty="0">
                <a:solidFill>
                  <a:schemeClr val="tx1">
                    <a:lumMod val="65000"/>
                    <a:lumOff val="35000"/>
                  </a:schemeClr>
                </a:solidFill>
                <a:latin typeface="+mn-ea"/>
                <a:ea typeface="+mn-ea"/>
              </a:rPr>
              <a:t>辅助教学系列产品正式推出，锐思与高校广泛开展联合科研，受到业界瞩目。</a:t>
            </a:r>
          </a:p>
        </p:txBody>
      </p:sp>
      <p:sp>
        <p:nvSpPr>
          <p:cNvPr id="36" name="TextBox 35"/>
          <p:cNvSpPr txBox="1">
            <a:spLocks noChangeArrowheads="1"/>
          </p:cNvSpPr>
          <p:nvPr/>
        </p:nvSpPr>
        <p:spPr bwMode="auto">
          <a:xfrm>
            <a:off x="6460316" y="4557781"/>
            <a:ext cx="1708899" cy="636157"/>
          </a:xfrm>
          <a:prstGeom prst="rect">
            <a:avLst/>
          </a:prstGeom>
          <a:noFill/>
          <a:ln>
            <a:noFill/>
          </a:ln>
        </p:spPr>
        <p:txBody>
          <a:bodyPr/>
          <a:lstStyle>
            <a:lvl1pPr>
              <a:defRPr sz="48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800">
                <a:solidFill>
                  <a:schemeClr val="tx1"/>
                </a:solidFill>
                <a:latin typeface="Calibri" panose="020F0502020204030204" pitchFamily="34" charset="0"/>
                <a:ea typeface="MS PGothic" panose="020B0600070205080204" charset="-128"/>
              </a:defRPr>
            </a:lvl2pPr>
            <a:lvl3pPr marL="1143000" indent="-228600">
              <a:defRPr sz="4800">
                <a:solidFill>
                  <a:schemeClr val="tx1"/>
                </a:solidFill>
                <a:latin typeface="Calibri" panose="020F0502020204030204" pitchFamily="34" charset="0"/>
                <a:ea typeface="MS PGothic" panose="020B0600070205080204" charset="-128"/>
              </a:defRPr>
            </a:lvl3pPr>
            <a:lvl4pPr marL="1600200" indent="-228600">
              <a:defRPr sz="4800">
                <a:solidFill>
                  <a:schemeClr val="tx1"/>
                </a:solidFill>
                <a:latin typeface="Calibri" panose="020F0502020204030204" pitchFamily="34" charset="0"/>
                <a:ea typeface="MS PGothic" panose="020B0600070205080204" charset="-128"/>
              </a:defRPr>
            </a:lvl4pPr>
            <a:lvl5pPr marL="2057400" indent="-228600">
              <a:defRPr sz="4800">
                <a:solidFill>
                  <a:schemeClr val="tx1"/>
                </a:solidFill>
                <a:latin typeface="Calibri" panose="020F0502020204030204" pitchFamily="34" charset="0"/>
                <a:ea typeface="MS PGothic" panose="020B060007020508020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9pPr>
          </a:lstStyle>
          <a:p>
            <a:pPr defTabSz="913765">
              <a:lnSpc>
                <a:spcPct val="120000"/>
              </a:lnSpc>
            </a:pPr>
            <a:r>
              <a:rPr lang="zh-CN" altLang="en-US" sz="1200" dirty="0">
                <a:solidFill>
                  <a:schemeClr val="tx1">
                    <a:lumMod val="65000"/>
                    <a:lumOff val="35000"/>
                  </a:schemeClr>
                </a:solidFill>
                <a:latin typeface="+mn-lt"/>
                <a:ea typeface="+mn-ea"/>
                <a:cs typeface="+mn-ea"/>
                <a:sym typeface="+mn-lt"/>
              </a:rPr>
              <a:t>投研系列产品正式发布，与高校实验室深入合作，锐思成为教学科研应用综合服务厂商。</a:t>
            </a:r>
            <a:endParaRPr lang="en-US" sz="1200" dirty="0">
              <a:solidFill>
                <a:schemeClr val="tx1">
                  <a:lumMod val="65000"/>
                  <a:lumOff val="35000"/>
                </a:schemeClr>
              </a:solidFill>
              <a:latin typeface="+mn-lt"/>
              <a:ea typeface="+mn-ea"/>
              <a:cs typeface="+mn-ea"/>
              <a:sym typeface="+mn-lt"/>
            </a:endParaRPr>
          </a:p>
        </p:txBody>
      </p:sp>
      <p:sp>
        <p:nvSpPr>
          <p:cNvPr id="37" name="TextBox 36"/>
          <p:cNvSpPr txBox="1">
            <a:spLocks noChangeArrowheads="1"/>
          </p:cNvSpPr>
          <p:nvPr/>
        </p:nvSpPr>
        <p:spPr bwMode="auto">
          <a:xfrm>
            <a:off x="1136201" y="3946210"/>
            <a:ext cx="1781831" cy="553998"/>
          </a:xfrm>
          <a:prstGeom prst="rect">
            <a:avLst/>
          </a:prstGeom>
          <a:noFill/>
          <a:ln>
            <a:noFill/>
          </a:ln>
        </p:spPr>
        <p:txBody>
          <a:bodyPr wrap="square">
            <a:spAutoFit/>
          </a:bodyPr>
          <a:lstStyle>
            <a:lvl1pPr>
              <a:defRPr sz="48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800">
                <a:solidFill>
                  <a:schemeClr val="tx1"/>
                </a:solidFill>
                <a:latin typeface="Calibri" panose="020F0502020204030204" pitchFamily="34" charset="0"/>
                <a:ea typeface="MS PGothic" panose="020B0600070205080204" charset="-128"/>
              </a:defRPr>
            </a:lvl2pPr>
            <a:lvl3pPr marL="1143000" indent="-228600">
              <a:defRPr sz="4800">
                <a:solidFill>
                  <a:schemeClr val="tx1"/>
                </a:solidFill>
                <a:latin typeface="Calibri" panose="020F0502020204030204" pitchFamily="34" charset="0"/>
                <a:ea typeface="MS PGothic" panose="020B0600070205080204" charset="-128"/>
              </a:defRPr>
            </a:lvl3pPr>
            <a:lvl4pPr marL="1600200" indent="-228600">
              <a:defRPr sz="4800">
                <a:solidFill>
                  <a:schemeClr val="tx1"/>
                </a:solidFill>
                <a:latin typeface="Calibri" panose="020F0502020204030204" pitchFamily="34" charset="0"/>
                <a:ea typeface="MS PGothic" panose="020B0600070205080204" charset="-128"/>
              </a:defRPr>
            </a:lvl4pPr>
            <a:lvl5pPr marL="2057400" indent="-228600">
              <a:defRPr sz="4800">
                <a:solidFill>
                  <a:schemeClr val="tx1"/>
                </a:solidFill>
                <a:latin typeface="Calibri" panose="020F0502020204030204" pitchFamily="34" charset="0"/>
                <a:ea typeface="MS PGothic" panose="020B060007020508020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9pPr>
          </a:lstStyle>
          <a:p>
            <a:pPr algn="ctr" defTabSz="913765"/>
            <a:r>
              <a:rPr lang="en-US" sz="3000" b="1" dirty="0">
                <a:solidFill>
                  <a:schemeClr val="tx1">
                    <a:lumMod val="65000"/>
                    <a:lumOff val="35000"/>
                  </a:schemeClr>
                </a:solidFill>
                <a:latin typeface="+mn-lt"/>
                <a:ea typeface="+mn-ea"/>
                <a:cs typeface="+mn-ea"/>
                <a:sym typeface="+mn-lt"/>
              </a:rPr>
              <a:t>2006</a:t>
            </a:r>
          </a:p>
        </p:txBody>
      </p:sp>
      <p:sp>
        <p:nvSpPr>
          <p:cNvPr id="38" name="TextBox 37"/>
          <p:cNvSpPr txBox="1">
            <a:spLocks noChangeArrowheads="1"/>
          </p:cNvSpPr>
          <p:nvPr/>
        </p:nvSpPr>
        <p:spPr bwMode="auto">
          <a:xfrm>
            <a:off x="3798100" y="3946210"/>
            <a:ext cx="1781831" cy="553998"/>
          </a:xfrm>
          <a:prstGeom prst="rect">
            <a:avLst/>
          </a:prstGeom>
          <a:noFill/>
          <a:ln>
            <a:noFill/>
          </a:ln>
        </p:spPr>
        <p:txBody>
          <a:bodyPr wrap="square">
            <a:spAutoFit/>
          </a:bodyPr>
          <a:lstStyle>
            <a:lvl1pPr>
              <a:defRPr sz="48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800">
                <a:solidFill>
                  <a:schemeClr val="tx1"/>
                </a:solidFill>
                <a:latin typeface="Calibri" panose="020F0502020204030204" pitchFamily="34" charset="0"/>
                <a:ea typeface="MS PGothic" panose="020B0600070205080204" charset="-128"/>
              </a:defRPr>
            </a:lvl2pPr>
            <a:lvl3pPr marL="1143000" indent="-228600">
              <a:defRPr sz="4800">
                <a:solidFill>
                  <a:schemeClr val="tx1"/>
                </a:solidFill>
                <a:latin typeface="Calibri" panose="020F0502020204030204" pitchFamily="34" charset="0"/>
                <a:ea typeface="MS PGothic" panose="020B0600070205080204" charset="-128"/>
              </a:defRPr>
            </a:lvl3pPr>
            <a:lvl4pPr marL="1600200" indent="-228600">
              <a:defRPr sz="4800">
                <a:solidFill>
                  <a:schemeClr val="tx1"/>
                </a:solidFill>
                <a:latin typeface="Calibri" panose="020F0502020204030204" pitchFamily="34" charset="0"/>
                <a:ea typeface="MS PGothic" panose="020B0600070205080204" charset="-128"/>
              </a:defRPr>
            </a:lvl4pPr>
            <a:lvl5pPr marL="2057400" indent="-228600">
              <a:defRPr sz="4800">
                <a:solidFill>
                  <a:schemeClr val="tx1"/>
                </a:solidFill>
                <a:latin typeface="Calibri" panose="020F0502020204030204" pitchFamily="34" charset="0"/>
                <a:ea typeface="MS PGothic" panose="020B060007020508020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9pPr>
          </a:lstStyle>
          <a:p>
            <a:pPr algn="ctr" defTabSz="913765"/>
            <a:r>
              <a:rPr lang="en-US" sz="3000" b="1" dirty="0">
                <a:solidFill>
                  <a:schemeClr val="tx1">
                    <a:lumMod val="65000"/>
                    <a:lumOff val="35000"/>
                  </a:schemeClr>
                </a:solidFill>
                <a:latin typeface="+mn-lt"/>
                <a:ea typeface="+mn-ea"/>
                <a:cs typeface="+mn-ea"/>
                <a:sym typeface="+mn-lt"/>
              </a:rPr>
              <a:t>2008</a:t>
            </a:r>
          </a:p>
        </p:txBody>
      </p:sp>
      <p:sp>
        <p:nvSpPr>
          <p:cNvPr id="39" name="TextBox 38"/>
          <p:cNvSpPr txBox="1">
            <a:spLocks noChangeArrowheads="1"/>
          </p:cNvSpPr>
          <p:nvPr/>
        </p:nvSpPr>
        <p:spPr bwMode="auto">
          <a:xfrm>
            <a:off x="6460316" y="3946210"/>
            <a:ext cx="1781831" cy="553998"/>
          </a:xfrm>
          <a:prstGeom prst="rect">
            <a:avLst/>
          </a:prstGeom>
          <a:noFill/>
          <a:ln>
            <a:noFill/>
          </a:ln>
        </p:spPr>
        <p:txBody>
          <a:bodyPr wrap="square">
            <a:spAutoFit/>
          </a:bodyPr>
          <a:lstStyle>
            <a:lvl1pPr>
              <a:defRPr sz="48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800">
                <a:solidFill>
                  <a:schemeClr val="tx1"/>
                </a:solidFill>
                <a:latin typeface="Calibri" panose="020F0502020204030204" pitchFamily="34" charset="0"/>
                <a:ea typeface="MS PGothic" panose="020B0600070205080204" charset="-128"/>
              </a:defRPr>
            </a:lvl2pPr>
            <a:lvl3pPr marL="1143000" indent="-228600">
              <a:defRPr sz="4800">
                <a:solidFill>
                  <a:schemeClr val="tx1"/>
                </a:solidFill>
                <a:latin typeface="Calibri" panose="020F0502020204030204" pitchFamily="34" charset="0"/>
                <a:ea typeface="MS PGothic" panose="020B0600070205080204" charset="-128"/>
              </a:defRPr>
            </a:lvl3pPr>
            <a:lvl4pPr marL="1600200" indent="-228600">
              <a:defRPr sz="4800">
                <a:solidFill>
                  <a:schemeClr val="tx1"/>
                </a:solidFill>
                <a:latin typeface="Calibri" panose="020F0502020204030204" pitchFamily="34" charset="0"/>
                <a:ea typeface="MS PGothic" panose="020B0600070205080204" charset="-128"/>
              </a:defRPr>
            </a:lvl4pPr>
            <a:lvl5pPr marL="2057400" indent="-228600">
              <a:defRPr sz="4800">
                <a:solidFill>
                  <a:schemeClr val="tx1"/>
                </a:solidFill>
                <a:latin typeface="Calibri" panose="020F0502020204030204" pitchFamily="34" charset="0"/>
                <a:ea typeface="MS PGothic" panose="020B060007020508020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9pPr>
          </a:lstStyle>
          <a:p>
            <a:pPr algn="ctr" defTabSz="913765"/>
            <a:r>
              <a:rPr lang="en-US" sz="3000" b="1" dirty="0">
                <a:solidFill>
                  <a:schemeClr val="tx1">
                    <a:lumMod val="65000"/>
                    <a:lumOff val="35000"/>
                  </a:schemeClr>
                </a:solidFill>
                <a:latin typeface="+mn-lt"/>
                <a:ea typeface="+mn-ea"/>
                <a:cs typeface="+mn-ea"/>
                <a:sym typeface="+mn-lt"/>
              </a:rPr>
              <a:t>2013</a:t>
            </a:r>
          </a:p>
        </p:txBody>
      </p:sp>
      <p:sp>
        <p:nvSpPr>
          <p:cNvPr id="40" name="Rectangle 5"/>
          <p:cNvSpPr/>
          <p:nvPr/>
        </p:nvSpPr>
        <p:spPr>
          <a:xfrm>
            <a:off x="4262129" y="3222889"/>
            <a:ext cx="970181" cy="7586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endParaRPr lang="en-US" dirty="0">
              <a:solidFill>
                <a:prstClr val="white"/>
              </a:solidFill>
              <a:cs typeface="+mn-ea"/>
              <a:sym typeface="+mn-lt"/>
            </a:endParaRPr>
          </a:p>
        </p:txBody>
      </p:sp>
      <p:sp>
        <p:nvSpPr>
          <p:cNvPr id="41" name="Freeform 67"/>
          <p:cNvSpPr>
            <a:spLocks noChangeArrowheads="1"/>
          </p:cNvSpPr>
          <p:nvPr/>
        </p:nvSpPr>
        <p:spPr bwMode="auto">
          <a:xfrm>
            <a:off x="4524435" y="3188300"/>
            <a:ext cx="519720" cy="665597"/>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1"/>
          </a:solidFill>
          <a:ln>
            <a:noFill/>
          </a:ln>
          <a:effectLst/>
        </p:spPr>
        <p:txBody>
          <a:bodyPr wrap="none" lIns="17145" tIns="8573" rIns="17145" bIns="8573" anchor="ctr"/>
          <a:lstStyle/>
          <a:p>
            <a:pPr defTabSz="913765">
              <a:defRPr/>
            </a:pPr>
            <a:endParaRPr lang="en-US" dirty="0">
              <a:solidFill>
                <a:srgbClr val="737572"/>
              </a:solidFill>
              <a:cs typeface="+mn-ea"/>
              <a:sym typeface="+mn-lt"/>
            </a:endParaRPr>
          </a:p>
        </p:txBody>
      </p:sp>
      <p:sp>
        <p:nvSpPr>
          <p:cNvPr id="42" name="Rectangle 66"/>
          <p:cNvSpPr/>
          <p:nvPr/>
        </p:nvSpPr>
        <p:spPr>
          <a:xfrm>
            <a:off x="1542039" y="3222889"/>
            <a:ext cx="970181" cy="7586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endParaRPr lang="en-US" dirty="0">
              <a:solidFill>
                <a:prstClr val="white"/>
              </a:solidFill>
              <a:cs typeface="+mn-ea"/>
              <a:sym typeface="+mn-lt"/>
            </a:endParaRPr>
          </a:p>
        </p:txBody>
      </p:sp>
      <p:sp>
        <p:nvSpPr>
          <p:cNvPr id="43" name="Rectangle 67"/>
          <p:cNvSpPr/>
          <p:nvPr/>
        </p:nvSpPr>
        <p:spPr>
          <a:xfrm>
            <a:off x="6910570" y="3193952"/>
            <a:ext cx="881982" cy="7586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endParaRPr lang="en-US" dirty="0">
              <a:solidFill>
                <a:prstClr val="white"/>
              </a:solidFill>
              <a:cs typeface="+mn-ea"/>
              <a:sym typeface="+mn-lt"/>
            </a:endParaRPr>
          </a:p>
        </p:txBody>
      </p:sp>
      <p:sp>
        <p:nvSpPr>
          <p:cNvPr id="44" name="Freeform 74"/>
          <p:cNvSpPr>
            <a:spLocks noChangeArrowheads="1"/>
          </p:cNvSpPr>
          <p:nvPr/>
        </p:nvSpPr>
        <p:spPr bwMode="auto">
          <a:xfrm>
            <a:off x="1746307" y="3293741"/>
            <a:ext cx="563398" cy="549465"/>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1"/>
          </a:solidFill>
          <a:ln>
            <a:noFill/>
          </a:ln>
          <a:effectLst/>
        </p:spPr>
        <p:txBody>
          <a:bodyPr wrap="none" lIns="17145" tIns="8573" rIns="17145" bIns="8573" anchor="ctr"/>
          <a:lstStyle/>
          <a:p>
            <a:pPr defTabSz="913765">
              <a:defRPr/>
            </a:pPr>
            <a:endParaRPr lang="en-US" dirty="0">
              <a:solidFill>
                <a:srgbClr val="737572"/>
              </a:solidFill>
              <a:cs typeface="+mn-ea"/>
              <a:sym typeface="+mn-lt"/>
            </a:endParaRPr>
          </a:p>
        </p:txBody>
      </p:sp>
      <p:sp>
        <p:nvSpPr>
          <p:cNvPr id="47" name="Rectangle 37"/>
          <p:cNvSpPr/>
          <p:nvPr/>
        </p:nvSpPr>
        <p:spPr>
          <a:xfrm>
            <a:off x="8832963" y="3642278"/>
            <a:ext cx="2309487" cy="1901632"/>
          </a:xfrm>
          <a:prstGeom prst="rect">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endParaRPr lang="en-US" dirty="0">
              <a:solidFill>
                <a:prstClr val="white"/>
              </a:solidFill>
              <a:cs typeface="+mn-ea"/>
              <a:sym typeface="+mn-lt"/>
            </a:endParaRPr>
          </a:p>
        </p:txBody>
      </p:sp>
      <p:sp>
        <p:nvSpPr>
          <p:cNvPr id="52" name="TextBox 51"/>
          <p:cNvSpPr txBox="1">
            <a:spLocks noChangeArrowheads="1"/>
          </p:cNvSpPr>
          <p:nvPr/>
        </p:nvSpPr>
        <p:spPr bwMode="auto">
          <a:xfrm>
            <a:off x="9097121" y="4554906"/>
            <a:ext cx="1884305" cy="636157"/>
          </a:xfrm>
          <a:prstGeom prst="rect">
            <a:avLst/>
          </a:prstGeom>
          <a:noFill/>
          <a:ln>
            <a:noFill/>
          </a:ln>
        </p:spPr>
        <p:txBody>
          <a:bodyPr/>
          <a:lstStyle>
            <a:lvl1pPr>
              <a:defRPr sz="48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800">
                <a:solidFill>
                  <a:schemeClr val="tx1"/>
                </a:solidFill>
                <a:latin typeface="Calibri" panose="020F0502020204030204" pitchFamily="34" charset="0"/>
                <a:ea typeface="MS PGothic" panose="020B0600070205080204" charset="-128"/>
              </a:defRPr>
            </a:lvl2pPr>
            <a:lvl3pPr marL="1143000" indent="-228600">
              <a:defRPr sz="4800">
                <a:solidFill>
                  <a:schemeClr val="tx1"/>
                </a:solidFill>
                <a:latin typeface="Calibri" panose="020F0502020204030204" pitchFamily="34" charset="0"/>
                <a:ea typeface="MS PGothic" panose="020B0600070205080204" charset="-128"/>
              </a:defRPr>
            </a:lvl3pPr>
            <a:lvl4pPr marL="1600200" indent="-228600">
              <a:defRPr sz="4800">
                <a:solidFill>
                  <a:schemeClr val="tx1"/>
                </a:solidFill>
                <a:latin typeface="Calibri" panose="020F0502020204030204" pitchFamily="34" charset="0"/>
                <a:ea typeface="MS PGothic" panose="020B0600070205080204" charset="-128"/>
              </a:defRPr>
            </a:lvl4pPr>
            <a:lvl5pPr marL="2057400" indent="-228600">
              <a:defRPr sz="4800">
                <a:solidFill>
                  <a:schemeClr val="tx1"/>
                </a:solidFill>
                <a:latin typeface="Calibri" panose="020F0502020204030204" pitchFamily="34" charset="0"/>
                <a:ea typeface="MS PGothic" panose="020B060007020508020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9pPr>
          </a:lstStyle>
          <a:p>
            <a:pPr defTabSz="913765">
              <a:lnSpc>
                <a:spcPct val="120000"/>
              </a:lnSpc>
            </a:pPr>
            <a:r>
              <a:rPr lang="zh-CN" altLang="en-US" sz="1200" dirty="0">
                <a:solidFill>
                  <a:schemeClr val="tx1">
                    <a:lumMod val="65000"/>
                    <a:lumOff val="35000"/>
                  </a:schemeClr>
                </a:solidFill>
                <a:latin typeface="+mn-lt"/>
                <a:ea typeface="+mn-ea"/>
                <a:cs typeface="+mn-ea"/>
                <a:sym typeface="+mn-lt"/>
              </a:rPr>
              <a:t>自主研发大数据云平台、大数据教学实训平台系列产品，与高校合作开展大数据专业建设</a:t>
            </a:r>
            <a:r>
              <a:rPr lang="zh-CN" altLang="en-US" sz="1200" dirty="0">
                <a:solidFill>
                  <a:schemeClr val="tx1">
                    <a:lumMod val="65000"/>
                    <a:lumOff val="35000"/>
                  </a:schemeClr>
                </a:solidFill>
                <a:cs typeface="+mn-ea"/>
                <a:sym typeface="+mn-lt"/>
              </a:rPr>
              <a:t>。</a:t>
            </a:r>
            <a:endParaRPr lang="en-US" sz="1200" dirty="0">
              <a:solidFill>
                <a:schemeClr val="tx1">
                  <a:lumMod val="65000"/>
                  <a:lumOff val="35000"/>
                </a:schemeClr>
              </a:solidFill>
              <a:latin typeface="+mn-lt"/>
              <a:ea typeface="+mn-ea"/>
              <a:cs typeface="+mn-ea"/>
              <a:sym typeface="+mn-lt"/>
            </a:endParaRPr>
          </a:p>
        </p:txBody>
      </p:sp>
      <p:sp>
        <p:nvSpPr>
          <p:cNvPr id="53" name="TextBox 52"/>
          <p:cNvSpPr txBox="1">
            <a:spLocks noChangeArrowheads="1"/>
          </p:cNvSpPr>
          <p:nvPr/>
        </p:nvSpPr>
        <p:spPr bwMode="auto">
          <a:xfrm>
            <a:off x="9097121" y="3943335"/>
            <a:ext cx="1781831" cy="553998"/>
          </a:xfrm>
          <a:prstGeom prst="rect">
            <a:avLst/>
          </a:prstGeom>
          <a:noFill/>
          <a:ln>
            <a:noFill/>
          </a:ln>
        </p:spPr>
        <p:txBody>
          <a:bodyPr wrap="square">
            <a:spAutoFit/>
          </a:bodyPr>
          <a:lstStyle>
            <a:lvl1pPr>
              <a:defRPr sz="48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800">
                <a:solidFill>
                  <a:schemeClr val="tx1"/>
                </a:solidFill>
                <a:latin typeface="Calibri" panose="020F0502020204030204" pitchFamily="34" charset="0"/>
                <a:ea typeface="MS PGothic" panose="020B0600070205080204" charset="-128"/>
              </a:defRPr>
            </a:lvl2pPr>
            <a:lvl3pPr marL="1143000" indent="-228600">
              <a:defRPr sz="4800">
                <a:solidFill>
                  <a:schemeClr val="tx1"/>
                </a:solidFill>
                <a:latin typeface="Calibri" panose="020F0502020204030204" pitchFamily="34" charset="0"/>
                <a:ea typeface="MS PGothic" panose="020B0600070205080204" charset="-128"/>
              </a:defRPr>
            </a:lvl3pPr>
            <a:lvl4pPr marL="1600200" indent="-228600">
              <a:defRPr sz="4800">
                <a:solidFill>
                  <a:schemeClr val="tx1"/>
                </a:solidFill>
                <a:latin typeface="Calibri" panose="020F0502020204030204" pitchFamily="34" charset="0"/>
                <a:ea typeface="MS PGothic" panose="020B0600070205080204" charset="-128"/>
              </a:defRPr>
            </a:lvl4pPr>
            <a:lvl5pPr marL="2057400" indent="-228600">
              <a:defRPr sz="4800">
                <a:solidFill>
                  <a:schemeClr val="tx1"/>
                </a:solidFill>
                <a:latin typeface="Calibri" panose="020F0502020204030204" pitchFamily="34" charset="0"/>
                <a:ea typeface="MS PGothic" panose="020B060007020508020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charset="-128"/>
              </a:defRPr>
            </a:lvl9pPr>
          </a:lstStyle>
          <a:p>
            <a:pPr algn="ctr" defTabSz="913765"/>
            <a:r>
              <a:rPr lang="en-US" sz="3000" b="1" dirty="0">
                <a:solidFill>
                  <a:schemeClr val="tx1">
                    <a:lumMod val="65000"/>
                    <a:lumOff val="35000"/>
                  </a:schemeClr>
                </a:solidFill>
                <a:latin typeface="+mn-lt"/>
                <a:ea typeface="+mn-ea"/>
                <a:cs typeface="+mn-ea"/>
                <a:sym typeface="+mn-lt"/>
              </a:rPr>
              <a:t>2016</a:t>
            </a:r>
          </a:p>
        </p:txBody>
      </p:sp>
      <p:sp>
        <p:nvSpPr>
          <p:cNvPr id="54" name="Rectangle 67"/>
          <p:cNvSpPr/>
          <p:nvPr/>
        </p:nvSpPr>
        <p:spPr>
          <a:xfrm>
            <a:off x="9547375" y="3191077"/>
            <a:ext cx="881982" cy="7586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endParaRPr lang="en-US" dirty="0">
              <a:solidFill>
                <a:prstClr val="white"/>
              </a:solidFill>
              <a:cs typeface="+mn-ea"/>
              <a:sym typeface="+mn-lt"/>
            </a:endParaRPr>
          </a:p>
        </p:txBody>
      </p:sp>
      <p:grpSp>
        <p:nvGrpSpPr>
          <p:cNvPr id="48" name="Group 53"/>
          <p:cNvGrpSpPr/>
          <p:nvPr/>
        </p:nvGrpSpPr>
        <p:grpSpPr>
          <a:xfrm>
            <a:off x="8368262" y="4173497"/>
            <a:ext cx="572510" cy="630554"/>
            <a:chOff x="7645400" y="4730750"/>
            <a:chExt cx="2006600" cy="2006600"/>
          </a:xfrm>
        </p:grpSpPr>
        <p:sp>
          <p:nvSpPr>
            <p:cNvPr id="49" name="Oval 54"/>
            <p:cNvSpPr/>
            <p:nvPr/>
          </p:nvSpPr>
          <p:spPr>
            <a:xfrm>
              <a:off x="7645400" y="4730750"/>
              <a:ext cx="2006600" cy="200660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endParaRPr lang="en-US" dirty="0">
                <a:solidFill>
                  <a:prstClr val="white"/>
                </a:solidFill>
                <a:cs typeface="+mn-ea"/>
                <a:sym typeface="+mn-lt"/>
              </a:endParaRPr>
            </a:p>
          </p:txBody>
        </p:sp>
        <p:sp>
          <p:nvSpPr>
            <p:cNvPr id="50" name="Freeform 117"/>
            <p:cNvSpPr>
              <a:spLocks noChangeArrowheads="1"/>
            </p:cNvSpPr>
            <p:nvPr/>
          </p:nvSpPr>
          <p:spPr bwMode="auto">
            <a:xfrm>
              <a:off x="8229790" y="5247627"/>
              <a:ext cx="903208" cy="932115"/>
            </a:xfrm>
            <a:custGeom>
              <a:avLst/>
              <a:gdLst>
                <a:gd name="T0" fmla="*/ 457 w 458"/>
                <a:gd name="T1" fmla="*/ 221 h 472"/>
                <a:gd name="T2" fmla="*/ 457 w 458"/>
                <a:gd name="T3" fmla="*/ 221 h 472"/>
                <a:gd name="T4" fmla="*/ 236 w 458"/>
                <a:gd name="T5" fmla="*/ 15 h 472"/>
                <a:gd name="T6" fmla="*/ 206 w 458"/>
                <a:gd name="T7" fmla="*/ 15 h 472"/>
                <a:gd name="T8" fmla="*/ 206 w 458"/>
                <a:gd name="T9" fmla="*/ 44 h 472"/>
                <a:gd name="T10" fmla="*/ 412 w 458"/>
                <a:gd name="T11" fmla="*/ 235 h 472"/>
                <a:gd name="T12" fmla="*/ 206 w 458"/>
                <a:gd name="T13" fmla="*/ 442 h 472"/>
                <a:gd name="T14" fmla="*/ 206 w 458"/>
                <a:gd name="T15" fmla="*/ 471 h 472"/>
                <a:gd name="T16" fmla="*/ 236 w 458"/>
                <a:gd name="T17" fmla="*/ 471 h 472"/>
                <a:gd name="T18" fmla="*/ 457 w 458"/>
                <a:gd name="T19" fmla="*/ 250 h 472"/>
                <a:gd name="T20" fmla="*/ 457 w 458"/>
                <a:gd name="T21" fmla="*/ 235 h 472"/>
                <a:gd name="T22" fmla="*/ 457 w 458"/>
                <a:gd name="T23" fmla="*/ 221 h 472"/>
                <a:gd name="T24" fmla="*/ 221 w 458"/>
                <a:gd name="T25" fmla="*/ 235 h 472"/>
                <a:gd name="T26" fmla="*/ 221 w 458"/>
                <a:gd name="T27" fmla="*/ 235 h 472"/>
                <a:gd name="T28" fmla="*/ 221 w 458"/>
                <a:gd name="T29" fmla="*/ 221 h 472"/>
                <a:gd name="T30" fmla="*/ 44 w 458"/>
                <a:gd name="T31" fmla="*/ 44 h 472"/>
                <a:gd name="T32" fmla="*/ 15 w 458"/>
                <a:gd name="T33" fmla="*/ 44 h 472"/>
                <a:gd name="T34" fmla="*/ 15 w 458"/>
                <a:gd name="T35" fmla="*/ 74 h 472"/>
                <a:gd name="T36" fmla="*/ 177 w 458"/>
                <a:gd name="T37" fmla="*/ 235 h 472"/>
                <a:gd name="T38" fmla="*/ 15 w 458"/>
                <a:gd name="T39" fmla="*/ 397 h 472"/>
                <a:gd name="T40" fmla="*/ 15 w 458"/>
                <a:gd name="T41" fmla="*/ 427 h 472"/>
                <a:gd name="T42" fmla="*/ 44 w 458"/>
                <a:gd name="T43" fmla="*/ 427 h 472"/>
                <a:gd name="T44" fmla="*/ 221 w 458"/>
                <a:gd name="T45" fmla="*/ 250 h 472"/>
                <a:gd name="T46" fmla="*/ 221 w 458"/>
                <a:gd name="T47" fmla="*/ 23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8" h="472">
                  <a:moveTo>
                    <a:pt x="457" y="221"/>
                  </a:moveTo>
                  <a:lnTo>
                    <a:pt x="457" y="221"/>
                  </a:lnTo>
                  <a:cubicBezTo>
                    <a:pt x="236" y="15"/>
                    <a:pt x="236" y="15"/>
                    <a:pt x="236" y="15"/>
                  </a:cubicBezTo>
                  <a:cubicBezTo>
                    <a:pt x="236" y="0"/>
                    <a:pt x="221" y="0"/>
                    <a:pt x="206" y="15"/>
                  </a:cubicBezTo>
                  <a:cubicBezTo>
                    <a:pt x="206" y="15"/>
                    <a:pt x="206" y="30"/>
                    <a:pt x="206" y="44"/>
                  </a:cubicBezTo>
                  <a:cubicBezTo>
                    <a:pt x="412" y="235"/>
                    <a:pt x="412" y="235"/>
                    <a:pt x="412" y="235"/>
                  </a:cubicBezTo>
                  <a:cubicBezTo>
                    <a:pt x="206" y="442"/>
                    <a:pt x="206" y="442"/>
                    <a:pt x="206" y="442"/>
                  </a:cubicBezTo>
                  <a:cubicBezTo>
                    <a:pt x="206" y="456"/>
                    <a:pt x="206" y="456"/>
                    <a:pt x="206" y="471"/>
                  </a:cubicBezTo>
                  <a:cubicBezTo>
                    <a:pt x="221" y="471"/>
                    <a:pt x="236" y="471"/>
                    <a:pt x="236" y="471"/>
                  </a:cubicBezTo>
                  <a:cubicBezTo>
                    <a:pt x="457" y="250"/>
                    <a:pt x="457" y="250"/>
                    <a:pt x="457" y="250"/>
                  </a:cubicBezTo>
                  <a:cubicBezTo>
                    <a:pt x="457" y="250"/>
                    <a:pt x="457" y="250"/>
                    <a:pt x="457" y="235"/>
                  </a:cubicBezTo>
                  <a:cubicBezTo>
                    <a:pt x="457" y="235"/>
                    <a:pt x="457" y="235"/>
                    <a:pt x="457" y="221"/>
                  </a:cubicBezTo>
                  <a:close/>
                  <a:moveTo>
                    <a:pt x="221" y="235"/>
                  </a:moveTo>
                  <a:lnTo>
                    <a:pt x="221" y="235"/>
                  </a:lnTo>
                  <a:cubicBezTo>
                    <a:pt x="221" y="235"/>
                    <a:pt x="221" y="235"/>
                    <a:pt x="221" y="221"/>
                  </a:cubicBezTo>
                  <a:cubicBezTo>
                    <a:pt x="44" y="44"/>
                    <a:pt x="44" y="44"/>
                    <a:pt x="44" y="44"/>
                  </a:cubicBezTo>
                  <a:cubicBezTo>
                    <a:pt x="30" y="44"/>
                    <a:pt x="15" y="44"/>
                    <a:pt x="15" y="44"/>
                  </a:cubicBezTo>
                  <a:cubicBezTo>
                    <a:pt x="0" y="59"/>
                    <a:pt x="0" y="74"/>
                    <a:pt x="15" y="74"/>
                  </a:cubicBezTo>
                  <a:cubicBezTo>
                    <a:pt x="177" y="235"/>
                    <a:pt x="177" y="235"/>
                    <a:pt x="177" y="235"/>
                  </a:cubicBezTo>
                  <a:cubicBezTo>
                    <a:pt x="15" y="397"/>
                    <a:pt x="15" y="397"/>
                    <a:pt x="15" y="397"/>
                  </a:cubicBezTo>
                  <a:cubicBezTo>
                    <a:pt x="0" y="412"/>
                    <a:pt x="0" y="427"/>
                    <a:pt x="15" y="427"/>
                  </a:cubicBezTo>
                  <a:cubicBezTo>
                    <a:pt x="15" y="442"/>
                    <a:pt x="30" y="442"/>
                    <a:pt x="44" y="427"/>
                  </a:cubicBezTo>
                  <a:cubicBezTo>
                    <a:pt x="221" y="250"/>
                    <a:pt x="221" y="250"/>
                    <a:pt x="221" y="250"/>
                  </a:cubicBezTo>
                  <a:cubicBezTo>
                    <a:pt x="221" y="250"/>
                    <a:pt x="221" y="250"/>
                    <a:pt x="221" y="235"/>
                  </a:cubicBezTo>
                  <a:close/>
                </a:path>
              </a:pathLst>
            </a:custGeom>
            <a:solidFill>
              <a:schemeClr val="bg1"/>
            </a:solidFill>
            <a:ln>
              <a:noFill/>
            </a:ln>
            <a:effectLst/>
          </p:spPr>
          <p:txBody>
            <a:bodyPr wrap="none" anchor="ctr"/>
            <a:lstStyle/>
            <a:p>
              <a:pPr defTabSz="913765">
                <a:defRPr/>
              </a:pPr>
              <a:endParaRPr lang="en-US" dirty="0">
                <a:solidFill>
                  <a:srgbClr val="737572"/>
                </a:solidFill>
                <a:cs typeface="+mn-ea"/>
                <a:sym typeface="+mn-lt"/>
              </a:endParaRPr>
            </a:p>
          </p:txBody>
        </p:sp>
      </p:grpSp>
      <p:sp>
        <p:nvSpPr>
          <p:cNvPr id="56" name="Freeform 6"/>
          <p:cNvSpPr>
            <a:spLocks noChangeArrowheads="1"/>
          </p:cNvSpPr>
          <p:nvPr/>
        </p:nvSpPr>
        <p:spPr bwMode="auto">
          <a:xfrm>
            <a:off x="7047781" y="3312543"/>
            <a:ext cx="577969" cy="543465"/>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1"/>
          </a:solidFill>
          <a:ln>
            <a:noFill/>
          </a:ln>
          <a:effectLst/>
        </p:spPr>
        <p:txBody>
          <a:bodyPr wrap="none" anchor="ctr"/>
          <a:lstStyle/>
          <a:p>
            <a:pPr defTabSz="913765"/>
            <a:endParaRPr lang="en-US" dirty="0">
              <a:solidFill>
                <a:srgbClr val="737572"/>
              </a:solidFill>
              <a:cs typeface="+mn-ea"/>
              <a:sym typeface="+mn-lt"/>
            </a:endParaRPr>
          </a:p>
        </p:txBody>
      </p:sp>
      <p:sp>
        <p:nvSpPr>
          <p:cNvPr id="58" name="Freeform 29"/>
          <p:cNvSpPr>
            <a:spLocks noChangeArrowheads="1"/>
          </p:cNvSpPr>
          <p:nvPr/>
        </p:nvSpPr>
        <p:spPr bwMode="auto">
          <a:xfrm>
            <a:off x="9721971" y="3286664"/>
            <a:ext cx="573032" cy="618417"/>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1"/>
          </a:solidFill>
          <a:ln>
            <a:noFill/>
          </a:ln>
          <a:effectLst/>
        </p:spPr>
        <p:txBody>
          <a:bodyPr wrap="none" lIns="17145" tIns="8573" rIns="17145" bIns="8573" anchor="ctr"/>
          <a:lstStyle/>
          <a:p>
            <a:pPr defTabSz="913765">
              <a:defRPr/>
            </a:pPr>
            <a:endParaRPr lang="en-US" dirty="0">
              <a:solidFill>
                <a:srgbClr val="737572"/>
              </a:solidFill>
              <a:cs typeface="+mn-ea"/>
              <a:sym typeface="+mn-lt"/>
            </a:endParaRPr>
          </a:p>
        </p:txBody>
      </p:sp>
    </p:spTree>
  </p:cSld>
  <p:clrMapOvr>
    <a:masterClrMapping/>
  </p:clrMapOvr>
  <p:transition advTm="10000">
    <p:pull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sz="2800" b="1" dirty="0"/>
              <a:t>金融计算与建模实验平台</a:t>
            </a:r>
            <a:r>
              <a:rPr lang="en-US" altLang="zh-CN" sz="2800" b="1" dirty="0"/>
              <a:t>——</a:t>
            </a:r>
            <a:r>
              <a:rPr sz="2800" b="1" dirty="0"/>
              <a:t>系统登录</a:t>
            </a:r>
          </a:p>
        </p:txBody>
      </p:sp>
      <p:pic>
        <p:nvPicPr>
          <p:cNvPr id="18435" name="Picture 5"/>
          <p:cNvPicPr>
            <a:picLocks noChangeAspect="1"/>
          </p:cNvPicPr>
          <p:nvPr/>
        </p:nvPicPr>
        <p:blipFill>
          <a:blip r:embed="rId4"/>
          <a:stretch>
            <a:fillRect/>
          </a:stretch>
        </p:blipFill>
        <p:spPr>
          <a:xfrm>
            <a:off x="1524000" y="1214438"/>
            <a:ext cx="9144000" cy="4857750"/>
          </a:xfrm>
          <a:prstGeom prst="rect">
            <a:avLst/>
          </a:prstGeom>
          <a:noFill/>
          <a:ln w="9525">
            <a:noFill/>
          </a:ln>
          <a:effectLst>
            <a:prstShdw prst="shdw17" dist="17961" dir="2699999">
              <a:srgbClr val="2C6A89"/>
            </a:prstShdw>
          </a:effectLst>
        </p:spPr>
      </p:pic>
      <p:sp>
        <p:nvSpPr>
          <p:cNvPr id="9" name="圆角矩形 8"/>
          <p:cNvSpPr/>
          <p:nvPr/>
        </p:nvSpPr>
        <p:spPr>
          <a:xfrm>
            <a:off x="7096125" y="2418715"/>
            <a:ext cx="1571625" cy="640080"/>
          </a:xfrm>
          <a:prstGeom prst="roundRect">
            <a:avLst/>
          </a:prstGeom>
          <a:noFill/>
          <a:ln w="190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8437" name="圆角矩形标注 24"/>
          <p:cNvSpPr/>
          <p:nvPr/>
        </p:nvSpPr>
        <p:spPr>
          <a:xfrm>
            <a:off x="6596063" y="3775710"/>
            <a:ext cx="2339975" cy="500063"/>
          </a:xfrm>
          <a:prstGeom prst="wedgeRoundRectCallout">
            <a:avLst>
              <a:gd name="adj1" fmla="val 5981"/>
              <a:gd name="adj2" fmla="val -211375"/>
              <a:gd name="adj3" fmla="val 16667"/>
            </a:avLst>
          </a:prstGeom>
          <a:solidFill>
            <a:srgbClr val="A0DCFA">
              <a:alpha val="58823"/>
            </a:srgbClr>
          </a:solidFill>
          <a:ln w="3175" cap="flat" cmpd="sng">
            <a:solidFill>
              <a:schemeClr val="accent1"/>
            </a:solidFill>
            <a:prstDash val="solid"/>
            <a:round/>
            <a:headEnd type="none" w="med" len="med"/>
            <a:tailEnd type="none" w="med" len="med"/>
          </a:ln>
        </p:spPr>
        <p:txBody>
          <a:bodyPr anchor="ctr"/>
          <a:lstStyle/>
          <a:p>
            <a:pPr algn="ctr"/>
            <a:r>
              <a:rPr lang="zh-CN" altLang="en-US" b="1" dirty="0">
                <a:solidFill>
                  <a:srgbClr val="FF3300"/>
                </a:solidFill>
                <a:latin typeface="Arial" panose="020B0604020202020204" pitchFamily="34" charset="0"/>
                <a:ea typeface="宋体" panose="02010600030101010101" pitchFamily="2" charset="-122"/>
              </a:rPr>
              <a:t>输入用户名和密码</a:t>
            </a:r>
          </a:p>
        </p:txBody>
      </p:sp>
    </p:spTree>
    <p:custDataLst>
      <p:tags r:id="rId1"/>
    </p:custDataLst>
  </p:cSld>
  <p:clrMapOvr>
    <a:masterClrMapping/>
  </p:clrMapOvr>
  <p:transition advTm="10000">
    <p:pull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dirty="0">
                <a:solidFill>
                  <a:prstClr val="black">
                    <a:lumMod val="65000"/>
                    <a:lumOff val="35000"/>
                  </a:prstClr>
                </a:solidFill>
              </a:rPr>
              <a:t>锐思公司荣誉</a:t>
            </a:r>
            <a:endParaRPr sz="3600" b="1" dirty="0"/>
          </a:p>
        </p:txBody>
      </p:sp>
      <p:sp>
        <p:nvSpPr>
          <p:cNvPr id="22" name="矩形 21"/>
          <p:cNvSpPr/>
          <p:nvPr/>
        </p:nvSpPr>
        <p:spPr>
          <a:xfrm>
            <a:off x="1199456" y="1642809"/>
            <a:ext cx="3216357" cy="2126067"/>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3" name="矩形 22"/>
          <p:cNvSpPr/>
          <p:nvPr/>
        </p:nvSpPr>
        <p:spPr>
          <a:xfrm>
            <a:off x="1199456" y="3909053"/>
            <a:ext cx="3216357" cy="2126067"/>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 name="矩形 7"/>
          <p:cNvSpPr/>
          <p:nvPr/>
        </p:nvSpPr>
        <p:spPr>
          <a:xfrm>
            <a:off x="4607835" y="3899893"/>
            <a:ext cx="3216357" cy="2126067"/>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1026" name="Picture 2" descr="D:\工作\投标-公司资质\resset\公司证书\软件企业证书正本20131212.jpg"/>
          <p:cNvPicPr>
            <a:picLocks noChangeAspect="1" noChangeArrowheads="1"/>
          </p:cNvPicPr>
          <p:nvPr/>
        </p:nvPicPr>
        <p:blipFill>
          <a:blip r:embed="rId7" cstate="print"/>
          <a:srcRect/>
          <a:stretch>
            <a:fillRect/>
          </a:stretch>
        </p:blipFill>
        <p:spPr bwMode="auto">
          <a:xfrm>
            <a:off x="1071020" y="1299914"/>
            <a:ext cx="3405719" cy="2414839"/>
          </a:xfrm>
          <a:prstGeom prst="rect">
            <a:avLst/>
          </a:prstGeom>
          <a:ln>
            <a:noFill/>
          </a:ln>
          <a:effectLst>
            <a:outerShdw blurRad="292100" dist="139700" dir="2700000" algn="tl" rotWithShape="0">
              <a:srgbClr val="333333">
                <a:alpha val="65000"/>
              </a:srgbClr>
            </a:outerShdw>
          </a:effectLst>
        </p:spPr>
      </p:pic>
      <p:pic>
        <p:nvPicPr>
          <p:cNvPr id="1027" name="Picture 3" descr="D:\工作\投标-公司资质\resset\公司证书\高新技术企业证书-2015年年检.jpg"/>
          <p:cNvPicPr>
            <a:picLocks noChangeAspect="1" noChangeArrowheads="1"/>
          </p:cNvPicPr>
          <p:nvPr/>
        </p:nvPicPr>
        <p:blipFill>
          <a:blip r:embed="rId8" cstate="print"/>
          <a:srcRect/>
          <a:stretch>
            <a:fillRect/>
          </a:stretch>
        </p:blipFill>
        <p:spPr bwMode="auto">
          <a:xfrm>
            <a:off x="4571989" y="1333485"/>
            <a:ext cx="3238523" cy="2381267"/>
          </a:xfrm>
          <a:prstGeom prst="rect">
            <a:avLst/>
          </a:prstGeom>
          <a:ln>
            <a:noFill/>
          </a:ln>
          <a:effectLst>
            <a:outerShdw blurRad="292100" dist="139700" dir="2700000" algn="tl" rotWithShape="0">
              <a:srgbClr val="333333">
                <a:alpha val="65000"/>
              </a:srgbClr>
            </a:outerShdw>
          </a:effectLst>
        </p:spPr>
      </p:pic>
      <p:pic>
        <p:nvPicPr>
          <p:cNvPr id="11" name="Picture 4" descr="D:\工作\投标-公司资质\resset\公司证书\高新证书-中关村.jpg"/>
          <p:cNvPicPr>
            <a:picLocks noChangeAspect="1" noChangeArrowheads="1"/>
          </p:cNvPicPr>
          <p:nvPr/>
        </p:nvPicPr>
        <p:blipFill>
          <a:blip r:embed="rId9" cstate="print"/>
          <a:srcRect/>
          <a:stretch>
            <a:fillRect/>
          </a:stretch>
        </p:blipFill>
        <p:spPr bwMode="auto">
          <a:xfrm rot="5400000">
            <a:off x="5048243" y="3333749"/>
            <a:ext cx="2286016" cy="3238523"/>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10" cstate="print"/>
          <a:srcRect/>
          <a:stretch>
            <a:fillRect/>
          </a:stretch>
        </p:blipFill>
        <p:spPr bwMode="auto">
          <a:xfrm>
            <a:off x="1047716" y="3810004"/>
            <a:ext cx="3438057" cy="2286016"/>
          </a:xfrm>
          <a:prstGeom prst="rect">
            <a:avLst/>
          </a:prstGeom>
          <a:ln>
            <a:noFill/>
          </a:ln>
          <a:effectLst>
            <a:outerShdw blurRad="292100" dist="139700" dir="2700000" algn="tl" rotWithShape="0">
              <a:srgbClr val="333333">
                <a:alpha val="65000"/>
              </a:srgbClr>
            </a:outerShdw>
          </a:effectLst>
        </p:spPr>
      </p:pic>
      <p:pic>
        <p:nvPicPr>
          <p:cNvPr id="12" name="Picture 2"/>
          <p:cNvPicPr>
            <a:picLocks noChangeAspect="1" noChangeArrowheads="1"/>
          </p:cNvPicPr>
          <p:nvPr/>
        </p:nvPicPr>
        <p:blipFill>
          <a:blip r:embed="rId11" cstate="print"/>
          <a:srcRect/>
          <a:stretch>
            <a:fillRect/>
          </a:stretch>
        </p:blipFill>
        <p:spPr bwMode="auto">
          <a:xfrm>
            <a:off x="7905763" y="1333485"/>
            <a:ext cx="3333773" cy="2381267"/>
          </a:xfrm>
          <a:prstGeom prst="rect">
            <a:avLst/>
          </a:prstGeom>
          <a:ln>
            <a:noFill/>
          </a:ln>
          <a:effectLst>
            <a:outerShdw blurRad="292100" dist="139700" dir="2700000" algn="tl" rotWithShape="0">
              <a:srgbClr val="333333">
                <a:alpha val="65000"/>
              </a:srgbClr>
            </a:outerShdw>
          </a:effectLst>
        </p:spPr>
      </p:pic>
      <p:pic>
        <p:nvPicPr>
          <p:cNvPr id="13" name="Picture 3"/>
          <p:cNvPicPr>
            <a:picLocks noChangeAspect="1" noChangeArrowheads="1"/>
          </p:cNvPicPr>
          <p:nvPr/>
        </p:nvPicPr>
        <p:blipFill>
          <a:blip r:embed="rId12" cstate="print"/>
          <a:srcRect/>
          <a:stretch>
            <a:fillRect/>
          </a:stretch>
        </p:blipFill>
        <p:spPr bwMode="auto">
          <a:xfrm>
            <a:off x="7905763" y="3810003"/>
            <a:ext cx="3333773" cy="228317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advTm="10000">
    <p:pull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dirty="0">
                <a:solidFill>
                  <a:prstClr val="black">
                    <a:lumMod val="65000"/>
                    <a:lumOff val="35000"/>
                  </a:prstClr>
                </a:solidFill>
              </a:rPr>
              <a:t>锐思公司荣誉</a:t>
            </a:r>
            <a:endParaRPr lang="zh-CN" altLang="en-US" sz="2800" b="1" dirty="0"/>
          </a:p>
        </p:txBody>
      </p:sp>
      <p:pic>
        <p:nvPicPr>
          <p:cNvPr id="2052" name="Picture 4"/>
          <p:cNvPicPr>
            <a:picLocks noChangeAspect="1" noChangeArrowheads="1"/>
          </p:cNvPicPr>
          <p:nvPr/>
        </p:nvPicPr>
        <p:blipFill>
          <a:blip r:embed="rId4" cstate="print"/>
          <a:srcRect/>
          <a:stretch>
            <a:fillRect/>
          </a:stretch>
        </p:blipFill>
        <p:spPr bwMode="auto">
          <a:xfrm>
            <a:off x="2334573" y="1333485"/>
            <a:ext cx="1189660" cy="1714512"/>
          </a:xfrm>
          <a:prstGeom prst="rect">
            <a:avLst/>
          </a:prstGeom>
          <a:ln>
            <a:noFill/>
          </a:ln>
          <a:effectLst>
            <a:outerShdw blurRad="292100" dist="139700" dir="2700000" algn="tl" rotWithShape="0">
              <a:srgbClr val="333333">
                <a:alpha val="65000"/>
              </a:srgbClr>
            </a:outerShdw>
          </a:effectLst>
        </p:spPr>
      </p:pic>
      <p:pic>
        <p:nvPicPr>
          <p:cNvPr id="2053" name="Picture 5"/>
          <p:cNvPicPr>
            <a:picLocks noChangeAspect="1" noChangeArrowheads="1"/>
          </p:cNvPicPr>
          <p:nvPr/>
        </p:nvPicPr>
        <p:blipFill>
          <a:blip r:embed="rId5" cstate="print"/>
          <a:srcRect/>
          <a:stretch>
            <a:fillRect/>
          </a:stretch>
        </p:blipFill>
        <p:spPr bwMode="auto">
          <a:xfrm>
            <a:off x="3619483" y="1333485"/>
            <a:ext cx="1189661" cy="1714512"/>
          </a:xfrm>
          <a:prstGeom prst="rect">
            <a:avLst/>
          </a:prstGeom>
          <a:ln>
            <a:noFill/>
          </a:ln>
          <a:effectLst>
            <a:outerShdw blurRad="292100" dist="139700" dir="2700000" algn="tl" rotWithShape="0">
              <a:srgbClr val="333333">
                <a:alpha val="65000"/>
              </a:srgbClr>
            </a:outerShdw>
          </a:effectLst>
        </p:spPr>
      </p:pic>
      <p:pic>
        <p:nvPicPr>
          <p:cNvPr id="9" name="Picture 6"/>
          <p:cNvPicPr>
            <a:picLocks noChangeAspect="1" noChangeArrowheads="1"/>
          </p:cNvPicPr>
          <p:nvPr/>
        </p:nvPicPr>
        <p:blipFill>
          <a:blip r:embed="rId6" cstate="print"/>
          <a:srcRect/>
          <a:stretch>
            <a:fillRect/>
          </a:stretch>
        </p:blipFill>
        <p:spPr bwMode="auto">
          <a:xfrm>
            <a:off x="1047716" y="1333485"/>
            <a:ext cx="1175665" cy="1714512"/>
          </a:xfrm>
          <a:prstGeom prst="rect">
            <a:avLst/>
          </a:prstGeom>
          <a:ln>
            <a:noFill/>
          </a:ln>
          <a:effectLst>
            <a:outerShdw blurRad="292100" dist="139700" dir="2700000" algn="tl" rotWithShape="0">
              <a:srgbClr val="333333">
                <a:alpha val="65000"/>
              </a:srgbClr>
            </a:outerShdw>
          </a:effectLst>
        </p:spPr>
      </p:pic>
      <p:pic>
        <p:nvPicPr>
          <p:cNvPr id="13" name="图片 12" descr="RESSET非上市公司数据库系统软件V2.0.jpg"/>
          <p:cNvPicPr>
            <a:picLocks noChangeAspect="1"/>
          </p:cNvPicPr>
          <p:nvPr/>
        </p:nvPicPr>
        <p:blipFill>
          <a:blip r:embed="rId7" cstate="print"/>
          <a:srcRect l="4811" t="4166" r="14634" b="12500"/>
          <a:stretch>
            <a:fillRect/>
          </a:stretch>
        </p:blipFill>
        <p:spPr>
          <a:xfrm rot="16200000">
            <a:off x="9543255" y="2839269"/>
            <a:ext cx="1536397" cy="2334863"/>
          </a:xfrm>
          <a:prstGeom prst="rect">
            <a:avLst/>
          </a:prstGeom>
          <a:ln>
            <a:noFill/>
          </a:ln>
          <a:effectLst>
            <a:outerShdw blurRad="292100" dist="139700" dir="2700000" algn="tl" rotWithShape="0">
              <a:srgbClr val="333333">
                <a:alpha val="65000"/>
              </a:srgbClr>
            </a:outerShdw>
          </a:effectLst>
        </p:spPr>
      </p:pic>
      <p:pic>
        <p:nvPicPr>
          <p:cNvPr id="14" name="图片 13" descr="RESSET金融学院教育平台软件V2.0.jpg"/>
          <p:cNvPicPr>
            <a:picLocks noChangeAspect="1"/>
          </p:cNvPicPr>
          <p:nvPr/>
        </p:nvPicPr>
        <p:blipFill>
          <a:blip r:embed="rId8" cstate="print"/>
          <a:srcRect l="3727" t="4167" r="15718" b="11110"/>
          <a:stretch>
            <a:fillRect/>
          </a:stretch>
        </p:blipFill>
        <p:spPr>
          <a:xfrm rot="16200000">
            <a:off x="7044658" y="2898973"/>
            <a:ext cx="1569335" cy="2248389"/>
          </a:xfrm>
          <a:prstGeom prst="rect">
            <a:avLst/>
          </a:prstGeom>
          <a:ln>
            <a:noFill/>
          </a:ln>
          <a:effectLst>
            <a:outerShdw blurRad="292100" dist="139700" dir="2700000" algn="tl" rotWithShape="0">
              <a:srgbClr val="333333">
                <a:alpha val="65000"/>
              </a:srgbClr>
            </a:outerShdw>
          </a:effectLst>
        </p:spPr>
      </p:pic>
      <p:pic>
        <p:nvPicPr>
          <p:cNvPr id="16" name="图片 15" descr="RESSET股票仿真交易系统软件V2.0.jpg"/>
          <p:cNvPicPr>
            <a:picLocks noChangeAspect="1"/>
          </p:cNvPicPr>
          <p:nvPr/>
        </p:nvPicPr>
        <p:blipFill>
          <a:blip r:embed="rId9" cstate="print"/>
          <a:srcRect l="2846" t="4166" r="14634" b="12500"/>
          <a:stretch>
            <a:fillRect/>
          </a:stretch>
        </p:blipFill>
        <p:spPr>
          <a:xfrm rot="16200000">
            <a:off x="7042390" y="1186728"/>
            <a:ext cx="1573871" cy="2248389"/>
          </a:xfrm>
          <a:prstGeom prst="rect">
            <a:avLst/>
          </a:prstGeom>
          <a:ln>
            <a:noFill/>
          </a:ln>
          <a:effectLst>
            <a:outerShdw blurRad="292100" dist="139700" dir="2700000" algn="tl" rotWithShape="0">
              <a:srgbClr val="333333">
                <a:alpha val="65000"/>
              </a:srgbClr>
            </a:outerShdw>
          </a:effectLst>
        </p:spPr>
      </p:pic>
      <p:pic>
        <p:nvPicPr>
          <p:cNvPr id="17" name="图片 16" descr="RESSET行情终端软件V2.0.jpg"/>
          <p:cNvPicPr>
            <a:picLocks noChangeAspect="1"/>
          </p:cNvPicPr>
          <p:nvPr/>
        </p:nvPicPr>
        <p:blipFill>
          <a:blip r:embed="rId10" cstate="print"/>
          <a:srcRect l="4811" t="3543" r="14634" b="11734"/>
          <a:stretch>
            <a:fillRect/>
          </a:stretch>
        </p:blipFill>
        <p:spPr>
          <a:xfrm rot="16200000">
            <a:off x="9526789" y="1141224"/>
            <a:ext cx="1569336" cy="2334867"/>
          </a:xfrm>
          <a:prstGeom prst="rect">
            <a:avLst/>
          </a:prstGeom>
          <a:ln>
            <a:noFill/>
          </a:ln>
          <a:effectLst>
            <a:outerShdw blurRad="292100" dist="139700" dir="2700000" algn="tl" rotWithShape="0">
              <a:srgbClr val="333333">
                <a:alpha val="65000"/>
              </a:srgbClr>
            </a:outerShdw>
          </a:effectLst>
        </p:spPr>
      </p:pic>
      <p:pic>
        <p:nvPicPr>
          <p:cNvPr id="18" name="图片 17" descr="RESSET财务管理与上市公司财务报表分析系统软件V2.0.jpg"/>
          <p:cNvPicPr>
            <a:picLocks noChangeAspect="1"/>
          </p:cNvPicPr>
          <p:nvPr/>
        </p:nvPicPr>
        <p:blipFill>
          <a:blip r:embed="rId11" cstate="print"/>
          <a:srcRect l="3854" t="16667" r="12691" b="4166"/>
          <a:stretch>
            <a:fillRect/>
          </a:stretch>
        </p:blipFill>
        <p:spPr>
          <a:xfrm>
            <a:off x="6705133" y="4953012"/>
            <a:ext cx="2248388" cy="1595235"/>
          </a:xfrm>
          <a:prstGeom prst="rect">
            <a:avLst/>
          </a:prstGeom>
          <a:ln>
            <a:noFill/>
          </a:ln>
          <a:effectLst>
            <a:outerShdw blurRad="292100" dist="139700" dir="2700000" algn="tl" rotWithShape="0">
              <a:srgbClr val="333333">
                <a:alpha val="65000"/>
              </a:srgbClr>
            </a:outerShdw>
          </a:effectLst>
        </p:spPr>
      </p:pic>
      <p:pic>
        <p:nvPicPr>
          <p:cNvPr id="19" name="图片 18" descr="RESSET Level2 高频数据系统软件V2.0.jpg"/>
          <p:cNvPicPr>
            <a:picLocks noChangeAspect="1"/>
          </p:cNvPicPr>
          <p:nvPr/>
        </p:nvPicPr>
        <p:blipFill>
          <a:blip r:embed="rId12" cstate="print"/>
          <a:srcRect l="4811" t="4166" r="14634" b="12500"/>
          <a:stretch>
            <a:fillRect/>
          </a:stretch>
        </p:blipFill>
        <p:spPr>
          <a:xfrm rot="16200000">
            <a:off x="9550604" y="4546435"/>
            <a:ext cx="1568107" cy="2381264"/>
          </a:xfrm>
          <a:prstGeom prst="rect">
            <a:avLst/>
          </a:prstGeom>
          <a:ln>
            <a:noFill/>
          </a:ln>
          <a:effectLst>
            <a:outerShdw blurRad="292100" dist="139700" dir="2700000" algn="tl" rotWithShape="0">
              <a:srgbClr val="333333">
                <a:alpha val="65000"/>
              </a:srgbClr>
            </a:outerShdw>
          </a:effectLst>
        </p:spPr>
      </p:pic>
      <p:pic>
        <p:nvPicPr>
          <p:cNvPr id="20" name="图片 19" descr="RESSET非上市公司数据库系统v2.0.JPG"/>
          <p:cNvPicPr>
            <a:picLocks noChangeAspect="1"/>
          </p:cNvPicPr>
          <p:nvPr/>
        </p:nvPicPr>
        <p:blipFill>
          <a:blip r:embed="rId13" cstate="print"/>
          <a:stretch>
            <a:fillRect/>
          </a:stretch>
        </p:blipFill>
        <p:spPr>
          <a:xfrm>
            <a:off x="4857742" y="1333485"/>
            <a:ext cx="1256613" cy="1714488"/>
          </a:xfrm>
          <a:prstGeom prst="rect">
            <a:avLst/>
          </a:prstGeom>
          <a:ln>
            <a:noFill/>
          </a:ln>
          <a:effectLst>
            <a:outerShdw blurRad="292100" dist="139700" dir="2700000" algn="tl" rotWithShape="0">
              <a:srgbClr val="333333">
                <a:alpha val="65000"/>
              </a:srgbClr>
            </a:outerShdw>
          </a:effectLst>
        </p:spPr>
      </p:pic>
      <p:pic>
        <p:nvPicPr>
          <p:cNvPr id="21" name="图片 20" descr="RESSETLevel2 高频数据系统v2.0.JPG"/>
          <p:cNvPicPr>
            <a:picLocks noChangeAspect="1"/>
          </p:cNvPicPr>
          <p:nvPr/>
        </p:nvPicPr>
        <p:blipFill>
          <a:blip r:embed="rId14" cstate="print"/>
          <a:stretch>
            <a:fillRect/>
          </a:stretch>
        </p:blipFill>
        <p:spPr>
          <a:xfrm>
            <a:off x="1047715" y="3143248"/>
            <a:ext cx="1186819" cy="1619261"/>
          </a:xfrm>
          <a:prstGeom prst="rect">
            <a:avLst/>
          </a:prstGeom>
          <a:ln>
            <a:noFill/>
          </a:ln>
          <a:effectLst>
            <a:outerShdw blurRad="292100" dist="139700" dir="2700000" algn="tl" rotWithShape="0">
              <a:srgbClr val="333333">
                <a:alpha val="65000"/>
              </a:srgbClr>
            </a:outerShdw>
          </a:effectLst>
        </p:spPr>
      </p:pic>
      <p:pic>
        <p:nvPicPr>
          <p:cNvPr id="22" name="图片 21" descr="RESSET期权仿真交易系统v2.0.jpg"/>
          <p:cNvPicPr>
            <a:picLocks noChangeAspect="1"/>
          </p:cNvPicPr>
          <p:nvPr/>
        </p:nvPicPr>
        <p:blipFill>
          <a:blip r:embed="rId15" cstate="print"/>
          <a:stretch>
            <a:fillRect/>
          </a:stretch>
        </p:blipFill>
        <p:spPr>
          <a:xfrm>
            <a:off x="2337896" y="3143248"/>
            <a:ext cx="1186337" cy="1619261"/>
          </a:xfrm>
          <a:prstGeom prst="rect">
            <a:avLst/>
          </a:prstGeom>
          <a:ln>
            <a:noFill/>
          </a:ln>
          <a:effectLst>
            <a:outerShdw blurRad="292100" dist="139700" dir="2700000" algn="tl" rotWithShape="0">
              <a:srgbClr val="333333">
                <a:alpha val="65000"/>
              </a:srgbClr>
            </a:outerShdw>
          </a:effectLst>
        </p:spPr>
      </p:pic>
      <p:pic>
        <p:nvPicPr>
          <p:cNvPr id="23" name="图片 22" descr="RESSET信用风险管理系统v2.0.jpg"/>
          <p:cNvPicPr>
            <a:picLocks noChangeAspect="1"/>
          </p:cNvPicPr>
          <p:nvPr/>
        </p:nvPicPr>
        <p:blipFill>
          <a:blip r:embed="rId16" cstate="print"/>
          <a:srcRect l="4150" b="2777"/>
          <a:stretch>
            <a:fillRect/>
          </a:stretch>
        </p:blipFill>
        <p:spPr>
          <a:xfrm>
            <a:off x="3619483" y="3143250"/>
            <a:ext cx="1160603" cy="1619260"/>
          </a:xfrm>
          <a:prstGeom prst="rect">
            <a:avLst/>
          </a:prstGeom>
          <a:ln>
            <a:noFill/>
          </a:ln>
          <a:effectLst>
            <a:outerShdw blurRad="292100" dist="139700" dir="2700000" algn="tl" rotWithShape="0">
              <a:srgbClr val="333333">
                <a:alpha val="65000"/>
              </a:srgbClr>
            </a:outerShdw>
          </a:effectLst>
        </p:spPr>
      </p:pic>
      <p:pic>
        <p:nvPicPr>
          <p:cNvPr id="24" name="Picture 4"/>
          <p:cNvPicPr>
            <a:picLocks noChangeAspect="1" noChangeArrowheads="1"/>
          </p:cNvPicPr>
          <p:nvPr/>
        </p:nvPicPr>
        <p:blipFill>
          <a:blip r:embed="rId17" cstate="print"/>
          <a:srcRect/>
          <a:stretch>
            <a:fillRect/>
          </a:stretch>
        </p:blipFill>
        <p:spPr bwMode="auto">
          <a:xfrm>
            <a:off x="4857741" y="3143248"/>
            <a:ext cx="1238259" cy="1619261"/>
          </a:xfrm>
          <a:prstGeom prst="rect">
            <a:avLst/>
          </a:prstGeom>
          <a:ln>
            <a:noFill/>
          </a:ln>
          <a:effectLst>
            <a:outerShdw blurRad="292100" dist="139700" dir="2700000" algn="tl" rotWithShape="0">
              <a:srgbClr val="333333">
                <a:alpha val="65000"/>
              </a:srgbClr>
            </a:outerShdw>
          </a:effectLst>
        </p:spPr>
      </p:pic>
      <p:pic>
        <p:nvPicPr>
          <p:cNvPr id="25" name="Picture 4"/>
          <p:cNvPicPr>
            <a:picLocks noChangeAspect="1" noChangeArrowheads="1"/>
          </p:cNvPicPr>
          <p:nvPr/>
        </p:nvPicPr>
        <p:blipFill>
          <a:blip r:embed="rId4" cstate="print"/>
          <a:srcRect/>
          <a:stretch>
            <a:fillRect/>
          </a:stretch>
        </p:blipFill>
        <p:spPr bwMode="auto">
          <a:xfrm>
            <a:off x="2334573" y="4857760"/>
            <a:ext cx="1189660" cy="1714512"/>
          </a:xfrm>
          <a:prstGeom prst="rect">
            <a:avLst/>
          </a:prstGeom>
          <a:ln>
            <a:noFill/>
          </a:ln>
          <a:effectLst>
            <a:outerShdw blurRad="292100" dist="139700" dir="2700000" algn="tl" rotWithShape="0">
              <a:srgbClr val="333333">
                <a:alpha val="65000"/>
              </a:srgbClr>
            </a:outerShdw>
          </a:effectLst>
        </p:spPr>
      </p:pic>
      <p:pic>
        <p:nvPicPr>
          <p:cNvPr id="26" name="Picture 5"/>
          <p:cNvPicPr>
            <a:picLocks noChangeAspect="1" noChangeArrowheads="1"/>
          </p:cNvPicPr>
          <p:nvPr/>
        </p:nvPicPr>
        <p:blipFill>
          <a:blip r:embed="rId18" cstate="print"/>
          <a:srcRect/>
          <a:stretch>
            <a:fillRect/>
          </a:stretch>
        </p:blipFill>
        <p:spPr bwMode="auto">
          <a:xfrm>
            <a:off x="3619483" y="4857760"/>
            <a:ext cx="1189661" cy="1714512"/>
          </a:xfrm>
          <a:prstGeom prst="rect">
            <a:avLst/>
          </a:prstGeom>
          <a:ln>
            <a:noFill/>
          </a:ln>
          <a:effectLst>
            <a:outerShdw blurRad="292100" dist="139700" dir="2700000" algn="tl" rotWithShape="0">
              <a:srgbClr val="333333">
                <a:alpha val="65000"/>
              </a:srgbClr>
            </a:outerShdw>
          </a:effectLst>
        </p:spPr>
      </p:pic>
      <p:pic>
        <p:nvPicPr>
          <p:cNvPr id="27" name="Picture 6"/>
          <p:cNvPicPr>
            <a:picLocks noChangeAspect="1" noChangeArrowheads="1"/>
          </p:cNvPicPr>
          <p:nvPr/>
        </p:nvPicPr>
        <p:blipFill>
          <a:blip r:embed="rId6" cstate="print"/>
          <a:srcRect/>
          <a:stretch>
            <a:fillRect/>
          </a:stretch>
        </p:blipFill>
        <p:spPr bwMode="auto">
          <a:xfrm>
            <a:off x="1047716" y="4857760"/>
            <a:ext cx="1175665" cy="1714512"/>
          </a:xfrm>
          <a:prstGeom prst="rect">
            <a:avLst/>
          </a:prstGeom>
          <a:ln>
            <a:noFill/>
          </a:ln>
          <a:effectLst>
            <a:outerShdw blurRad="292100" dist="139700" dir="2700000" algn="tl" rotWithShape="0">
              <a:srgbClr val="333333">
                <a:alpha val="65000"/>
              </a:srgbClr>
            </a:outerShdw>
          </a:effectLst>
        </p:spPr>
      </p:pic>
      <p:pic>
        <p:nvPicPr>
          <p:cNvPr id="28" name="图片 27" descr="RESSET非上市公司数据库系统v2.0.JPG"/>
          <p:cNvPicPr>
            <a:picLocks noChangeAspect="1"/>
          </p:cNvPicPr>
          <p:nvPr/>
        </p:nvPicPr>
        <p:blipFill>
          <a:blip r:embed="rId13" cstate="print"/>
          <a:stretch>
            <a:fillRect/>
          </a:stretch>
        </p:blipFill>
        <p:spPr>
          <a:xfrm>
            <a:off x="4857742" y="4857760"/>
            <a:ext cx="1256613" cy="1714488"/>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a:off x="2095472" y="984672"/>
            <a:ext cx="2952771" cy="353939"/>
          </a:xfrm>
          <a:prstGeom prst="rect">
            <a:avLst/>
          </a:prstGeom>
          <a:noFill/>
        </p:spPr>
        <p:txBody>
          <a:bodyPr wrap="square" lIns="121917" tIns="60958" rIns="121917" bIns="60958" rtlCol="0">
            <a:spAutoFit/>
          </a:bodyPr>
          <a:lstStyle/>
          <a:p>
            <a:r>
              <a:rPr lang="en-US" altLang="zh-CN" sz="1500" b="1" dirty="0">
                <a:latin typeface="+mn-ea"/>
              </a:rPr>
              <a:t>《</a:t>
            </a:r>
            <a:r>
              <a:rPr lang="zh-CN" altLang="en-US" sz="1500" b="1" dirty="0">
                <a:latin typeface="+mn-ea"/>
              </a:rPr>
              <a:t>软件著作权证书</a:t>
            </a:r>
            <a:r>
              <a:rPr lang="en-US" altLang="zh-CN" sz="1500" b="1" dirty="0">
                <a:latin typeface="+mn-ea"/>
              </a:rPr>
              <a:t>》</a:t>
            </a:r>
            <a:r>
              <a:rPr lang="zh-CN" altLang="en-US" sz="1500" b="1" dirty="0">
                <a:latin typeface="+mn-ea"/>
              </a:rPr>
              <a:t>共计</a:t>
            </a:r>
            <a:r>
              <a:rPr lang="en-US" altLang="zh-CN" sz="1500" b="1" dirty="0">
                <a:solidFill>
                  <a:srgbClr val="0070C0"/>
                </a:solidFill>
                <a:latin typeface="+mn-ea"/>
              </a:rPr>
              <a:t>120</a:t>
            </a:r>
            <a:r>
              <a:rPr lang="zh-CN" altLang="en-US" sz="1500" b="1" dirty="0">
                <a:solidFill>
                  <a:srgbClr val="0070C0"/>
                </a:solidFill>
                <a:latin typeface="+mn-ea"/>
              </a:rPr>
              <a:t>项</a:t>
            </a:r>
          </a:p>
        </p:txBody>
      </p:sp>
      <p:sp>
        <p:nvSpPr>
          <p:cNvPr id="31" name="TextBox 30"/>
          <p:cNvSpPr txBox="1"/>
          <p:nvPr/>
        </p:nvSpPr>
        <p:spPr>
          <a:xfrm>
            <a:off x="7429509" y="1047734"/>
            <a:ext cx="3094717" cy="353939"/>
          </a:xfrm>
          <a:prstGeom prst="rect">
            <a:avLst/>
          </a:prstGeom>
          <a:noFill/>
        </p:spPr>
        <p:txBody>
          <a:bodyPr wrap="square" lIns="121917" tIns="60958" rIns="121917" bIns="60958" rtlCol="0">
            <a:spAutoFit/>
          </a:bodyPr>
          <a:lstStyle/>
          <a:p>
            <a:r>
              <a:rPr lang="en-US" altLang="zh-CN" sz="1500" b="1" dirty="0">
                <a:latin typeface="+mn-ea"/>
              </a:rPr>
              <a:t>《</a:t>
            </a:r>
            <a:r>
              <a:rPr lang="zh-CN" altLang="en-US" sz="1500" b="1" dirty="0">
                <a:latin typeface="+mn-ea"/>
              </a:rPr>
              <a:t>软件产品登记证书</a:t>
            </a:r>
            <a:r>
              <a:rPr lang="en-US" altLang="zh-CN" sz="1500" b="1" dirty="0">
                <a:latin typeface="+mn-ea"/>
              </a:rPr>
              <a:t>》</a:t>
            </a:r>
            <a:r>
              <a:rPr lang="zh-CN" altLang="en-US" sz="1500" b="1" dirty="0">
                <a:latin typeface="+mn-ea"/>
              </a:rPr>
              <a:t>共计</a:t>
            </a:r>
            <a:r>
              <a:rPr lang="en-US" altLang="zh-CN" sz="1500" b="1" dirty="0">
                <a:solidFill>
                  <a:srgbClr val="0070C0"/>
                </a:solidFill>
                <a:latin typeface="+mn-ea"/>
              </a:rPr>
              <a:t>41</a:t>
            </a:r>
            <a:r>
              <a:rPr lang="zh-CN" altLang="en-US" sz="1500" b="1" dirty="0">
                <a:solidFill>
                  <a:srgbClr val="0070C0"/>
                </a:solidFill>
                <a:latin typeface="+mn-ea"/>
              </a:rPr>
              <a:t>项</a:t>
            </a:r>
          </a:p>
        </p:txBody>
      </p:sp>
    </p:spTree>
    <p:custDataLst>
      <p:tags r:id="rId1"/>
    </p:custDataLst>
  </p:cSld>
  <p:clrMapOvr>
    <a:masterClrMapping/>
  </p:clrMapOvr>
  <p:transition advTm="10000">
    <p:pull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altLang="en-US" sz="2800" b="1" dirty="0">
                <a:solidFill>
                  <a:prstClr val="black">
                    <a:lumMod val="65000"/>
                    <a:lumOff val="35000"/>
                  </a:prstClr>
                </a:solidFill>
              </a:rPr>
              <a:t>锐思三大产品系列</a:t>
            </a:r>
            <a:endParaRPr lang="zh-CN" altLang="en-US" sz="3600" b="1" dirty="0"/>
          </a:p>
        </p:txBody>
      </p:sp>
      <p:sp>
        <p:nvSpPr>
          <p:cNvPr id="140" name="圆角矩形 139"/>
          <p:cNvSpPr/>
          <p:nvPr/>
        </p:nvSpPr>
        <p:spPr>
          <a:xfrm>
            <a:off x="1127725" y="1582545"/>
            <a:ext cx="2338706" cy="406400"/>
          </a:xfrm>
          <a:prstGeom prst="roundRect">
            <a:avLst/>
          </a:prstGeom>
          <a:solidFill>
            <a:srgbClr val="0070C0"/>
          </a:solidFill>
          <a:ln w="25400" cap="flat" cmpd="sng" algn="ctr">
            <a:noFill/>
            <a:prstDash val="solid"/>
          </a:ln>
          <a:effectLst>
            <a:innerShdw blurRad="63500" dist="50800" dir="2700000">
              <a:prstClr val="black">
                <a:alpha val="50000"/>
              </a:prstClr>
            </a:inn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投资研究</a:t>
            </a:r>
            <a:r>
              <a:rPr lang="zh-CN" altLang="en-US" sz="1400" b="1" dirty="0">
                <a:solidFill>
                  <a:schemeClr val="bg1"/>
                </a:solidFill>
                <a:latin typeface="微软雅黑" panose="020B0503020204020204" charset="-122"/>
                <a:ea typeface="微软雅黑" panose="020B0503020204020204" charset="-122"/>
              </a:rPr>
              <a:t>系列</a:t>
            </a:r>
            <a:endParaRPr kumimoji="0" lang="zh-CN" altLang="en-US" sz="1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41" name="圆角矩形 140"/>
          <p:cNvSpPr/>
          <p:nvPr/>
        </p:nvSpPr>
        <p:spPr>
          <a:xfrm>
            <a:off x="1224007" y="2119253"/>
            <a:ext cx="2119562" cy="523171"/>
          </a:xfrm>
          <a:prstGeom prst="roundRect">
            <a:avLst/>
          </a:prstGeom>
          <a:solidFill>
            <a:srgbClr val="4AB1E4">
              <a:lumMod val="20000"/>
              <a:lumOff val="80000"/>
            </a:srgbClr>
          </a:solid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仿真交易系统</a:t>
            </a:r>
          </a:p>
        </p:txBody>
      </p:sp>
      <p:sp>
        <p:nvSpPr>
          <p:cNvPr id="142" name="圆角矩形 141"/>
          <p:cNvSpPr/>
          <p:nvPr/>
        </p:nvSpPr>
        <p:spPr>
          <a:xfrm>
            <a:off x="3947108" y="1594830"/>
            <a:ext cx="4329105" cy="369429"/>
          </a:xfrm>
          <a:prstGeom prst="roundRect">
            <a:avLst/>
          </a:prstGeom>
          <a:solidFill>
            <a:srgbClr val="0070C0"/>
          </a:solidFill>
          <a:ln w="25400" cap="flat" cmpd="sng" algn="ctr">
            <a:noFill/>
            <a:prstDash val="solid"/>
          </a:ln>
          <a:effectLst>
            <a:innerShdw blurRad="63500" dist="50800" dir="2700000">
              <a:prstClr val="black">
                <a:alpha val="50000"/>
              </a:prstClr>
            </a:innerShdw>
          </a:effectLst>
        </p:spPr>
        <p:txBody>
          <a:bodyPr anchor="ctr"/>
          <a:lstStyle/>
          <a:p>
            <a:pPr algn="ctr" fontAlgn="base">
              <a:spcBef>
                <a:spcPct val="0"/>
              </a:spcBef>
              <a:spcAft>
                <a:spcPct val="0"/>
              </a:spcAft>
              <a:defRPr/>
            </a:pPr>
            <a:r>
              <a:rPr lang="zh-CN" altLang="en-US" sz="1400" b="1" dirty="0">
                <a:solidFill>
                  <a:schemeClr val="bg1"/>
                </a:solidFill>
                <a:latin typeface="微软雅黑" panose="020B0503020204020204" charset="-122"/>
                <a:ea typeface="微软雅黑" panose="020B0503020204020204" charset="-122"/>
              </a:rPr>
              <a:t>数据库系列</a:t>
            </a:r>
          </a:p>
        </p:txBody>
      </p:sp>
      <p:sp>
        <p:nvSpPr>
          <p:cNvPr id="143" name="圆角矩形 142"/>
          <p:cNvSpPr/>
          <p:nvPr/>
        </p:nvSpPr>
        <p:spPr>
          <a:xfrm>
            <a:off x="8713955" y="1604481"/>
            <a:ext cx="2753965" cy="384479"/>
          </a:xfrm>
          <a:prstGeom prst="roundRect">
            <a:avLst/>
          </a:prstGeom>
          <a:solidFill>
            <a:srgbClr val="0070C0"/>
          </a:solidFill>
          <a:ln w="25400" cap="flat" cmpd="sng" algn="ctr">
            <a:noFill/>
            <a:prstDash val="solid"/>
          </a:ln>
          <a:effectLst>
            <a:innerShdw blurRad="63500" dist="50800" dir="2700000">
              <a:prstClr val="black">
                <a:alpha val="50000"/>
              </a:prstClr>
            </a:innerShdw>
          </a:effectLst>
        </p:spPr>
        <p:txBody>
          <a:bodyPr anchor="ctr"/>
          <a:lstStyle/>
          <a:p>
            <a:pPr marR="0" lvl="0" indent="0" algn="ctr" fontAlgn="base">
              <a:lnSpc>
                <a:spcPct val="100000"/>
              </a:lnSpc>
              <a:spcBef>
                <a:spcPct val="0"/>
              </a:spcBef>
              <a:spcAft>
                <a:spcPct val="0"/>
              </a:spcAft>
              <a:buClrTx/>
              <a:buSzTx/>
              <a:buFontTx/>
              <a:buNone/>
              <a:defRPr/>
            </a:pPr>
            <a:r>
              <a:rPr lang="zh-CN" altLang="en-US" sz="1400" b="1" dirty="0">
                <a:solidFill>
                  <a:schemeClr val="bg1"/>
                </a:solidFill>
                <a:latin typeface="微软雅黑" panose="020B0503020204020204" charset="-122"/>
                <a:ea typeface="微软雅黑" panose="020B0503020204020204" charset="-122"/>
              </a:rPr>
              <a:t>辅助教学系列</a:t>
            </a:r>
          </a:p>
        </p:txBody>
      </p:sp>
      <p:sp>
        <p:nvSpPr>
          <p:cNvPr id="146" name="圆角矩形 145"/>
          <p:cNvSpPr/>
          <p:nvPr/>
        </p:nvSpPr>
        <p:spPr>
          <a:xfrm>
            <a:off x="4013009" y="3718746"/>
            <a:ext cx="4239259" cy="255270"/>
          </a:xfrm>
          <a:prstGeom prst="roundRect">
            <a:avLst/>
          </a:prstGeom>
          <a:solidFill>
            <a:srgbClr val="4AB1E4">
              <a:lumMod val="20000"/>
              <a:lumOff val="80000"/>
            </a:srgbClr>
          </a:solid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RESSET</a:t>
            </a:r>
            <a:r>
              <a:rPr lang="zh-CN" altLang="en-US" sz="1400" dirty="0">
                <a:solidFill>
                  <a:srgbClr val="000000"/>
                </a:solidFill>
                <a:latin typeface="微软雅黑" panose="020B0503020204020204" charset="-122"/>
                <a:ea typeface="微软雅黑" panose="020B0503020204020204" charset="-122"/>
              </a:rPr>
              <a:t>高频类</a:t>
            </a: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数据库</a:t>
            </a:r>
          </a:p>
        </p:txBody>
      </p:sp>
      <p:sp>
        <p:nvSpPr>
          <p:cNvPr id="147" name="圆角矩形 146"/>
          <p:cNvSpPr/>
          <p:nvPr/>
        </p:nvSpPr>
        <p:spPr>
          <a:xfrm>
            <a:off x="1038190" y="5645927"/>
            <a:ext cx="10477573" cy="340141"/>
          </a:xfrm>
          <a:prstGeom prst="roundRect">
            <a:avLst/>
          </a:prstGeom>
          <a:solidFill>
            <a:srgbClr val="0070C0"/>
          </a:solidFill>
          <a:ln w="25400" cap="flat" cmpd="sng" algn="ctr">
            <a:noFill/>
            <a:prstDash val="solid"/>
          </a:ln>
          <a:effectLst>
            <a:innerShdw blurRad="63500" dist="50800" dir="8100000">
              <a:prstClr val="black">
                <a:alpha val="50000"/>
              </a:prstClr>
            </a:inn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实验室解决方案</a:t>
            </a:r>
          </a:p>
        </p:txBody>
      </p:sp>
      <p:sp>
        <p:nvSpPr>
          <p:cNvPr id="148" name="右箭头 147"/>
          <p:cNvSpPr/>
          <p:nvPr/>
        </p:nvSpPr>
        <p:spPr>
          <a:xfrm>
            <a:off x="8263855" y="3306570"/>
            <a:ext cx="441325" cy="363220"/>
          </a:xfrm>
          <a:prstGeom prst="rightArrow">
            <a:avLst/>
          </a:prstGeom>
          <a:solidFill>
            <a:srgbClr val="00B0F0"/>
          </a:solid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49" name="右箭头 148"/>
          <p:cNvSpPr/>
          <p:nvPr/>
        </p:nvSpPr>
        <p:spPr>
          <a:xfrm>
            <a:off x="3466304" y="3287997"/>
            <a:ext cx="431345" cy="375106"/>
          </a:xfrm>
          <a:prstGeom prst="rightArrow">
            <a:avLst/>
          </a:prstGeom>
          <a:solidFill>
            <a:srgbClr val="4AB1E4"/>
          </a:solidFill>
          <a:ln w="25400" cap="flat" cmpd="sng" algn="ctr">
            <a:solidFill>
              <a:srgbClr val="4AB1E4">
                <a:shade val="50000"/>
              </a:srgbClr>
            </a:solidFill>
            <a:prstDash val="solid"/>
          </a:ln>
          <a:effectLst/>
          <a:scene3d>
            <a:camera prst="orthographicFront">
              <a:rot lat="0" lon="10800000" rev="0"/>
            </a:camera>
            <a:lightRig rig="threePt" dir="t"/>
          </a:scene3d>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50" name="右箭头 149"/>
          <p:cNvSpPr/>
          <p:nvPr/>
        </p:nvSpPr>
        <p:spPr>
          <a:xfrm>
            <a:off x="5926863" y="5297711"/>
            <a:ext cx="258829" cy="375106"/>
          </a:xfrm>
          <a:prstGeom prst="rightArrow">
            <a:avLst/>
          </a:prstGeom>
          <a:solidFill>
            <a:srgbClr val="4AB1E4"/>
          </a:solidFill>
          <a:ln w="25400" cap="flat" cmpd="sng" algn="ctr">
            <a:solidFill>
              <a:srgbClr val="4AB1E4">
                <a:shade val="50000"/>
              </a:srgbClr>
            </a:solidFill>
            <a:prstDash val="solid"/>
          </a:ln>
          <a:effectLst/>
          <a:scene3d>
            <a:camera prst="orthographicFront">
              <a:rot lat="0" lon="0" rev="16200000"/>
            </a:camera>
            <a:lightRig rig="threePt" dir="t"/>
          </a:scene3d>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51" name="圆角矩形 150"/>
          <p:cNvSpPr/>
          <p:nvPr/>
        </p:nvSpPr>
        <p:spPr>
          <a:xfrm>
            <a:off x="3991200" y="2032758"/>
            <a:ext cx="4235060" cy="278159"/>
          </a:xfrm>
          <a:prstGeom prst="roundRect">
            <a:avLst/>
          </a:prstGeom>
          <a:solidFill>
            <a:srgbClr val="4AB1E4">
              <a:lumMod val="20000"/>
              <a:lumOff val="80000"/>
            </a:srgbClr>
          </a:solidFill>
          <a:ln w="25400" cap="flat" cmpd="sng" algn="ctr">
            <a:solidFill>
              <a:srgbClr val="4AB1E4">
                <a:shade val="50000"/>
              </a:srgbClr>
            </a:solidFill>
            <a:prstDash val="solid"/>
          </a:ln>
          <a:effectLst/>
        </p:spPr>
        <p:txBody>
          <a:bodyPr anchor="ctr"/>
          <a:lstStyle/>
          <a:p>
            <a:pPr algn="ctr" fontAlgn="base">
              <a:spcBef>
                <a:spcPct val="0"/>
              </a:spcBef>
              <a:spcAft>
                <a:spcPct val="0"/>
              </a:spcAft>
              <a:defRPr/>
            </a:pPr>
            <a:r>
              <a:rPr lang="en-US" altLang="zh-CN" sz="1400" dirty="0">
                <a:solidFill>
                  <a:srgbClr val="000000"/>
                </a:solidFill>
                <a:latin typeface="微软雅黑" panose="020B0503020204020204" charset="-122"/>
                <a:ea typeface="微软雅黑" panose="020B0503020204020204" charset="-122"/>
              </a:rPr>
              <a:t>RESSET</a:t>
            </a:r>
            <a:r>
              <a:rPr lang="zh-CN" altLang="en-US" sz="1400" dirty="0">
                <a:solidFill>
                  <a:srgbClr val="000000"/>
                </a:solidFill>
                <a:latin typeface="微软雅黑" panose="020B0503020204020204" charset="-122"/>
                <a:ea typeface="微软雅黑" panose="020B0503020204020204" charset="-122"/>
              </a:rPr>
              <a:t>金融研究数据库</a:t>
            </a:r>
          </a:p>
        </p:txBody>
      </p:sp>
      <p:sp>
        <p:nvSpPr>
          <p:cNvPr id="162" name="圆角矩形 161"/>
          <p:cNvSpPr/>
          <p:nvPr/>
        </p:nvSpPr>
        <p:spPr>
          <a:xfrm>
            <a:off x="4013014" y="4107872"/>
            <a:ext cx="4228963" cy="253659"/>
          </a:xfrm>
          <a:prstGeom prst="roundRect">
            <a:avLst/>
          </a:prstGeom>
          <a:solidFill>
            <a:srgbClr val="4AB1E4">
              <a:lumMod val="20000"/>
              <a:lumOff val="80000"/>
            </a:srgbClr>
          </a:solid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RESSET</a:t>
            </a:r>
            <a:r>
              <a:rPr lang="zh-CN" altLang="en-US" sz="1400" dirty="0">
                <a:solidFill>
                  <a:srgbClr val="000000"/>
                </a:solidFill>
                <a:latin typeface="微软雅黑" panose="020B0503020204020204" charset="-122"/>
                <a:ea typeface="微软雅黑" panose="020B0503020204020204" charset="-122"/>
              </a:rPr>
              <a:t>经济类</a:t>
            </a: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数据库</a:t>
            </a:r>
          </a:p>
        </p:txBody>
      </p:sp>
      <p:sp>
        <p:nvSpPr>
          <p:cNvPr id="163" name="圆角矩形 162"/>
          <p:cNvSpPr/>
          <p:nvPr/>
        </p:nvSpPr>
        <p:spPr>
          <a:xfrm>
            <a:off x="4006419" y="4504066"/>
            <a:ext cx="4228965" cy="255100"/>
          </a:xfrm>
          <a:prstGeom prst="roundRect">
            <a:avLst/>
          </a:prstGeom>
          <a:solidFill>
            <a:srgbClr val="4AB1E4">
              <a:lumMod val="20000"/>
              <a:lumOff val="80000"/>
            </a:srgbClr>
          </a:solid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RESSET</a:t>
            </a:r>
            <a:r>
              <a:rPr lang="zh-CN" altLang="en-US" sz="1400" dirty="0">
                <a:solidFill>
                  <a:srgbClr val="000000"/>
                </a:solidFill>
                <a:latin typeface="微软雅黑" panose="020B0503020204020204" charset="-122"/>
                <a:ea typeface="微软雅黑" panose="020B0503020204020204" charset="-122"/>
              </a:rPr>
              <a:t>特色类</a:t>
            </a: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数据库</a:t>
            </a:r>
          </a:p>
        </p:txBody>
      </p:sp>
      <p:sp>
        <p:nvSpPr>
          <p:cNvPr id="170" name="圆角矩形 169"/>
          <p:cNvSpPr/>
          <p:nvPr/>
        </p:nvSpPr>
        <p:spPr>
          <a:xfrm>
            <a:off x="1223372" y="2757702"/>
            <a:ext cx="2119562" cy="521730"/>
          </a:xfrm>
          <a:prstGeom prst="roundRect">
            <a:avLst/>
          </a:prstGeom>
          <a:solidFill>
            <a:srgbClr val="4AB1E4">
              <a:lumMod val="20000"/>
              <a:lumOff val="80000"/>
            </a:srgbClr>
          </a:solid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量化研究平台</a:t>
            </a:r>
          </a:p>
        </p:txBody>
      </p:sp>
      <p:sp>
        <p:nvSpPr>
          <p:cNvPr id="172" name="圆角矩形 171"/>
          <p:cNvSpPr/>
          <p:nvPr/>
        </p:nvSpPr>
        <p:spPr>
          <a:xfrm>
            <a:off x="1223372" y="3412026"/>
            <a:ext cx="2119562" cy="521730"/>
          </a:xfrm>
          <a:prstGeom prst="roundRect">
            <a:avLst/>
          </a:prstGeom>
          <a:solidFill>
            <a:srgbClr val="4AB1E4">
              <a:lumMod val="20000"/>
              <a:lumOff val="80000"/>
            </a:srgbClr>
          </a:solid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金融风险管理系统</a:t>
            </a:r>
          </a:p>
        </p:txBody>
      </p:sp>
      <p:sp>
        <p:nvSpPr>
          <p:cNvPr id="173" name="圆角矩形 172"/>
          <p:cNvSpPr/>
          <p:nvPr/>
        </p:nvSpPr>
        <p:spPr>
          <a:xfrm>
            <a:off x="1223372" y="4064909"/>
            <a:ext cx="2119562" cy="521730"/>
          </a:xfrm>
          <a:prstGeom prst="roundRect">
            <a:avLst/>
          </a:prstGeom>
          <a:solidFill>
            <a:srgbClr val="4AB1E4">
              <a:lumMod val="20000"/>
              <a:lumOff val="80000"/>
            </a:srgbClr>
          </a:solid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舆情分析系统</a:t>
            </a:r>
          </a:p>
        </p:txBody>
      </p:sp>
      <p:sp>
        <p:nvSpPr>
          <p:cNvPr id="175" name="圆角矩形 174"/>
          <p:cNvSpPr/>
          <p:nvPr/>
        </p:nvSpPr>
        <p:spPr>
          <a:xfrm>
            <a:off x="1214746" y="4756926"/>
            <a:ext cx="2119562" cy="521730"/>
          </a:xfrm>
          <a:prstGeom prst="roundRect">
            <a:avLst/>
          </a:prstGeom>
          <a:solidFill>
            <a:srgbClr val="4AB1E4">
              <a:lumMod val="20000"/>
              <a:lumOff val="80000"/>
            </a:srgbClr>
          </a:solid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大数据云平台</a:t>
            </a:r>
          </a:p>
        </p:txBody>
      </p:sp>
      <p:sp>
        <p:nvSpPr>
          <p:cNvPr id="176" name="圆角矩形 175"/>
          <p:cNvSpPr/>
          <p:nvPr/>
        </p:nvSpPr>
        <p:spPr>
          <a:xfrm>
            <a:off x="8817598" y="2746676"/>
            <a:ext cx="2546321" cy="569291"/>
          </a:xfrm>
          <a:prstGeom prst="roundRect">
            <a:avLst/>
          </a:prstGeom>
          <a:solidFill>
            <a:srgbClr val="4AB1E4">
              <a:lumMod val="20000"/>
              <a:lumOff val="80000"/>
            </a:srgbClr>
          </a:solid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教学辅助软件</a:t>
            </a:r>
          </a:p>
        </p:txBody>
      </p:sp>
      <p:sp>
        <p:nvSpPr>
          <p:cNvPr id="177" name="圆角矩形 176"/>
          <p:cNvSpPr/>
          <p:nvPr/>
        </p:nvSpPr>
        <p:spPr>
          <a:xfrm>
            <a:off x="8791719" y="2075563"/>
            <a:ext cx="2546321" cy="570732"/>
          </a:xfrm>
          <a:prstGeom prst="roundRect">
            <a:avLst/>
          </a:prstGeom>
          <a:solidFill>
            <a:srgbClr val="4AB1E4">
              <a:lumMod val="20000"/>
              <a:lumOff val="80000"/>
            </a:srgbClr>
          </a:solid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金融计算与建模实验平台</a:t>
            </a:r>
          </a:p>
        </p:txBody>
      </p:sp>
      <p:sp>
        <p:nvSpPr>
          <p:cNvPr id="178" name="圆角矩形 177"/>
          <p:cNvSpPr/>
          <p:nvPr/>
        </p:nvSpPr>
        <p:spPr>
          <a:xfrm>
            <a:off x="8834852" y="3410144"/>
            <a:ext cx="2546321" cy="569290"/>
          </a:xfrm>
          <a:prstGeom prst="roundRect">
            <a:avLst/>
          </a:prstGeom>
          <a:solidFill>
            <a:srgbClr val="4AB1E4">
              <a:lumMod val="20000"/>
              <a:lumOff val="80000"/>
            </a:srgbClr>
          </a:solid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上市公司财务报表分析系统</a:t>
            </a:r>
          </a:p>
        </p:txBody>
      </p:sp>
      <p:sp>
        <p:nvSpPr>
          <p:cNvPr id="179" name="圆角矩形 178"/>
          <p:cNvSpPr/>
          <p:nvPr/>
        </p:nvSpPr>
        <p:spPr>
          <a:xfrm>
            <a:off x="8808973" y="4086194"/>
            <a:ext cx="2546321" cy="569291"/>
          </a:xfrm>
          <a:prstGeom prst="roundRect">
            <a:avLst/>
          </a:prstGeom>
          <a:solidFill>
            <a:srgbClr val="4AB1E4">
              <a:lumMod val="20000"/>
              <a:lumOff val="80000"/>
            </a:srgbClr>
          </a:solid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经济学仿真建模平台</a:t>
            </a:r>
          </a:p>
        </p:txBody>
      </p:sp>
      <p:sp>
        <p:nvSpPr>
          <p:cNvPr id="180" name="圆角矩形 179"/>
          <p:cNvSpPr/>
          <p:nvPr/>
        </p:nvSpPr>
        <p:spPr>
          <a:xfrm>
            <a:off x="8808972" y="4775341"/>
            <a:ext cx="2546321" cy="569291"/>
          </a:xfrm>
          <a:prstGeom prst="roundRect">
            <a:avLst/>
          </a:prstGeom>
          <a:solidFill>
            <a:srgbClr val="4AB1E4">
              <a:lumMod val="20000"/>
              <a:lumOff val="80000"/>
            </a:srgbClr>
          </a:solid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数据可视化平台</a:t>
            </a:r>
          </a:p>
        </p:txBody>
      </p:sp>
      <p:sp>
        <p:nvSpPr>
          <p:cNvPr id="45" name="圆角矩形 44"/>
          <p:cNvSpPr/>
          <p:nvPr/>
        </p:nvSpPr>
        <p:spPr>
          <a:xfrm>
            <a:off x="4088744" y="2372891"/>
            <a:ext cx="1119730" cy="257982"/>
          </a:xfrm>
          <a:prstGeom prst="roundRect">
            <a:avLst/>
          </a:prstGeom>
          <a:no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股票</a:t>
            </a:r>
          </a:p>
        </p:txBody>
      </p:sp>
      <p:sp>
        <p:nvSpPr>
          <p:cNvPr id="46" name="圆角矩形 45"/>
          <p:cNvSpPr/>
          <p:nvPr/>
        </p:nvSpPr>
        <p:spPr>
          <a:xfrm>
            <a:off x="4090776" y="2999831"/>
            <a:ext cx="1119731" cy="256541"/>
          </a:xfrm>
          <a:prstGeom prst="roundRect">
            <a:avLst/>
          </a:prstGeom>
          <a:no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研究报告</a:t>
            </a:r>
          </a:p>
        </p:txBody>
      </p:sp>
      <p:sp>
        <p:nvSpPr>
          <p:cNvPr id="47" name="圆角矩形 46"/>
          <p:cNvSpPr/>
          <p:nvPr/>
        </p:nvSpPr>
        <p:spPr>
          <a:xfrm>
            <a:off x="4092809" y="2694288"/>
            <a:ext cx="1119730" cy="239246"/>
          </a:xfrm>
          <a:prstGeom prst="roundRect">
            <a:avLst/>
          </a:prstGeom>
          <a:no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期货</a:t>
            </a:r>
          </a:p>
        </p:txBody>
      </p:sp>
      <p:sp>
        <p:nvSpPr>
          <p:cNvPr id="48" name="圆角矩形 47"/>
          <p:cNvSpPr/>
          <p:nvPr/>
        </p:nvSpPr>
        <p:spPr>
          <a:xfrm>
            <a:off x="5564106" y="2377214"/>
            <a:ext cx="1117698" cy="253659"/>
          </a:xfrm>
          <a:prstGeom prst="roundRect">
            <a:avLst/>
          </a:prstGeom>
          <a:no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外汇</a:t>
            </a:r>
          </a:p>
        </p:txBody>
      </p:sp>
      <p:sp>
        <p:nvSpPr>
          <p:cNvPr id="49" name="圆角矩形 48"/>
          <p:cNvSpPr/>
          <p:nvPr/>
        </p:nvSpPr>
        <p:spPr>
          <a:xfrm>
            <a:off x="7006953" y="2698612"/>
            <a:ext cx="1117698" cy="234922"/>
          </a:xfrm>
          <a:prstGeom prst="roundRect">
            <a:avLst/>
          </a:prstGeom>
          <a:no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黄金</a:t>
            </a:r>
          </a:p>
        </p:txBody>
      </p:sp>
      <p:sp>
        <p:nvSpPr>
          <p:cNvPr id="50" name="圆角矩形 49"/>
          <p:cNvSpPr/>
          <p:nvPr/>
        </p:nvSpPr>
        <p:spPr>
          <a:xfrm>
            <a:off x="7008985" y="2358479"/>
            <a:ext cx="1119731" cy="283924"/>
          </a:xfrm>
          <a:prstGeom prst="roundRect">
            <a:avLst/>
          </a:prstGeom>
          <a:no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债券</a:t>
            </a:r>
          </a:p>
        </p:txBody>
      </p:sp>
      <p:sp>
        <p:nvSpPr>
          <p:cNvPr id="51" name="圆角矩形 50"/>
          <p:cNvSpPr/>
          <p:nvPr/>
        </p:nvSpPr>
        <p:spPr>
          <a:xfrm>
            <a:off x="5555977" y="2689964"/>
            <a:ext cx="1119730" cy="253659"/>
          </a:xfrm>
          <a:prstGeom prst="roundRect">
            <a:avLst/>
          </a:prstGeom>
          <a:no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基金</a:t>
            </a:r>
          </a:p>
        </p:txBody>
      </p:sp>
      <p:sp>
        <p:nvSpPr>
          <p:cNvPr id="52" name="圆角矩形 51"/>
          <p:cNvSpPr/>
          <p:nvPr/>
        </p:nvSpPr>
        <p:spPr>
          <a:xfrm>
            <a:off x="5547849" y="3331316"/>
            <a:ext cx="1119730" cy="259424"/>
          </a:xfrm>
          <a:prstGeom prst="roundRect">
            <a:avLst/>
          </a:prstGeom>
          <a:no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宏观统计</a:t>
            </a:r>
          </a:p>
        </p:txBody>
      </p:sp>
      <p:sp>
        <p:nvSpPr>
          <p:cNvPr id="53" name="圆角矩形 52"/>
          <p:cNvSpPr/>
          <p:nvPr/>
        </p:nvSpPr>
        <p:spPr>
          <a:xfrm>
            <a:off x="7017113" y="3002713"/>
            <a:ext cx="1119731" cy="265188"/>
          </a:xfrm>
          <a:prstGeom prst="roundRect">
            <a:avLst/>
          </a:prstGeom>
          <a:no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金融统计</a:t>
            </a:r>
          </a:p>
        </p:txBody>
      </p:sp>
      <p:sp>
        <p:nvSpPr>
          <p:cNvPr id="54" name="圆角矩形 53"/>
          <p:cNvSpPr/>
          <p:nvPr/>
        </p:nvSpPr>
        <p:spPr>
          <a:xfrm>
            <a:off x="4084680" y="3322669"/>
            <a:ext cx="1119730" cy="246453"/>
          </a:xfrm>
          <a:prstGeom prst="roundRect">
            <a:avLst/>
          </a:prstGeom>
          <a:no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行业统计</a:t>
            </a:r>
          </a:p>
        </p:txBody>
      </p:sp>
      <p:sp>
        <p:nvSpPr>
          <p:cNvPr id="55" name="圆角矩形 54"/>
          <p:cNvSpPr/>
          <p:nvPr/>
        </p:nvSpPr>
        <p:spPr>
          <a:xfrm>
            <a:off x="5553945" y="3007038"/>
            <a:ext cx="1119731" cy="260864"/>
          </a:xfrm>
          <a:prstGeom prst="roundRect">
            <a:avLst/>
          </a:prstGeom>
          <a:no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融资融券</a:t>
            </a:r>
          </a:p>
        </p:txBody>
      </p:sp>
      <p:sp>
        <p:nvSpPr>
          <p:cNvPr id="57" name="圆角矩形 56"/>
          <p:cNvSpPr/>
          <p:nvPr/>
        </p:nvSpPr>
        <p:spPr>
          <a:xfrm>
            <a:off x="4004167" y="4907050"/>
            <a:ext cx="2034324" cy="246453"/>
          </a:xfrm>
          <a:prstGeom prst="roundRect">
            <a:avLst/>
          </a:prstGeom>
          <a:no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1400" dirty="0">
                <a:solidFill>
                  <a:srgbClr val="000000"/>
                </a:solidFill>
                <a:latin typeface="微软雅黑" panose="020B0503020204020204" charset="-122"/>
                <a:ea typeface="微软雅黑" panose="020B0503020204020204" charset="-122"/>
              </a:rPr>
              <a:t>“一带一路”信息平台</a:t>
            </a:r>
            <a:endPar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58" name="圆角矩形 57"/>
          <p:cNvSpPr/>
          <p:nvPr/>
        </p:nvSpPr>
        <p:spPr>
          <a:xfrm>
            <a:off x="6149269" y="4895549"/>
            <a:ext cx="2034324" cy="246453"/>
          </a:xfrm>
          <a:prstGeom prst="roundRect">
            <a:avLst/>
          </a:prstGeom>
          <a:noFill/>
          <a:ln w="25400" cap="flat" cmpd="sng" algn="ctr">
            <a:solidFill>
              <a:srgbClr val="4AB1E4">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1400" dirty="0">
                <a:solidFill>
                  <a:srgbClr val="000000"/>
                </a:solidFill>
                <a:latin typeface="微软雅黑" panose="020B0503020204020204" charset="-122"/>
                <a:ea typeface="微软雅黑" panose="020B0503020204020204" charset="-122"/>
              </a:rPr>
              <a:t>非上市公司数据库</a:t>
            </a:r>
            <a:endPar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5" name="圆角矩形 4"/>
          <p:cNvSpPr/>
          <p:nvPr/>
        </p:nvSpPr>
        <p:spPr>
          <a:xfrm>
            <a:off x="8675370" y="2032635"/>
            <a:ext cx="2769235" cy="657225"/>
          </a:xfrm>
          <a:prstGeom prst="roundRect">
            <a:avLst>
              <a:gd name="adj" fmla="val 16667"/>
            </a:avLst>
          </a:prstGeom>
          <a:noFill/>
          <a:ln w="19050" cap="flat" cmpd="sng">
            <a:solidFill>
              <a:srgbClr val="FF0000"/>
            </a:solidFill>
            <a:prstDash val="solid"/>
            <a:headEnd type="none" w="med" len="med"/>
            <a:tailEnd type="none" w="med" len="med"/>
          </a:ln>
        </p:spPr>
        <p:txBody>
          <a:bodyPr/>
          <a:lstStyle/>
          <a:p>
            <a:pPr algn="ctr"/>
            <a:endParaRPr lang="zh-CN" altLang="en-US" dirty="0">
              <a:latin typeface="Arial" panose="020B0604020202020204" pitchFamily="34" charset="0"/>
            </a:endParaRPr>
          </a:p>
        </p:txBody>
      </p:sp>
    </p:spTree>
    <p:custDataLst>
      <p:tags r:id="rId1"/>
    </p:custDataLst>
  </p:cSld>
  <p:clrMapOvr>
    <a:masterClrMapping/>
  </p:clrMapOvr>
  <p:transition advTm="10000">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altLang="en-US" sz="2800" b="1" dirty="0">
                <a:solidFill>
                  <a:prstClr val="black">
                    <a:lumMod val="65000"/>
                    <a:lumOff val="35000"/>
                  </a:prstClr>
                </a:solidFill>
              </a:rPr>
              <a:t>锐思服务体系</a:t>
            </a:r>
            <a:endParaRPr lang="zh-CN" altLang="en-US" sz="3600" b="1" dirty="0"/>
          </a:p>
        </p:txBody>
      </p:sp>
      <p:grpSp>
        <p:nvGrpSpPr>
          <p:cNvPr id="15" name="Group 59"/>
          <p:cNvGrpSpPr/>
          <p:nvPr/>
        </p:nvGrpSpPr>
        <p:grpSpPr bwMode="auto">
          <a:xfrm>
            <a:off x="7348249" y="1413124"/>
            <a:ext cx="1981200" cy="1371600"/>
            <a:chOff x="3024" y="1392"/>
            <a:chExt cx="1104" cy="796"/>
          </a:xfrm>
        </p:grpSpPr>
        <p:pic>
          <p:nvPicPr>
            <p:cNvPr id="16" name="Picture 60" descr="bs00580_"/>
            <p:cNvPicPr>
              <a:picLocks noChangeAspect="1" noChangeArrowheads="1"/>
            </p:cNvPicPr>
            <p:nvPr/>
          </p:nvPicPr>
          <p:blipFill>
            <a:blip r:embed="rId4" cstate="print"/>
            <a:srcRect/>
            <a:stretch>
              <a:fillRect/>
            </a:stretch>
          </p:blipFill>
          <p:spPr bwMode="auto">
            <a:xfrm>
              <a:off x="3024" y="1392"/>
              <a:ext cx="1104" cy="796"/>
            </a:xfrm>
            <a:prstGeom prst="rect">
              <a:avLst/>
            </a:prstGeom>
            <a:noFill/>
            <a:ln w="9525">
              <a:noFill/>
              <a:miter lim="800000"/>
              <a:headEnd/>
              <a:tailEnd/>
            </a:ln>
          </p:spPr>
        </p:pic>
        <p:sp>
          <p:nvSpPr>
            <p:cNvPr id="17" name="Text Box 61"/>
            <p:cNvSpPr txBox="1">
              <a:spLocks noChangeArrowheads="1"/>
            </p:cNvSpPr>
            <p:nvPr/>
          </p:nvSpPr>
          <p:spPr bwMode="auto">
            <a:xfrm>
              <a:off x="3339" y="1558"/>
              <a:ext cx="301" cy="159"/>
            </a:xfrm>
            <a:prstGeom prst="rect">
              <a:avLst/>
            </a:prstGeom>
            <a:noFill/>
            <a:ln w="12700">
              <a:noFill/>
              <a:miter lim="800000"/>
              <a:headEnd type="none" w="sm" len="sm"/>
              <a:tailEnd type="none" w="sm" len="sm"/>
            </a:ln>
          </p:spPr>
          <p:txBody>
            <a:bodyPr wrap="none">
              <a:spAutoFit/>
            </a:bodyPr>
            <a:lstStyle/>
            <a:p>
              <a:r>
                <a:rPr lang="fr-FR" altLang="zh-CN" sz="1200" b="1">
                  <a:latin typeface="Tahoma" panose="020B0604030504040204" pitchFamily="34" charset="0"/>
                </a:rPr>
                <a:t>WEB</a:t>
              </a:r>
            </a:p>
          </p:txBody>
        </p:sp>
      </p:grpSp>
      <p:sp>
        <p:nvSpPr>
          <p:cNvPr id="20" name="Rectangle 63"/>
          <p:cNvSpPr>
            <a:spLocks noChangeArrowheads="1"/>
          </p:cNvSpPr>
          <p:nvPr/>
        </p:nvSpPr>
        <p:spPr bwMode="auto">
          <a:xfrm>
            <a:off x="8808763" y="1588911"/>
            <a:ext cx="1632178" cy="338554"/>
          </a:xfrm>
          <a:prstGeom prst="rect">
            <a:avLst/>
          </a:prstGeom>
          <a:noFill/>
          <a:ln w="9525" algn="ctr">
            <a:noFill/>
            <a:miter lim="800000"/>
          </a:ln>
        </p:spPr>
        <p:txBody>
          <a:bodyPr wrap="none">
            <a:spAutoFit/>
          </a:bodyPr>
          <a:lstStyle/>
          <a:p>
            <a:pPr marL="342900" indent="-342900"/>
            <a:r>
              <a:rPr lang="zh-CN" altLang="en-GB" sz="1600" b="1" dirty="0">
                <a:solidFill>
                  <a:schemeClr val="tx1">
                    <a:lumMod val="75000"/>
                    <a:lumOff val="25000"/>
                  </a:schemeClr>
                </a:solidFill>
              </a:rPr>
              <a:t>互联网</a:t>
            </a:r>
            <a:r>
              <a:rPr lang="zh-CN" altLang="en-US" sz="1600" b="1" dirty="0">
                <a:solidFill>
                  <a:schemeClr val="tx1">
                    <a:lumMod val="75000"/>
                    <a:lumOff val="25000"/>
                  </a:schemeClr>
                </a:solidFill>
              </a:rPr>
              <a:t>在线协助</a:t>
            </a:r>
          </a:p>
        </p:txBody>
      </p:sp>
      <p:grpSp>
        <p:nvGrpSpPr>
          <p:cNvPr id="21" name="组合 54"/>
          <p:cNvGrpSpPr/>
          <p:nvPr/>
        </p:nvGrpSpPr>
        <p:grpSpPr>
          <a:xfrm>
            <a:off x="1867569" y="3553206"/>
            <a:ext cx="2514600" cy="2066924"/>
            <a:chOff x="990600" y="4257676"/>
            <a:chExt cx="2514600" cy="2066924"/>
          </a:xfrm>
        </p:grpSpPr>
        <p:grpSp>
          <p:nvGrpSpPr>
            <p:cNvPr id="22" name="Group 8"/>
            <p:cNvGrpSpPr/>
            <p:nvPr/>
          </p:nvGrpSpPr>
          <p:grpSpPr bwMode="auto">
            <a:xfrm>
              <a:off x="990600" y="4648200"/>
              <a:ext cx="2514600" cy="1676400"/>
              <a:chOff x="4224" y="720"/>
              <a:chExt cx="1152" cy="915"/>
            </a:xfrm>
          </p:grpSpPr>
          <p:sp>
            <p:nvSpPr>
              <p:cNvPr id="24" name="Freeform 9"/>
              <p:cNvSpPr/>
              <p:nvPr/>
            </p:nvSpPr>
            <p:spPr bwMode="auto">
              <a:xfrm>
                <a:off x="4224" y="720"/>
                <a:ext cx="1152" cy="915"/>
              </a:xfrm>
              <a:custGeom>
                <a:avLst/>
                <a:gdLst>
                  <a:gd name="T0" fmla="*/ 14 w 2304"/>
                  <a:gd name="T1" fmla="*/ 12 h 1830"/>
                  <a:gd name="T2" fmla="*/ 14 w 2304"/>
                  <a:gd name="T3" fmla="*/ 9 h 1830"/>
                  <a:gd name="T4" fmla="*/ 14 w 2304"/>
                  <a:gd name="T5" fmla="*/ 9 h 1830"/>
                  <a:gd name="T6" fmla="*/ 1 w 2304"/>
                  <a:gd name="T7" fmla="*/ 9 h 1830"/>
                  <a:gd name="T8" fmla="*/ 2 w 2304"/>
                  <a:gd name="T9" fmla="*/ 14 h 1830"/>
                  <a:gd name="T10" fmla="*/ 2 w 2304"/>
                  <a:gd name="T11" fmla="*/ 14 h 1830"/>
                  <a:gd name="T12" fmla="*/ 2 w 2304"/>
                  <a:gd name="T13" fmla="*/ 14 h 1830"/>
                  <a:gd name="T14" fmla="*/ 1 w 2304"/>
                  <a:gd name="T15" fmla="*/ 14 h 1830"/>
                  <a:gd name="T16" fmla="*/ 1 w 2304"/>
                  <a:gd name="T17" fmla="*/ 14 h 1830"/>
                  <a:gd name="T18" fmla="*/ 1 w 2304"/>
                  <a:gd name="T19" fmla="*/ 14 h 1830"/>
                  <a:gd name="T20" fmla="*/ 1 w 2304"/>
                  <a:gd name="T21" fmla="*/ 5 h 1830"/>
                  <a:gd name="T22" fmla="*/ 1 w 2304"/>
                  <a:gd name="T23" fmla="*/ 5 h 1830"/>
                  <a:gd name="T24" fmla="*/ 1 w 2304"/>
                  <a:gd name="T25" fmla="*/ 5 h 1830"/>
                  <a:gd name="T26" fmla="*/ 1 w 2304"/>
                  <a:gd name="T27" fmla="*/ 4 h 1830"/>
                  <a:gd name="T28" fmla="*/ 14 w 2304"/>
                  <a:gd name="T29" fmla="*/ 1 h 1830"/>
                  <a:gd name="T30" fmla="*/ 14 w 2304"/>
                  <a:gd name="T31" fmla="*/ 4 h 1830"/>
                  <a:gd name="T32" fmla="*/ 14 w 2304"/>
                  <a:gd name="T33" fmla="*/ 5 h 1830"/>
                  <a:gd name="T34" fmla="*/ 15 w 2304"/>
                  <a:gd name="T35" fmla="*/ 5 h 1830"/>
                  <a:gd name="T36" fmla="*/ 14 w 2304"/>
                  <a:gd name="T37" fmla="*/ 4 h 1830"/>
                  <a:gd name="T38" fmla="*/ 14 w 2304"/>
                  <a:gd name="T39" fmla="*/ 4 h 1830"/>
                  <a:gd name="T40" fmla="*/ 14 w 2304"/>
                  <a:gd name="T41" fmla="*/ 4 h 1830"/>
                  <a:gd name="T42" fmla="*/ 15 w 2304"/>
                  <a:gd name="T43" fmla="*/ 2 h 1830"/>
                  <a:gd name="T44" fmla="*/ 14 w 2304"/>
                  <a:gd name="T45" fmla="*/ 2 h 1830"/>
                  <a:gd name="T46" fmla="*/ 15 w 2304"/>
                  <a:gd name="T47" fmla="*/ 2 h 1830"/>
                  <a:gd name="T48" fmla="*/ 15 w 2304"/>
                  <a:gd name="T49" fmla="*/ 1 h 1830"/>
                  <a:gd name="T50" fmla="*/ 17 w 2304"/>
                  <a:gd name="T51" fmla="*/ 2 h 1830"/>
                  <a:gd name="T52" fmla="*/ 17 w 2304"/>
                  <a:gd name="T53" fmla="*/ 2 h 1830"/>
                  <a:gd name="T54" fmla="*/ 17 w 2304"/>
                  <a:gd name="T55" fmla="*/ 2 h 1830"/>
                  <a:gd name="T56" fmla="*/ 17 w 2304"/>
                  <a:gd name="T57" fmla="*/ 2 h 1830"/>
                  <a:gd name="T58" fmla="*/ 17 w 2304"/>
                  <a:gd name="T59" fmla="*/ 3 h 1830"/>
                  <a:gd name="T60" fmla="*/ 17 w 2304"/>
                  <a:gd name="T61" fmla="*/ 3 h 1830"/>
                  <a:gd name="T62" fmla="*/ 17 w 2304"/>
                  <a:gd name="T63" fmla="*/ 3 h 1830"/>
                  <a:gd name="T64" fmla="*/ 17 w 2304"/>
                  <a:gd name="T65" fmla="*/ 4 h 1830"/>
                  <a:gd name="T66" fmla="*/ 17 w 2304"/>
                  <a:gd name="T67" fmla="*/ 4 h 1830"/>
                  <a:gd name="T68" fmla="*/ 17 w 2304"/>
                  <a:gd name="T69" fmla="*/ 4 h 1830"/>
                  <a:gd name="T70" fmla="*/ 15 w 2304"/>
                  <a:gd name="T71" fmla="*/ 4 h 1830"/>
                  <a:gd name="T72" fmla="*/ 17 w 2304"/>
                  <a:gd name="T73" fmla="*/ 4 h 1830"/>
                  <a:gd name="T74" fmla="*/ 17 w 2304"/>
                  <a:gd name="T75" fmla="*/ 5 h 1830"/>
                  <a:gd name="T76" fmla="*/ 18 w 2304"/>
                  <a:gd name="T77" fmla="*/ 5 h 1830"/>
                  <a:gd name="T78" fmla="*/ 18 w 2304"/>
                  <a:gd name="T79" fmla="*/ 6 h 1830"/>
                  <a:gd name="T80" fmla="*/ 18 w 2304"/>
                  <a:gd name="T81" fmla="*/ 6 h 1830"/>
                  <a:gd name="T82" fmla="*/ 18 w 2304"/>
                  <a:gd name="T83" fmla="*/ 7 h 1830"/>
                  <a:gd name="T84" fmla="*/ 18 w 2304"/>
                  <a:gd name="T85" fmla="*/ 7 h 1830"/>
                  <a:gd name="T86" fmla="*/ 18 w 2304"/>
                  <a:gd name="T87" fmla="*/ 7 h 1830"/>
                  <a:gd name="T88" fmla="*/ 18 w 2304"/>
                  <a:gd name="T89" fmla="*/ 9 h 1830"/>
                  <a:gd name="T90" fmla="*/ 17 w 2304"/>
                  <a:gd name="T91" fmla="*/ 11 h 1830"/>
                  <a:gd name="T92" fmla="*/ 17 w 2304"/>
                  <a:gd name="T93" fmla="*/ 13 h 1830"/>
                  <a:gd name="T94" fmla="*/ 18 w 2304"/>
                  <a:gd name="T95" fmla="*/ 14 h 1830"/>
                  <a:gd name="T96" fmla="*/ 17 w 2304"/>
                  <a:gd name="T97" fmla="*/ 14 h 1830"/>
                  <a:gd name="T98" fmla="*/ 17 w 2304"/>
                  <a:gd name="T99" fmla="*/ 14 h 1830"/>
                  <a:gd name="T100" fmla="*/ 17 w 2304"/>
                  <a:gd name="T101" fmla="*/ 14 h 1830"/>
                  <a:gd name="T102" fmla="*/ 15 w 2304"/>
                  <a:gd name="T103" fmla="*/ 14 h 1830"/>
                  <a:gd name="T104" fmla="*/ 15 w 2304"/>
                  <a:gd name="T105" fmla="*/ 14 h 1830"/>
                  <a:gd name="T106" fmla="*/ 15 w 2304"/>
                  <a:gd name="T107" fmla="*/ 14 h 1830"/>
                  <a:gd name="T108" fmla="*/ 15 w 2304"/>
                  <a:gd name="T109" fmla="*/ 13 h 1830"/>
                  <a:gd name="T110" fmla="*/ 15 w 2304"/>
                  <a:gd name="T111" fmla="*/ 14 h 1830"/>
                  <a:gd name="T112" fmla="*/ 15 w 2304"/>
                  <a:gd name="T113" fmla="*/ 14 h 1830"/>
                  <a:gd name="T114" fmla="*/ 15 w 2304"/>
                  <a:gd name="T115" fmla="*/ 14 h 1830"/>
                  <a:gd name="T116" fmla="*/ 14 w 2304"/>
                  <a:gd name="T117" fmla="*/ 14 h 1830"/>
                  <a:gd name="T118" fmla="*/ 14 w 2304"/>
                  <a:gd name="T119" fmla="*/ 14 h 1830"/>
                  <a:gd name="T120" fmla="*/ 13 w 2304"/>
                  <a:gd name="T121" fmla="*/ 14 h 1830"/>
                  <a:gd name="T122" fmla="*/ 13 w 2304"/>
                  <a:gd name="T123" fmla="*/ 14 h 18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4"/>
                  <a:gd name="T187" fmla="*/ 0 h 1830"/>
                  <a:gd name="T188" fmla="*/ 2304 w 2304"/>
                  <a:gd name="T189" fmla="*/ 1830 h 18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4" h="1830">
                    <a:moveTo>
                      <a:pt x="274" y="1781"/>
                    </a:moveTo>
                    <a:lnTo>
                      <a:pt x="1360" y="1783"/>
                    </a:lnTo>
                    <a:lnTo>
                      <a:pt x="1799" y="1787"/>
                    </a:lnTo>
                    <a:lnTo>
                      <a:pt x="1855" y="1761"/>
                    </a:lnTo>
                    <a:lnTo>
                      <a:pt x="1853" y="1741"/>
                    </a:lnTo>
                    <a:lnTo>
                      <a:pt x="1853" y="1721"/>
                    </a:lnTo>
                    <a:lnTo>
                      <a:pt x="1853" y="1703"/>
                    </a:lnTo>
                    <a:lnTo>
                      <a:pt x="1851" y="1683"/>
                    </a:lnTo>
                    <a:lnTo>
                      <a:pt x="1851" y="1663"/>
                    </a:lnTo>
                    <a:lnTo>
                      <a:pt x="1849" y="1645"/>
                    </a:lnTo>
                    <a:lnTo>
                      <a:pt x="1849" y="1625"/>
                    </a:lnTo>
                    <a:lnTo>
                      <a:pt x="1848" y="1605"/>
                    </a:lnTo>
                    <a:lnTo>
                      <a:pt x="1848" y="1587"/>
                    </a:lnTo>
                    <a:lnTo>
                      <a:pt x="1846" y="1567"/>
                    </a:lnTo>
                    <a:lnTo>
                      <a:pt x="1846" y="1547"/>
                    </a:lnTo>
                    <a:lnTo>
                      <a:pt x="1844" y="1529"/>
                    </a:lnTo>
                    <a:lnTo>
                      <a:pt x="1844" y="1509"/>
                    </a:lnTo>
                    <a:lnTo>
                      <a:pt x="1842" y="1489"/>
                    </a:lnTo>
                    <a:lnTo>
                      <a:pt x="1842" y="1471"/>
                    </a:lnTo>
                    <a:lnTo>
                      <a:pt x="1840" y="1451"/>
                    </a:lnTo>
                    <a:lnTo>
                      <a:pt x="1840" y="1433"/>
                    </a:lnTo>
                    <a:lnTo>
                      <a:pt x="1838" y="1413"/>
                    </a:lnTo>
                    <a:lnTo>
                      <a:pt x="1838" y="1395"/>
                    </a:lnTo>
                    <a:lnTo>
                      <a:pt x="1837" y="1375"/>
                    </a:lnTo>
                    <a:lnTo>
                      <a:pt x="1837" y="1355"/>
                    </a:lnTo>
                    <a:lnTo>
                      <a:pt x="1837" y="1337"/>
                    </a:lnTo>
                    <a:lnTo>
                      <a:pt x="1835" y="1317"/>
                    </a:lnTo>
                    <a:lnTo>
                      <a:pt x="1835" y="1299"/>
                    </a:lnTo>
                    <a:lnTo>
                      <a:pt x="1835" y="1279"/>
                    </a:lnTo>
                    <a:lnTo>
                      <a:pt x="1833" y="1261"/>
                    </a:lnTo>
                    <a:lnTo>
                      <a:pt x="1833" y="1241"/>
                    </a:lnTo>
                    <a:lnTo>
                      <a:pt x="1833" y="1223"/>
                    </a:lnTo>
                    <a:lnTo>
                      <a:pt x="1833" y="1203"/>
                    </a:lnTo>
                    <a:lnTo>
                      <a:pt x="1833" y="1185"/>
                    </a:lnTo>
                    <a:lnTo>
                      <a:pt x="1833" y="1165"/>
                    </a:lnTo>
                    <a:lnTo>
                      <a:pt x="1833" y="1147"/>
                    </a:lnTo>
                    <a:lnTo>
                      <a:pt x="1828" y="1149"/>
                    </a:lnTo>
                    <a:lnTo>
                      <a:pt x="1826" y="1147"/>
                    </a:lnTo>
                    <a:lnTo>
                      <a:pt x="1824" y="1145"/>
                    </a:lnTo>
                    <a:lnTo>
                      <a:pt x="1824" y="1143"/>
                    </a:lnTo>
                    <a:lnTo>
                      <a:pt x="1822" y="1140"/>
                    </a:lnTo>
                    <a:lnTo>
                      <a:pt x="1820" y="1138"/>
                    </a:lnTo>
                    <a:lnTo>
                      <a:pt x="1820" y="1136"/>
                    </a:lnTo>
                    <a:lnTo>
                      <a:pt x="1820" y="1134"/>
                    </a:lnTo>
                    <a:lnTo>
                      <a:pt x="1819" y="1131"/>
                    </a:lnTo>
                    <a:lnTo>
                      <a:pt x="1819" y="1129"/>
                    </a:lnTo>
                    <a:lnTo>
                      <a:pt x="1819" y="1127"/>
                    </a:lnTo>
                    <a:lnTo>
                      <a:pt x="1819" y="1123"/>
                    </a:lnTo>
                    <a:lnTo>
                      <a:pt x="1819" y="1122"/>
                    </a:lnTo>
                    <a:lnTo>
                      <a:pt x="1819" y="1120"/>
                    </a:lnTo>
                    <a:lnTo>
                      <a:pt x="1819" y="1116"/>
                    </a:lnTo>
                    <a:lnTo>
                      <a:pt x="1819" y="1114"/>
                    </a:lnTo>
                    <a:lnTo>
                      <a:pt x="1819" y="1111"/>
                    </a:lnTo>
                    <a:lnTo>
                      <a:pt x="1819" y="1109"/>
                    </a:lnTo>
                    <a:lnTo>
                      <a:pt x="1819" y="1107"/>
                    </a:lnTo>
                    <a:lnTo>
                      <a:pt x="1819" y="1103"/>
                    </a:lnTo>
                    <a:lnTo>
                      <a:pt x="1819" y="1102"/>
                    </a:lnTo>
                    <a:lnTo>
                      <a:pt x="1819" y="1098"/>
                    </a:lnTo>
                    <a:lnTo>
                      <a:pt x="1819" y="1096"/>
                    </a:lnTo>
                    <a:lnTo>
                      <a:pt x="1819" y="1093"/>
                    </a:lnTo>
                    <a:lnTo>
                      <a:pt x="1819" y="1091"/>
                    </a:lnTo>
                    <a:lnTo>
                      <a:pt x="1819" y="1089"/>
                    </a:lnTo>
                    <a:lnTo>
                      <a:pt x="1819" y="1085"/>
                    </a:lnTo>
                    <a:lnTo>
                      <a:pt x="1819" y="1084"/>
                    </a:lnTo>
                    <a:lnTo>
                      <a:pt x="1819" y="1082"/>
                    </a:lnTo>
                    <a:lnTo>
                      <a:pt x="1817" y="1078"/>
                    </a:lnTo>
                    <a:lnTo>
                      <a:pt x="1817" y="1076"/>
                    </a:lnTo>
                    <a:lnTo>
                      <a:pt x="1817" y="1074"/>
                    </a:lnTo>
                    <a:lnTo>
                      <a:pt x="1817" y="1073"/>
                    </a:lnTo>
                    <a:lnTo>
                      <a:pt x="1742" y="1071"/>
                    </a:lnTo>
                    <a:lnTo>
                      <a:pt x="317" y="1069"/>
                    </a:lnTo>
                    <a:lnTo>
                      <a:pt x="230" y="1071"/>
                    </a:lnTo>
                    <a:lnTo>
                      <a:pt x="230" y="1689"/>
                    </a:lnTo>
                    <a:lnTo>
                      <a:pt x="232" y="1689"/>
                    </a:lnTo>
                    <a:lnTo>
                      <a:pt x="234" y="1689"/>
                    </a:lnTo>
                    <a:lnTo>
                      <a:pt x="235" y="1689"/>
                    </a:lnTo>
                    <a:lnTo>
                      <a:pt x="237" y="1689"/>
                    </a:lnTo>
                    <a:lnTo>
                      <a:pt x="237" y="1690"/>
                    </a:lnTo>
                    <a:lnTo>
                      <a:pt x="239" y="1690"/>
                    </a:lnTo>
                    <a:lnTo>
                      <a:pt x="241" y="1690"/>
                    </a:lnTo>
                    <a:lnTo>
                      <a:pt x="243" y="1690"/>
                    </a:lnTo>
                    <a:lnTo>
                      <a:pt x="245" y="1690"/>
                    </a:lnTo>
                    <a:lnTo>
                      <a:pt x="246" y="1690"/>
                    </a:lnTo>
                    <a:lnTo>
                      <a:pt x="248" y="1690"/>
                    </a:lnTo>
                    <a:lnTo>
                      <a:pt x="250" y="1690"/>
                    </a:lnTo>
                    <a:lnTo>
                      <a:pt x="252" y="1690"/>
                    </a:lnTo>
                    <a:lnTo>
                      <a:pt x="254" y="1690"/>
                    </a:lnTo>
                    <a:lnTo>
                      <a:pt x="255" y="1690"/>
                    </a:lnTo>
                    <a:lnTo>
                      <a:pt x="257" y="1690"/>
                    </a:lnTo>
                    <a:lnTo>
                      <a:pt x="259" y="1690"/>
                    </a:lnTo>
                    <a:lnTo>
                      <a:pt x="261" y="1690"/>
                    </a:lnTo>
                    <a:lnTo>
                      <a:pt x="263" y="1690"/>
                    </a:lnTo>
                    <a:lnTo>
                      <a:pt x="264" y="1690"/>
                    </a:lnTo>
                    <a:lnTo>
                      <a:pt x="264" y="1692"/>
                    </a:lnTo>
                    <a:lnTo>
                      <a:pt x="266" y="1692"/>
                    </a:lnTo>
                    <a:lnTo>
                      <a:pt x="268" y="1692"/>
                    </a:lnTo>
                    <a:lnTo>
                      <a:pt x="270" y="1694"/>
                    </a:lnTo>
                    <a:lnTo>
                      <a:pt x="272" y="1698"/>
                    </a:lnTo>
                    <a:lnTo>
                      <a:pt x="272" y="1700"/>
                    </a:lnTo>
                    <a:lnTo>
                      <a:pt x="272" y="1703"/>
                    </a:lnTo>
                    <a:lnTo>
                      <a:pt x="272" y="1705"/>
                    </a:lnTo>
                    <a:lnTo>
                      <a:pt x="274" y="1709"/>
                    </a:lnTo>
                    <a:lnTo>
                      <a:pt x="274" y="1710"/>
                    </a:lnTo>
                    <a:lnTo>
                      <a:pt x="274" y="1714"/>
                    </a:lnTo>
                    <a:lnTo>
                      <a:pt x="274" y="1716"/>
                    </a:lnTo>
                    <a:lnTo>
                      <a:pt x="274" y="1719"/>
                    </a:lnTo>
                    <a:lnTo>
                      <a:pt x="274" y="1721"/>
                    </a:lnTo>
                    <a:lnTo>
                      <a:pt x="274" y="1723"/>
                    </a:lnTo>
                    <a:lnTo>
                      <a:pt x="274" y="1727"/>
                    </a:lnTo>
                    <a:lnTo>
                      <a:pt x="274" y="1729"/>
                    </a:lnTo>
                    <a:lnTo>
                      <a:pt x="274" y="1732"/>
                    </a:lnTo>
                    <a:lnTo>
                      <a:pt x="275" y="1734"/>
                    </a:lnTo>
                    <a:lnTo>
                      <a:pt x="275" y="1736"/>
                    </a:lnTo>
                    <a:lnTo>
                      <a:pt x="274" y="1739"/>
                    </a:lnTo>
                    <a:lnTo>
                      <a:pt x="274" y="1741"/>
                    </a:lnTo>
                    <a:lnTo>
                      <a:pt x="274" y="1745"/>
                    </a:lnTo>
                    <a:lnTo>
                      <a:pt x="274" y="1747"/>
                    </a:lnTo>
                    <a:lnTo>
                      <a:pt x="274" y="1750"/>
                    </a:lnTo>
                    <a:lnTo>
                      <a:pt x="274" y="1752"/>
                    </a:lnTo>
                    <a:lnTo>
                      <a:pt x="274" y="1754"/>
                    </a:lnTo>
                    <a:lnTo>
                      <a:pt x="274" y="1758"/>
                    </a:lnTo>
                    <a:lnTo>
                      <a:pt x="274" y="1761"/>
                    </a:lnTo>
                    <a:lnTo>
                      <a:pt x="274" y="1763"/>
                    </a:lnTo>
                    <a:lnTo>
                      <a:pt x="274" y="1767"/>
                    </a:lnTo>
                    <a:lnTo>
                      <a:pt x="274" y="1768"/>
                    </a:lnTo>
                    <a:lnTo>
                      <a:pt x="274" y="1772"/>
                    </a:lnTo>
                    <a:lnTo>
                      <a:pt x="274" y="1776"/>
                    </a:lnTo>
                    <a:lnTo>
                      <a:pt x="274" y="1777"/>
                    </a:lnTo>
                    <a:lnTo>
                      <a:pt x="274" y="1781"/>
                    </a:lnTo>
                    <a:lnTo>
                      <a:pt x="274" y="1794"/>
                    </a:lnTo>
                    <a:lnTo>
                      <a:pt x="69" y="1794"/>
                    </a:lnTo>
                    <a:lnTo>
                      <a:pt x="4" y="1794"/>
                    </a:lnTo>
                    <a:lnTo>
                      <a:pt x="2" y="1792"/>
                    </a:lnTo>
                    <a:lnTo>
                      <a:pt x="2" y="1790"/>
                    </a:lnTo>
                    <a:lnTo>
                      <a:pt x="0" y="1790"/>
                    </a:lnTo>
                    <a:lnTo>
                      <a:pt x="0" y="1788"/>
                    </a:lnTo>
                    <a:lnTo>
                      <a:pt x="0" y="1787"/>
                    </a:lnTo>
                    <a:lnTo>
                      <a:pt x="0" y="1785"/>
                    </a:lnTo>
                    <a:lnTo>
                      <a:pt x="0" y="1783"/>
                    </a:lnTo>
                    <a:lnTo>
                      <a:pt x="4" y="1783"/>
                    </a:lnTo>
                    <a:lnTo>
                      <a:pt x="7" y="1783"/>
                    </a:lnTo>
                    <a:lnTo>
                      <a:pt x="11" y="1783"/>
                    </a:lnTo>
                    <a:lnTo>
                      <a:pt x="14" y="1781"/>
                    </a:lnTo>
                    <a:lnTo>
                      <a:pt x="18" y="1781"/>
                    </a:lnTo>
                    <a:lnTo>
                      <a:pt x="22" y="1781"/>
                    </a:lnTo>
                    <a:lnTo>
                      <a:pt x="25" y="1781"/>
                    </a:lnTo>
                    <a:lnTo>
                      <a:pt x="29" y="1781"/>
                    </a:lnTo>
                    <a:lnTo>
                      <a:pt x="33" y="1781"/>
                    </a:lnTo>
                    <a:lnTo>
                      <a:pt x="36" y="1781"/>
                    </a:lnTo>
                    <a:lnTo>
                      <a:pt x="40" y="1781"/>
                    </a:lnTo>
                    <a:lnTo>
                      <a:pt x="43" y="1781"/>
                    </a:lnTo>
                    <a:lnTo>
                      <a:pt x="47" y="1781"/>
                    </a:lnTo>
                    <a:lnTo>
                      <a:pt x="51" y="1781"/>
                    </a:lnTo>
                    <a:lnTo>
                      <a:pt x="54" y="1781"/>
                    </a:lnTo>
                    <a:lnTo>
                      <a:pt x="60" y="1781"/>
                    </a:lnTo>
                    <a:lnTo>
                      <a:pt x="63" y="1781"/>
                    </a:lnTo>
                    <a:lnTo>
                      <a:pt x="67" y="1781"/>
                    </a:lnTo>
                    <a:lnTo>
                      <a:pt x="71" y="1781"/>
                    </a:lnTo>
                    <a:lnTo>
                      <a:pt x="74" y="1781"/>
                    </a:lnTo>
                    <a:lnTo>
                      <a:pt x="78" y="1781"/>
                    </a:lnTo>
                    <a:lnTo>
                      <a:pt x="83" y="1781"/>
                    </a:lnTo>
                    <a:lnTo>
                      <a:pt x="87" y="1781"/>
                    </a:lnTo>
                    <a:lnTo>
                      <a:pt x="91" y="1781"/>
                    </a:lnTo>
                    <a:lnTo>
                      <a:pt x="94" y="1781"/>
                    </a:lnTo>
                    <a:lnTo>
                      <a:pt x="100" y="1781"/>
                    </a:lnTo>
                    <a:lnTo>
                      <a:pt x="103" y="1781"/>
                    </a:lnTo>
                    <a:lnTo>
                      <a:pt x="107" y="1781"/>
                    </a:lnTo>
                    <a:lnTo>
                      <a:pt x="110" y="1781"/>
                    </a:lnTo>
                    <a:lnTo>
                      <a:pt x="116" y="1781"/>
                    </a:lnTo>
                    <a:lnTo>
                      <a:pt x="120" y="1781"/>
                    </a:lnTo>
                    <a:lnTo>
                      <a:pt x="123" y="1781"/>
                    </a:lnTo>
                    <a:lnTo>
                      <a:pt x="127" y="1692"/>
                    </a:lnTo>
                    <a:lnTo>
                      <a:pt x="129" y="1692"/>
                    </a:lnTo>
                    <a:lnTo>
                      <a:pt x="130" y="1692"/>
                    </a:lnTo>
                    <a:lnTo>
                      <a:pt x="132" y="1692"/>
                    </a:lnTo>
                    <a:lnTo>
                      <a:pt x="134" y="1692"/>
                    </a:lnTo>
                    <a:lnTo>
                      <a:pt x="136" y="1692"/>
                    </a:lnTo>
                    <a:lnTo>
                      <a:pt x="138" y="1692"/>
                    </a:lnTo>
                    <a:lnTo>
                      <a:pt x="139" y="1692"/>
                    </a:lnTo>
                    <a:lnTo>
                      <a:pt x="141" y="1690"/>
                    </a:lnTo>
                    <a:lnTo>
                      <a:pt x="143" y="1689"/>
                    </a:lnTo>
                    <a:lnTo>
                      <a:pt x="145" y="1687"/>
                    </a:lnTo>
                    <a:lnTo>
                      <a:pt x="145" y="1685"/>
                    </a:lnTo>
                    <a:lnTo>
                      <a:pt x="145" y="1683"/>
                    </a:lnTo>
                    <a:lnTo>
                      <a:pt x="147" y="1681"/>
                    </a:lnTo>
                    <a:lnTo>
                      <a:pt x="147" y="1680"/>
                    </a:lnTo>
                    <a:lnTo>
                      <a:pt x="147" y="1678"/>
                    </a:lnTo>
                    <a:lnTo>
                      <a:pt x="147" y="1676"/>
                    </a:lnTo>
                    <a:lnTo>
                      <a:pt x="147" y="1674"/>
                    </a:lnTo>
                    <a:lnTo>
                      <a:pt x="147" y="1672"/>
                    </a:lnTo>
                    <a:lnTo>
                      <a:pt x="147" y="1671"/>
                    </a:lnTo>
                    <a:lnTo>
                      <a:pt x="147" y="1669"/>
                    </a:lnTo>
                    <a:lnTo>
                      <a:pt x="147" y="1667"/>
                    </a:lnTo>
                    <a:lnTo>
                      <a:pt x="147" y="1665"/>
                    </a:lnTo>
                    <a:lnTo>
                      <a:pt x="147" y="1663"/>
                    </a:lnTo>
                    <a:lnTo>
                      <a:pt x="147" y="1661"/>
                    </a:lnTo>
                    <a:lnTo>
                      <a:pt x="147" y="1660"/>
                    </a:lnTo>
                    <a:lnTo>
                      <a:pt x="141" y="629"/>
                    </a:lnTo>
                    <a:lnTo>
                      <a:pt x="96" y="625"/>
                    </a:lnTo>
                    <a:lnTo>
                      <a:pt x="96" y="623"/>
                    </a:lnTo>
                    <a:lnTo>
                      <a:pt x="96" y="620"/>
                    </a:lnTo>
                    <a:lnTo>
                      <a:pt x="96" y="618"/>
                    </a:lnTo>
                    <a:lnTo>
                      <a:pt x="96" y="614"/>
                    </a:lnTo>
                    <a:lnTo>
                      <a:pt x="96" y="612"/>
                    </a:lnTo>
                    <a:lnTo>
                      <a:pt x="94" y="611"/>
                    </a:lnTo>
                    <a:lnTo>
                      <a:pt x="94" y="607"/>
                    </a:lnTo>
                    <a:lnTo>
                      <a:pt x="94" y="605"/>
                    </a:lnTo>
                    <a:lnTo>
                      <a:pt x="94" y="602"/>
                    </a:lnTo>
                    <a:lnTo>
                      <a:pt x="94" y="600"/>
                    </a:lnTo>
                    <a:lnTo>
                      <a:pt x="94" y="596"/>
                    </a:lnTo>
                    <a:lnTo>
                      <a:pt x="94" y="594"/>
                    </a:lnTo>
                    <a:lnTo>
                      <a:pt x="94" y="592"/>
                    </a:lnTo>
                    <a:lnTo>
                      <a:pt x="94" y="589"/>
                    </a:lnTo>
                    <a:lnTo>
                      <a:pt x="94" y="587"/>
                    </a:lnTo>
                    <a:lnTo>
                      <a:pt x="94" y="583"/>
                    </a:lnTo>
                    <a:lnTo>
                      <a:pt x="94" y="582"/>
                    </a:lnTo>
                    <a:lnTo>
                      <a:pt x="94" y="578"/>
                    </a:lnTo>
                    <a:lnTo>
                      <a:pt x="94" y="576"/>
                    </a:lnTo>
                    <a:lnTo>
                      <a:pt x="94" y="573"/>
                    </a:lnTo>
                    <a:lnTo>
                      <a:pt x="94" y="571"/>
                    </a:lnTo>
                    <a:lnTo>
                      <a:pt x="94" y="569"/>
                    </a:lnTo>
                    <a:lnTo>
                      <a:pt x="94" y="565"/>
                    </a:lnTo>
                    <a:lnTo>
                      <a:pt x="96" y="563"/>
                    </a:lnTo>
                    <a:lnTo>
                      <a:pt x="96" y="560"/>
                    </a:lnTo>
                    <a:lnTo>
                      <a:pt x="96" y="558"/>
                    </a:lnTo>
                    <a:lnTo>
                      <a:pt x="96" y="556"/>
                    </a:lnTo>
                    <a:lnTo>
                      <a:pt x="96" y="553"/>
                    </a:lnTo>
                    <a:lnTo>
                      <a:pt x="98" y="551"/>
                    </a:lnTo>
                    <a:lnTo>
                      <a:pt x="98" y="549"/>
                    </a:lnTo>
                    <a:lnTo>
                      <a:pt x="98" y="545"/>
                    </a:lnTo>
                    <a:lnTo>
                      <a:pt x="98" y="544"/>
                    </a:lnTo>
                    <a:lnTo>
                      <a:pt x="139" y="544"/>
                    </a:lnTo>
                    <a:lnTo>
                      <a:pt x="139" y="542"/>
                    </a:lnTo>
                    <a:lnTo>
                      <a:pt x="141" y="540"/>
                    </a:lnTo>
                    <a:lnTo>
                      <a:pt x="141" y="538"/>
                    </a:lnTo>
                    <a:lnTo>
                      <a:pt x="141" y="536"/>
                    </a:lnTo>
                    <a:lnTo>
                      <a:pt x="141" y="535"/>
                    </a:lnTo>
                    <a:lnTo>
                      <a:pt x="141" y="533"/>
                    </a:lnTo>
                    <a:lnTo>
                      <a:pt x="141" y="531"/>
                    </a:lnTo>
                    <a:lnTo>
                      <a:pt x="141" y="529"/>
                    </a:lnTo>
                    <a:lnTo>
                      <a:pt x="141" y="527"/>
                    </a:lnTo>
                    <a:lnTo>
                      <a:pt x="141" y="525"/>
                    </a:lnTo>
                    <a:lnTo>
                      <a:pt x="141" y="524"/>
                    </a:lnTo>
                    <a:lnTo>
                      <a:pt x="141" y="522"/>
                    </a:lnTo>
                    <a:lnTo>
                      <a:pt x="141" y="520"/>
                    </a:lnTo>
                    <a:lnTo>
                      <a:pt x="141" y="518"/>
                    </a:lnTo>
                    <a:lnTo>
                      <a:pt x="141" y="516"/>
                    </a:lnTo>
                    <a:lnTo>
                      <a:pt x="141" y="515"/>
                    </a:lnTo>
                    <a:lnTo>
                      <a:pt x="141" y="513"/>
                    </a:lnTo>
                    <a:lnTo>
                      <a:pt x="141" y="511"/>
                    </a:lnTo>
                    <a:lnTo>
                      <a:pt x="143" y="509"/>
                    </a:lnTo>
                    <a:lnTo>
                      <a:pt x="143" y="507"/>
                    </a:lnTo>
                    <a:lnTo>
                      <a:pt x="143" y="506"/>
                    </a:lnTo>
                    <a:lnTo>
                      <a:pt x="143" y="504"/>
                    </a:lnTo>
                    <a:lnTo>
                      <a:pt x="145" y="504"/>
                    </a:lnTo>
                    <a:lnTo>
                      <a:pt x="145" y="502"/>
                    </a:lnTo>
                    <a:lnTo>
                      <a:pt x="145" y="500"/>
                    </a:lnTo>
                    <a:lnTo>
                      <a:pt x="147" y="500"/>
                    </a:lnTo>
                    <a:lnTo>
                      <a:pt x="147" y="498"/>
                    </a:lnTo>
                    <a:lnTo>
                      <a:pt x="214" y="498"/>
                    </a:lnTo>
                    <a:lnTo>
                      <a:pt x="216" y="4"/>
                    </a:lnTo>
                    <a:lnTo>
                      <a:pt x="219" y="0"/>
                    </a:lnTo>
                    <a:lnTo>
                      <a:pt x="1858" y="2"/>
                    </a:lnTo>
                    <a:lnTo>
                      <a:pt x="1862" y="11"/>
                    </a:lnTo>
                    <a:lnTo>
                      <a:pt x="1862" y="27"/>
                    </a:lnTo>
                    <a:lnTo>
                      <a:pt x="1860" y="43"/>
                    </a:lnTo>
                    <a:lnTo>
                      <a:pt x="1860" y="60"/>
                    </a:lnTo>
                    <a:lnTo>
                      <a:pt x="1860" y="76"/>
                    </a:lnTo>
                    <a:lnTo>
                      <a:pt x="1860" y="92"/>
                    </a:lnTo>
                    <a:lnTo>
                      <a:pt x="1858" y="109"/>
                    </a:lnTo>
                    <a:lnTo>
                      <a:pt x="1858" y="125"/>
                    </a:lnTo>
                    <a:lnTo>
                      <a:pt x="1858" y="143"/>
                    </a:lnTo>
                    <a:lnTo>
                      <a:pt x="1858" y="159"/>
                    </a:lnTo>
                    <a:lnTo>
                      <a:pt x="1858" y="176"/>
                    </a:lnTo>
                    <a:lnTo>
                      <a:pt x="1858" y="192"/>
                    </a:lnTo>
                    <a:lnTo>
                      <a:pt x="1858" y="208"/>
                    </a:lnTo>
                    <a:lnTo>
                      <a:pt x="1858" y="225"/>
                    </a:lnTo>
                    <a:lnTo>
                      <a:pt x="1858" y="243"/>
                    </a:lnTo>
                    <a:lnTo>
                      <a:pt x="1858" y="259"/>
                    </a:lnTo>
                    <a:lnTo>
                      <a:pt x="1858" y="275"/>
                    </a:lnTo>
                    <a:lnTo>
                      <a:pt x="1858" y="292"/>
                    </a:lnTo>
                    <a:lnTo>
                      <a:pt x="1858" y="308"/>
                    </a:lnTo>
                    <a:lnTo>
                      <a:pt x="1858" y="326"/>
                    </a:lnTo>
                    <a:lnTo>
                      <a:pt x="1858" y="342"/>
                    </a:lnTo>
                    <a:lnTo>
                      <a:pt x="1858" y="359"/>
                    </a:lnTo>
                    <a:lnTo>
                      <a:pt x="1858" y="377"/>
                    </a:lnTo>
                    <a:lnTo>
                      <a:pt x="1858" y="393"/>
                    </a:lnTo>
                    <a:lnTo>
                      <a:pt x="1858" y="409"/>
                    </a:lnTo>
                    <a:lnTo>
                      <a:pt x="1858" y="428"/>
                    </a:lnTo>
                    <a:lnTo>
                      <a:pt x="1858" y="444"/>
                    </a:lnTo>
                    <a:lnTo>
                      <a:pt x="1858" y="460"/>
                    </a:lnTo>
                    <a:lnTo>
                      <a:pt x="1858" y="478"/>
                    </a:lnTo>
                    <a:lnTo>
                      <a:pt x="1858" y="495"/>
                    </a:lnTo>
                    <a:lnTo>
                      <a:pt x="1858" y="513"/>
                    </a:lnTo>
                    <a:lnTo>
                      <a:pt x="1858" y="529"/>
                    </a:lnTo>
                    <a:lnTo>
                      <a:pt x="1858" y="547"/>
                    </a:lnTo>
                    <a:lnTo>
                      <a:pt x="1860" y="545"/>
                    </a:lnTo>
                    <a:lnTo>
                      <a:pt x="1864" y="545"/>
                    </a:lnTo>
                    <a:lnTo>
                      <a:pt x="1866" y="545"/>
                    </a:lnTo>
                    <a:lnTo>
                      <a:pt x="1869" y="544"/>
                    </a:lnTo>
                    <a:lnTo>
                      <a:pt x="1871" y="544"/>
                    </a:lnTo>
                    <a:lnTo>
                      <a:pt x="1875" y="542"/>
                    </a:lnTo>
                    <a:lnTo>
                      <a:pt x="1877" y="542"/>
                    </a:lnTo>
                    <a:lnTo>
                      <a:pt x="1878" y="540"/>
                    </a:lnTo>
                    <a:lnTo>
                      <a:pt x="1882" y="540"/>
                    </a:lnTo>
                    <a:lnTo>
                      <a:pt x="1884" y="538"/>
                    </a:lnTo>
                    <a:lnTo>
                      <a:pt x="1887" y="538"/>
                    </a:lnTo>
                    <a:lnTo>
                      <a:pt x="1889" y="538"/>
                    </a:lnTo>
                    <a:lnTo>
                      <a:pt x="1893" y="536"/>
                    </a:lnTo>
                    <a:lnTo>
                      <a:pt x="1895" y="536"/>
                    </a:lnTo>
                    <a:lnTo>
                      <a:pt x="1898" y="535"/>
                    </a:lnTo>
                    <a:lnTo>
                      <a:pt x="1900" y="535"/>
                    </a:lnTo>
                    <a:lnTo>
                      <a:pt x="1904" y="533"/>
                    </a:lnTo>
                    <a:lnTo>
                      <a:pt x="1906" y="531"/>
                    </a:lnTo>
                    <a:lnTo>
                      <a:pt x="1909" y="531"/>
                    </a:lnTo>
                    <a:lnTo>
                      <a:pt x="1911" y="529"/>
                    </a:lnTo>
                    <a:lnTo>
                      <a:pt x="1915" y="529"/>
                    </a:lnTo>
                    <a:lnTo>
                      <a:pt x="1916" y="527"/>
                    </a:lnTo>
                    <a:lnTo>
                      <a:pt x="1920" y="527"/>
                    </a:lnTo>
                    <a:lnTo>
                      <a:pt x="1924" y="525"/>
                    </a:lnTo>
                    <a:lnTo>
                      <a:pt x="1925" y="525"/>
                    </a:lnTo>
                    <a:lnTo>
                      <a:pt x="1929" y="525"/>
                    </a:lnTo>
                    <a:lnTo>
                      <a:pt x="1931" y="524"/>
                    </a:lnTo>
                    <a:lnTo>
                      <a:pt x="1934" y="524"/>
                    </a:lnTo>
                    <a:lnTo>
                      <a:pt x="1936" y="522"/>
                    </a:lnTo>
                    <a:lnTo>
                      <a:pt x="1940" y="522"/>
                    </a:lnTo>
                    <a:lnTo>
                      <a:pt x="1942" y="520"/>
                    </a:lnTo>
                    <a:lnTo>
                      <a:pt x="1945" y="520"/>
                    </a:lnTo>
                    <a:lnTo>
                      <a:pt x="1944" y="518"/>
                    </a:lnTo>
                    <a:lnTo>
                      <a:pt x="1940" y="518"/>
                    </a:lnTo>
                    <a:lnTo>
                      <a:pt x="1938" y="516"/>
                    </a:lnTo>
                    <a:lnTo>
                      <a:pt x="1936" y="516"/>
                    </a:lnTo>
                    <a:lnTo>
                      <a:pt x="1934" y="515"/>
                    </a:lnTo>
                    <a:lnTo>
                      <a:pt x="1931" y="515"/>
                    </a:lnTo>
                    <a:lnTo>
                      <a:pt x="1929" y="513"/>
                    </a:lnTo>
                    <a:lnTo>
                      <a:pt x="1927" y="513"/>
                    </a:lnTo>
                    <a:lnTo>
                      <a:pt x="1924" y="511"/>
                    </a:lnTo>
                    <a:lnTo>
                      <a:pt x="1922" y="511"/>
                    </a:lnTo>
                    <a:lnTo>
                      <a:pt x="1920" y="509"/>
                    </a:lnTo>
                    <a:lnTo>
                      <a:pt x="1916" y="507"/>
                    </a:lnTo>
                    <a:lnTo>
                      <a:pt x="1915" y="507"/>
                    </a:lnTo>
                    <a:lnTo>
                      <a:pt x="1913" y="506"/>
                    </a:lnTo>
                    <a:lnTo>
                      <a:pt x="1911" y="506"/>
                    </a:lnTo>
                    <a:lnTo>
                      <a:pt x="1907" y="504"/>
                    </a:lnTo>
                    <a:lnTo>
                      <a:pt x="1906" y="502"/>
                    </a:lnTo>
                    <a:lnTo>
                      <a:pt x="1904" y="500"/>
                    </a:lnTo>
                    <a:lnTo>
                      <a:pt x="1902" y="500"/>
                    </a:lnTo>
                    <a:lnTo>
                      <a:pt x="1900" y="498"/>
                    </a:lnTo>
                    <a:lnTo>
                      <a:pt x="1898" y="496"/>
                    </a:lnTo>
                    <a:lnTo>
                      <a:pt x="1896" y="495"/>
                    </a:lnTo>
                    <a:lnTo>
                      <a:pt x="1895" y="493"/>
                    </a:lnTo>
                    <a:lnTo>
                      <a:pt x="1893" y="491"/>
                    </a:lnTo>
                    <a:lnTo>
                      <a:pt x="1891" y="489"/>
                    </a:lnTo>
                    <a:lnTo>
                      <a:pt x="1889" y="487"/>
                    </a:lnTo>
                    <a:lnTo>
                      <a:pt x="1887" y="486"/>
                    </a:lnTo>
                    <a:lnTo>
                      <a:pt x="1886" y="482"/>
                    </a:lnTo>
                    <a:lnTo>
                      <a:pt x="1886" y="480"/>
                    </a:lnTo>
                    <a:lnTo>
                      <a:pt x="1884" y="478"/>
                    </a:lnTo>
                    <a:lnTo>
                      <a:pt x="1882" y="475"/>
                    </a:lnTo>
                    <a:lnTo>
                      <a:pt x="1882" y="473"/>
                    </a:lnTo>
                    <a:lnTo>
                      <a:pt x="1880" y="469"/>
                    </a:lnTo>
                    <a:lnTo>
                      <a:pt x="1878" y="464"/>
                    </a:lnTo>
                    <a:lnTo>
                      <a:pt x="1877" y="460"/>
                    </a:lnTo>
                    <a:lnTo>
                      <a:pt x="1875" y="455"/>
                    </a:lnTo>
                    <a:lnTo>
                      <a:pt x="1875" y="451"/>
                    </a:lnTo>
                    <a:lnTo>
                      <a:pt x="1873" y="446"/>
                    </a:lnTo>
                    <a:lnTo>
                      <a:pt x="1873" y="442"/>
                    </a:lnTo>
                    <a:lnTo>
                      <a:pt x="1873" y="438"/>
                    </a:lnTo>
                    <a:lnTo>
                      <a:pt x="1873" y="433"/>
                    </a:lnTo>
                    <a:lnTo>
                      <a:pt x="1873" y="429"/>
                    </a:lnTo>
                    <a:lnTo>
                      <a:pt x="1873" y="424"/>
                    </a:lnTo>
                    <a:lnTo>
                      <a:pt x="1873" y="420"/>
                    </a:lnTo>
                    <a:lnTo>
                      <a:pt x="1875" y="415"/>
                    </a:lnTo>
                    <a:lnTo>
                      <a:pt x="1875" y="411"/>
                    </a:lnTo>
                    <a:lnTo>
                      <a:pt x="1875" y="406"/>
                    </a:lnTo>
                    <a:lnTo>
                      <a:pt x="1877" y="402"/>
                    </a:lnTo>
                    <a:lnTo>
                      <a:pt x="1877" y="399"/>
                    </a:lnTo>
                    <a:lnTo>
                      <a:pt x="1878" y="393"/>
                    </a:lnTo>
                    <a:lnTo>
                      <a:pt x="1878" y="390"/>
                    </a:lnTo>
                    <a:lnTo>
                      <a:pt x="1880" y="384"/>
                    </a:lnTo>
                    <a:lnTo>
                      <a:pt x="1882" y="380"/>
                    </a:lnTo>
                    <a:lnTo>
                      <a:pt x="1882" y="375"/>
                    </a:lnTo>
                    <a:lnTo>
                      <a:pt x="1884" y="371"/>
                    </a:lnTo>
                    <a:lnTo>
                      <a:pt x="1884" y="366"/>
                    </a:lnTo>
                    <a:lnTo>
                      <a:pt x="1886" y="362"/>
                    </a:lnTo>
                    <a:lnTo>
                      <a:pt x="1887" y="359"/>
                    </a:lnTo>
                    <a:lnTo>
                      <a:pt x="1887" y="353"/>
                    </a:lnTo>
                    <a:lnTo>
                      <a:pt x="1889" y="350"/>
                    </a:lnTo>
                    <a:lnTo>
                      <a:pt x="1889" y="344"/>
                    </a:lnTo>
                    <a:lnTo>
                      <a:pt x="1889" y="341"/>
                    </a:lnTo>
                    <a:lnTo>
                      <a:pt x="1891" y="335"/>
                    </a:lnTo>
                    <a:lnTo>
                      <a:pt x="1891" y="332"/>
                    </a:lnTo>
                    <a:lnTo>
                      <a:pt x="1924" y="237"/>
                    </a:lnTo>
                    <a:lnTo>
                      <a:pt x="1924" y="236"/>
                    </a:lnTo>
                    <a:lnTo>
                      <a:pt x="1922" y="234"/>
                    </a:lnTo>
                    <a:lnTo>
                      <a:pt x="1922" y="232"/>
                    </a:lnTo>
                    <a:lnTo>
                      <a:pt x="1922" y="230"/>
                    </a:lnTo>
                    <a:lnTo>
                      <a:pt x="1920" y="228"/>
                    </a:lnTo>
                    <a:lnTo>
                      <a:pt x="1920" y="226"/>
                    </a:lnTo>
                    <a:lnTo>
                      <a:pt x="1920" y="225"/>
                    </a:lnTo>
                    <a:lnTo>
                      <a:pt x="1918" y="223"/>
                    </a:lnTo>
                    <a:lnTo>
                      <a:pt x="1918" y="221"/>
                    </a:lnTo>
                    <a:lnTo>
                      <a:pt x="1918" y="219"/>
                    </a:lnTo>
                    <a:lnTo>
                      <a:pt x="1918" y="217"/>
                    </a:lnTo>
                    <a:lnTo>
                      <a:pt x="1918" y="216"/>
                    </a:lnTo>
                    <a:lnTo>
                      <a:pt x="1918" y="214"/>
                    </a:lnTo>
                    <a:lnTo>
                      <a:pt x="1918" y="212"/>
                    </a:lnTo>
                    <a:lnTo>
                      <a:pt x="1916" y="210"/>
                    </a:lnTo>
                    <a:lnTo>
                      <a:pt x="1916" y="208"/>
                    </a:lnTo>
                    <a:lnTo>
                      <a:pt x="1916" y="207"/>
                    </a:lnTo>
                    <a:lnTo>
                      <a:pt x="1916" y="205"/>
                    </a:lnTo>
                    <a:lnTo>
                      <a:pt x="1916" y="203"/>
                    </a:lnTo>
                    <a:lnTo>
                      <a:pt x="1916" y="201"/>
                    </a:lnTo>
                    <a:lnTo>
                      <a:pt x="1916" y="199"/>
                    </a:lnTo>
                    <a:lnTo>
                      <a:pt x="1916" y="197"/>
                    </a:lnTo>
                    <a:lnTo>
                      <a:pt x="1916" y="196"/>
                    </a:lnTo>
                    <a:lnTo>
                      <a:pt x="1916" y="194"/>
                    </a:lnTo>
                    <a:lnTo>
                      <a:pt x="1916" y="192"/>
                    </a:lnTo>
                    <a:lnTo>
                      <a:pt x="1916" y="190"/>
                    </a:lnTo>
                    <a:lnTo>
                      <a:pt x="1916" y="188"/>
                    </a:lnTo>
                    <a:lnTo>
                      <a:pt x="1916" y="187"/>
                    </a:lnTo>
                    <a:lnTo>
                      <a:pt x="1915" y="185"/>
                    </a:lnTo>
                    <a:lnTo>
                      <a:pt x="1915" y="183"/>
                    </a:lnTo>
                    <a:lnTo>
                      <a:pt x="1915" y="181"/>
                    </a:lnTo>
                    <a:lnTo>
                      <a:pt x="1915" y="179"/>
                    </a:lnTo>
                    <a:lnTo>
                      <a:pt x="1918" y="176"/>
                    </a:lnTo>
                    <a:lnTo>
                      <a:pt x="1922" y="174"/>
                    </a:lnTo>
                    <a:lnTo>
                      <a:pt x="1925" y="170"/>
                    </a:lnTo>
                    <a:lnTo>
                      <a:pt x="1929" y="167"/>
                    </a:lnTo>
                    <a:lnTo>
                      <a:pt x="1933" y="165"/>
                    </a:lnTo>
                    <a:lnTo>
                      <a:pt x="1936" y="161"/>
                    </a:lnTo>
                    <a:lnTo>
                      <a:pt x="1940" y="158"/>
                    </a:lnTo>
                    <a:lnTo>
                      <a:pt x="1944" y="154"/>
                    </a:lnTo>
                    <a:lnTo>
                      <a:pt x="1947" y="150"/>
                    </a:lnTo>
                    <a:lnTo>
                      <a:pt x="1951" y="149"/>
                    </a:lnTo>
                    <a:lnTo>
                      <a:pt x="1954" y="145"/>
                    </a:lnTo>
                    <a:lnTo>
                      <a:pt x="1958" y="141"/>
                    </a:lnTo>
                    <a:lnTo>
                      <a:pt x="1962" y="140"/>
                    </a:lnTo>
                    <a:lnTo>
                      <a:pt x="1965" y="136"/>
                    </a:lnTo>
                    <a:lnTo>
                      <a:pt x="1969" y="134"/>
                    </a:lnTo>
                    <a:lnTo>
                      <a:pt x="1973" y="130"/>
                    </a:lnTo>
                    <a:lnTo>
                      <a:pt x="1976" y="129"/>
                    </a:lnTo>
                    <a:lnTo>
                      <a:pt x="1982" y="125"/>
                    </a:lnTo>
                    <a:lnTo>
                      <a:pt x="1985" y="123"/>
                    </a:lnTo>
                    <a:lnTo>
                      <a:pt x="1989" y="121"/>
                    </a:lnTo>
                    <a:lnTo>
                      <a:pt x="1992" y="120"/>
                    </a:lnTo>
                    <a:lnTo>
                      <a:pt x="1996" y="118"/>
                    </a:lnTo>
                    <a:lnTo>
                      <a:pt x="2002" y="118"/>
                    </a:lnTo>
                    <a:lnTo>
                      <a:pt x="2005" y="116"/>
                    </a:lnTo>
                    <a:lnTo>
                      <a:pt x="2009" y="116"/>
                    </a:lnTo>
                    <a:lnTo>
                      <a:pt x="2014" y="114"/>
                    </a:lnTo>
                    <a:lnTo>
                      <a:pt x="2018" y="114"/>
                    </a:lnTo>
                    <a:lnTo>
                      <a:pt x="2023" y="114"/>
                    </a:lnTo>
                    <a:lnTo>
                      <a:pt x="2027" y="114"/>
                    </a:lnTo>
                    <a:lnTo>
                      <a:pt x="2032" y="116"/>
                    </a:lnTo>
                    <a:lnTo>
                      <a:pt x="2036" y="116"/>
                    </a:lnTo>
                    <a:lnTo>
                      <a:pt x="2041" y="118"/>
                    </a:lnTo>
                    <a:lnTo>
                      <a:pt x="2043" y="118"/>
                    </a:lnTo>
                    <a:lnTo>
                      <a:pt x="2045" y="120"/>
                    </a:lnTo>
                    <a:lnTo>
                      <a:pt x="2047" y="120"/>
                    </a:lnTo>
                    <a:lnTo>
                      <a:pt x="2049" y="121"/>
                    </a:lnTo>
                    <a:lnTo>
                      <a:pt x="2050" y="123"/>
                    </a:lnTo>
                    <a:lnTo>
                      <a:pt x="2052" y="125"/>
                    </a:lnTo>
                    <a:lnTo>
                      <a:pt x="2052" y="127"/>
                    </a:lnTo>
                    <a:lnTo>
                      <a:pt x="2054" y="129"/>
                    </a:lnTo>
                    <a:lnTo>
                      <a:pt x="2056" y="130"/>
                    </a:lnTo>
                    <a:lnTo>
                      <a:pt x="2056" y="132"/>
                    </a:lnTo>
                    <a:lnTo>
                      <a:pt x="2058" y="134"/>
                    </a:lnTo>
                    <a:lnTo>
                      <a:pt x="2058" y="136"/>
                    </a:lnTo>
                    <a:lnTo>
                      <a:pt x="2059" y="138"/>
                    </a:lnTo>
                    <a:lnTo>
                      <a:pt x="2059" y="140"/>
                    </a:lnTo>
                    <a:lnTo>
                      <a:pt x="2061" y="141"/>
                    </a:lnTo>
                    <a:lnTo>
                      <a:pt x="2061" y="143"/>
                    </a:lnTo>
                    <a:lnTo>
                      <a:pt x="2063" y="145"/>
                    </a:lnTo>
                    <a:lnTo>
                      <a:pt x="2063" y="147"/>
                    </a:lnTo>
                    <a:lnTo>
                      <a:pt x="2065" y="149"/>
                    </a:lnTo>
                    <a:lnTo>
                      <a:pt x="2067" y="150"/>
                    </a:lnTo>
                    <a:lnTo>
                      <a:pt x="2069" y="152"/>
                    </a:lnTo>
                    <a:lnTo>
                      <a:pt x="2070" y="152"/>
                    </a:lnTo>
                    <a:lnTo>
                      <a:pt x="2072" y="154"/>
                    </a:lnTo>
                    <a:lnTo>
                      <a:pt x="2074" y="154"/>
                    </a:lnTo>
                    <a:lnTo>
                      <a:pt x="2076" y="154"/>
                    </a:lnTo>
                    <a:lnTo>
                      <a:pt x="2078" y="154"/>
                    </a:lnTo>
                    <a:lnTo>
                      <a:pt x="2081" y="152"/>
                    </a:lnTo>
                    <a:lnTo>
                      <a:pt x="2083" y="152"/>
                    </a:lnTo>
                    <a:lnTo>
                      <a:pt x="2085" y="150"/>
                    </a:lnTo>
                    <a:lnTo>
                      <a:pt x="2088" y="149"/>
                    </a:lnTo>
                    <a:lnTo>
                      <a:pt x="2092" y="149"/>
                    </a:lnTo>
                    <a:lnTo>
                      <a:pt x="2094" y="149"/>
                    </a:lnTo>
                    <a:lnTo>
                      <a:pt x="2098" y="149"/>
                    </a:lnTo>
                    <a:lnTo>
                      <a:pt x="2099" y="149"/>
                    </a:lnTo>
                    <a:lnTo>
                      <a:pt x="2103" y="149"/>
                    </a:lnTo>
                    <a:lnTo>
                      <a:pt x="2105" y="150"/>
                    </a:lnTo>
                    <a:lnTo>
                      <a:pt x="2107" y="150"/>
                    </a:lnTo>
                    <a:lnTo>
                      <a:pt x="2110" y="152"/>
                    </a:lnTo>
                    <a:lnTo>
                      <a:pt x="2112" y="154"/>
                    </a:lnTo>
                    <a:lnTo>
                      <a:pt x="2114" y="154"/>
                    </a:lnTo>
                    <a:lnTo>
                      <a:pt x="2116" y="156"/>
                    </a:lnTo>
                    <a:lnTo>
                      <a:pt x="2117" y="158"/>
                    </a:lnTo>
                    <a:lnTo>
                      <a:pt x="2119" y="159"/>
                    </a:lnTo>
                    <a:lnTo>
                      <a:pt x="2121" y="161"/>
                    </a:lnTo>
                    <a:lnTo>
                      <a:pt x="2123" y="163"/>
                    </a:lnTo>
                    <a:lnTo>
                      <a:pt x="2125" y="165"/>
                    </a:lnTo>
                    <a:lnTo>
                      <a:pt x="2126" y="167"/>
                    </a:lnTo>
                    <a:lnTo>
                      <a:pt x="2128" y="169"/>
                    </a:lnTo>
                    <a:lnTo>
                      <a:pt x="2130" y="172"/>
                    </a:lnTo>
                    <a:lnTo>
                      <a:pt x="2132" y="174"/>
                    </a:lnTo>
                    <a:lnTo>
                      <a:pt x="2132" y="176"/>
                    </a:lnTo>
                    <a:lnTo>
                      <a:pt x="2134" y="178"/>
                    </a:lnTo>
                    <a:lnTo>
                      <a:pt x="2136" y="181"/>
                    </a:lnTo>
                    <a:lnTo>
                      <a:pt x="2136" y="183"/>
                    </a:lnTo>
                    <a:lnTo>
                      <a:pt x="2137" y="185"/>
                    </a:lnTo>
                    <a:lnTo>
                      <a:pt x="2137" y="188"/>
                    </a:lnTo>
                    <a:lnTo>
                      <a:pt x="2139" y="190"/>
                    </a:lnTo>
                    <a:lnTo>
                      <a:pt x="2141" y="194"/>
                    </a:lnTo>
                    <a:lnTo>
                      <a:pt x="2141" y="196"/>
                    </a:lnTo>
                    <a:lnTo>
                      <a:pt x="2143" y="197"/>
                    </a:lnTo>
                    <a:lnTo>
                      <a:pt x="2143" y="201"/>
                    </a:lnTo>
                    <a:lnTo>
                      <a:pt x="2143" y="203"/>
                    </a:lnTo>
                    <a:lnTo>
                      <a:pt x="2143" y="207"/>
                    </a:lnTo>
                    <a:lnTo>
                      <a:pt x="2145" y="212"/>
                    </a:lnTo>
                    <a:lnTo>
                      <a:pt x="2145" y="216"/>
                    </a:lnTo>
                    <a:lnTo>
                      <a:pt x="2145" y="221"/>
                    </a:lnTo>
                    <a:lnTo>
                      <a:pt x="2146" y="225"/>
                    </a:lnTo>
                    <a:lnTo>
                      <a:pt x="2146" y="230"/>
                    </a:lnTo>
                    <a:lnTo>
                      <a:pt x="2148" y="234"/>
                    </a:lnTo>
                    <a:lnTo>
                      <a:pt x="2148" y="239"/>
                    </a:lnTo>
                    <a:lnTo>
                      <a:pt x="2150" y="245"/>
                    </a:lnTo>
                    <a:lnTo>
                      <a:pt x="2150" y="248"/>
                    </a:lnTo>
                    <a:lnTo>
                      <a:pt x="2152" y="254"/>
                    </a:lnTo>
                    <a:lnTo>
                      <a:pt x="2152" y="259"/>
                    </a:lnTo>
                    <a:lnTo>
                      <a:pt x="2154" y="263"/>
                    </a:lnTo>
                    <a:lnTo>
                      <a:pt x="2154" y="268"/>
                    </a:lnTo>
                    <a:lnTo>
                      <a:pt x="2155" y="274"/>
                    </a:lnTo>
                    <a:lnTo>
                      <a:pt x="2155" y="277"/>
                    </a:lnTo>
                    <a:lnTo>
                      <a:pt x="2155" y="283"/>
                    </a:lnTo>
                    <a:lnTo>
                      <a:pt x="2155" y="286"/>
                    </a:lnTo>
                    <a:lnTo>
                      <a:pt x="2155" y="292"/>
                    </a:lnTo>
                    <a:lnTo>
                      <a:pt x="2155" y="295"/>
                    </a:lnTo>
                    <a:lnTo>
                      <a:pt x="2154" y="301"/>
                    </a:lnTo>
                    <a:lnTo>
                      <a:pt x="2154" y="304"/>
                    </a:lnTo>
                    <a:lnTo>
                      <a:pt x="2152" y="308"/>
                    </a:lnTo>
                    <a:lnTo>
                      <a:pt x="2150" y="312"/>
                    </a:lnTo>
                    <a:lnTo>
                      <a:pt x="2148" y="315"/>
                    </a:lnTo>
                    <a:lnTo>
                      <a:pt x="2145" y="319"/>
                    </a:lnTo>
                    <a:lnTo>
                      <a:pt x="2143" y="323"/>
                    </a:lnTo>
                    <a:lnTo>
                      <a:pt x="2139" y="326"/>
                    </a:lnTo>
                    <a:lnTo>
                      <a:pt x="2134" y="328"/>
                    </a:lnTo>
                    <a:lnTo>
                      <a:pt x="2130" y="332"/>
                    </a:lnTo>
                    <a:lnTo>
                      <a:pt x="2125" y="333"/>
                    </a:lnTo>
                    <a:lnTo>
                      <a:pt x="2119" y="335"/>
                    </a:lnTo>
                    <a:lnTo>
                      <a:pt x="2119" y="337"/>
                    </a:lnTo>
                    <a:lnTo>
                      <a:pt x="2121" y="339"/>
                    </a:lnTo>
                    <a:lnTo>
                      <a:pt x="2123" y="339"/>
                    </a:lnTo>
                    <a:lnTo>
                      <a:pt x="2123" y="341"/>
                    </a:lnTo>
                    <a:lnTo>
                      <a:pt x="2125" y="342"/>
                    </a:lnTo>
                    <a:lnTo>
                      <a:pt x="2126" y="344"/>
                    </a:lnTo>
                    <a:lnTo>
                      <a:pt x="2126" y="346"/>
                    </a:lnTo>
                    <a:lnTo>
                      <a:pt x="2128" y="348"/>
                    </a:lnTo>
                    <a:lnTo>
                      <a:pt x="2128" y="350"/>
                    </a:lnTo>
                    <a:lnTo>
                      <a:pt x="2130" y="352"/>
                    </a:lnTo>
                    <a:lnTo>
                      <a:pt x="2130" y="353"/>
                    </a:lnTo>
                    <a:lnTo>
                      <a:pt x="2130" y="355"/>
                    </a:lnTo>
                    <a:lnTo>
                      <a:pt x="2132" y="357"/>
                    </a:lnTo>
                    <a:lnTo>
                      <a:pt x="2132" y="359"/>
                    </a:lnTo>
                    <a:lnTo>
                      <a:pt x="2132" y="361"/>
                    </a:lnTo>
                    <a:lnTo>
                      <a:pt x="2132" y="362"/>
                    </a:lnTo>
                    <a:lnTo>
                      <a:pt x="2132" y="364"/>
                    </a:lnTo>
                    <a:lnTo>
                      <a:pt x="2134" y="366"/>
                    </a:lnTo>
                    <a:lnTo>
                      <a:pt x="2134" y="368"/>
                    </a:lnTo>
                    <a:lnTo>
                      <a:pt x="2134" y="370"/>
                    </a:lnTo>
                    <a:lnTo>
                      <a:pt x="2134" y="373"/>
                    </a:lnTo>
                    <a:lnTo>
                      <a:pt x="2134" y="375"/>
                    </a:lnTo>
                    <a:lnTo>
                      <a:pt x="2134" y="377"/>
                    </a:lnTo>
                    <a:lnTo>
                      <a:pt x="2134" y="379"/>
                    </a:lnTo>
                    <a:lnTo>
                      <a:pt x="2134" y="380"/>
                    </a:lnTo>
                    <a:lnTo>
                      <a:pt x="2134" y="382"/>
                    </a:lnTo>
                    <a:lnTo>
                      <a:pt x="2132" y="384"/>
                    </a:lnTo>
                    <a:lnTo>
                      <a:pt x="2132" y="386"/>
                    </a:lnTo>
                    <a:lnTo>
                      <a:pt x="2132" y="388"/>
                    </a:lnTo>
                    <a:lnTo>
                      <a:pt x="2132" y="390"/>
                    </a:lnTo>
                    <a:lnTo>
                      <a:pt x="2132" y="391"/>
                    </a:lnTo>
                    <a:lnTo>
                      <a:pt x="2130" y="393"/>
                    </a:lnTo>
                    <a:lnTo>
                      <a:pt x="2130" y="395"/>
                    </a:lnTo>
                    <a:lnTo>
                      <a:pt x="2130" y="397"/>
                    </a:lnTo>
                    <a:lnTo>
                      <a:pt x="2128" y="399"/>
                    </a:lnTo>
                    <a:lnTo>
                      <a:pt x="2128" y="400"/>
                    </a:lnTo>
                    <a:lnTo>
                      <a:pt x="2126" y="402"/>
                    </a:lnTo>
                    <a:lnTo>
                      <a:pt x="2126" y="404"/>
                    </a:lnTo>
                    <a:lnTo>
                      <a:pt x="2125" y="406"/>
                    </a:lnTo>
                    <a:lnTo>
                      <a:pt x="2125" y="408"/>
                    </a:lnTo>
                    <a:lnTo>
                      <a:pt x="2123" y="409"/>
                    </a:lnTo>
                    <a:lnTo>
                      <a:pt x="2121" y="411"/>
                    </a:lnTo>
                    <a:lnTo>
                      <a:pt x="2121" y="413"/>
                    </a:lnTo>
                    <a:lnTo>
                      <a:pt x="2119" y="415"/>
                    </a:lnTo>
                    <a:lnTo>
                      <a:pt x="2119" y="417"/>
                    </a:lnTo>
                    <a:lnTo>
                      <a:pt x="2117" y="419"/>
                    </a:lnTo>
                    <a:lnTo>
                      <a:pt x="2116" y="419"/>
                    </a:lnTo>
                    <a:lnTo>
                      <a:pt x="2116" y="420"/>
                    </a:lnTo>
                    <a:lnTo>
                      <a:pt x="2114" y="422"/>
                    </a:lnTo>
                    <a:lnTo>
                      <a:pt x="2112" y="424"/>
                    </a:lnTo>
                    <a:lnTo>
                      <a:pt x="2112" y="426"/>
                    </a:lnTo>
                    <a:lnTo>
                      <a:pt x="2110" y="428"/>
                    </a:lnTo>
                    <a:lnTo>
                      <a:pt x="2108" y="428"/>
                    </a:lnTo>
                    <a:lnTo>
                      <a:pt x="2107" y="429"/>
                    </a:lnTo>
                    <a:lnTo>
                      <a:pt x="2105" y="431"/>
                    </a:lnTo>
                    <a:lnTo>
                      <a:pt x="2105" y="433"/>
                    </a:lnTo>
                    <a:lnTo>
                      <a:pt x="2103" y="433"/>
                    </a:lnTo>
                    <a:lnTo>
                      <a:pt x="2101" y="435"/>
                    </a:lnTo>
                    <a:lnTo>
                      <a:pt x="2099" y="435"/>
                    </a:lnTo>
                    <a:lnTo>
                      <a:pt x="2098" y="437"/>
                    </a:lnTo>
                    <a:lnTo>
                      <a:pt x="2096" y="437"/>
                    </a:lnTo>
                    <a:lnTo>
                      <a:pt x="2094" y="437"/>
                    </a:lnTo>
                    <a:lnTo>
                      <a:pt x="2092" y="438"/>
                    </a:lnTo>
                    <a:lnTo>
                      <a:pt x="2090" y="438"/>
                    </a:lnTo>
                    <a:lnTo>
                      <a:pt x="2088" y="438"/>
                    </a:lnTo>
                    <a:lnTo>
                      <a:pt x="2087" y="438"/>
                    </a:lnTo>
                    <a:lnTo>
                      <a:pt x="2085" y="438"/>
                    </a:lnTo>
                    <a:lnTo>
                      <a:pt x="2083" y="440"/>
                    </a:lnTo>
                    <a:lnTo>
                      <a:pt x="2081" y="440"/>
                    </a:lnTo>
                    <a:lnTo>
                      <a:pt x="2079" y="440"/>
                    </a:lnTo>
                    <a:lnTo>
                      <a:pt x="2078" y="440"/>
                    </a:lnTo>
                    <a:lnTo>
                      <a:pt x="2076" y="440"/>
                    </a:lnTo>
                    <a:lnTo>
                      <a:pt x="2074" y="440"/>
                    </a:lnTo>
                    <a:lnTo>
                      <a:pt x="2072" y="440"/>
                    </a:lnTo>
                    <a:lnTo>
                      <a:pt x="2070" y="440"/>
                    </a:lnTo>
                    <a:lnTo>
                      <a:pt x="2069" y="440"/>
                    </a:lnTo>
                    <a:lnTo>
                      <a:pt x="2067" y="440"/>
                    </a:lnTo>
                    <a:lnTo>
                      <a:pt x="2065" y="442"/>
                    </a:lnTo>
                    <a:lnTo>
                      <a:pt x="2063" y="444"/>
                    </a:lnTo>
                    <a:lnTo>
                      <a:pt x="2061" y="446"/>
                    </a:lnTo>
                    <a:lnTo>
                      <a:pt x="2061" y="448"/>
                    </a:lnTo>
                    <a:lnTo>
                      <a:pt x="2059" y="449"/>
                    </a:lnTo>
                    <a:lnTo>
                      <a:pt x="2058" y="451"/>
                    </a:lnTo>
                    <a:lnTo>
                      <a:pt x="2058" y="453"/>
                    </a:lnTo>
                    <a:lnTo>
                      <a:pt x="2056" y="455"/>
                    </a:lnTo>
                    <a:lnTo>
                      <a:pt x="2056" y="457"/>
                    </a:lnTo>
                    <a:lnTo>
                      <a:pt x="2054" y="458"/>
                    </a:lnTo>
                    <a:lnTo>
                      <a:pt x="2054" y="460"/>
                    </a:lnTo>
                    <a:lnTo>
                      <a:pt x="2052" y="462"/>
                    </a:lnTo>
                    <a:lnTo>
                      <a:pt x="2052" y="466"/>
                    </a:lnTo>
                    <a:lnTo>
                      <a:pt x="2050" y="467"/>
                    </a:lnTo>
                    <a:lnTo>
                      <a:pt x="2050" y="469"/>
                    </a:lnTo>
                    <a:lnTo>
                      <a:pt x="2050" y="471"/>
                    </a:lnTo>
                    <a:lnTo>
                      <a:pt x="2049" y="473"/>
                    </a:lnTo>
                    <a:lnTo>
                      <a:pt x="2049" y="475"/>
                    </a:lnTo>
                    <a:lnTo>
                      <a:pt x="2049" y="478"/>
                    </a:lnTo>
                    <a:lnTo>
                      <a:pt x="2047" y="480"/>
                    </a:lnTo>
                    <a:lnTo>
                      <a:pt x="2047" y="482"/>
                    </a:lnTo>
                    <a:lnTo>
                      <a:pt x="2047" y="484"/>
                    </a:lnTo>
                    <a:lnTo>
                      <a:pt x="2045" y="486"/>
                    </a:lnTo>
                    <a:lnTo>
                      <a:pt x="2045" y="489"/>
                    </a:lnTo>
                    <a:lnTo>
                      <a:pt x="2045" y="491"/>
                    </a:lnTo>
                    <a:lnTo>
                      <a:pt x="2043" y="493"/>
                    </a:lnTo>
                    <a:lnTo>
                      <a:pt x="2043" y="495"/>
                    </a:lnTo>
                    <a:lnTo>
                      <a:pt x="2043" y="496"/>
                    </a:lnTo>
                    <a:lnTo>
                      <a:pt x="2041" y="498"/>
                    </a:lnTo>
                    <a:lnTo>
                      <a:pt x="2041" y="502"/>
                    </a:lnTo>
                    <a:lnTo>
                      <a:pt x="2040" y="504"/>
                    </a:lnTo>
                    <a:lnTo>
                      <a:pt x="2040" y="506"/>
                    </a:lnTo>
                    <a:lnTo>
                      <a:pt x="2043" y="506"/>
                    </a:lnTo>
                    <a:lnTo>
                      <a:pt x="2047" y="507"/>
                    </a:lnTo>
                    <a:lnTo>
                      <a:pt x="2050" y="507"/>
                    </a:lnTo>
                    <a:lnTo>
                      <a:pt x="2054" y="509"/>
                    </a:lnTo>
                    <a:lnTo>
                      <a:pt x="2058" y="509"/>
                    </a:lnTo>
                    <a:lnTo>
                      <a:pt x="2061" y="509"/>
                    </a:lnTo>
                    <a:lnTo>
                      <a:pt x="2065" y="511"/>
                    </a:lnTo>
                    <a:lnTo>
                      <a:pt x="2069" y="513"/>
                    </a:lnTo>
                    <a:lnTo>
                      <a:pt x="2070" y="513"/>
                    </a:lnTo>
                    <a:lnTo>
                      <a:pt x="2074" y="515"/>
                    </a:lnTo>
                    <a:lnTo>
                      <a:pt x="2078" y="515"/>
                    </a:lnTo>
                    <a:lnTo>
                      <a:pt x="2081" y="516"/>
                    </a:lnTo>
                    <a:lnTo>
                      <a:pt x="2085" y="516"/>
                    </a:lnTo>
                    <a:lnTo>
                      <a:pt x="2088" y="518"/>
                    </a:lnTo>
                    <a:lnTo>
                      <a:pt x="2092" y="520"/>
                    </a:lnTo>
                    <a:lnTo>
                      <a:pt x="2096" y="520"/>
                    </a:lnTo>
                    <a:lnTo>
                      <a:pt x="2099" y="522"/>
                    </a:lnTo>
                    <a:lnTo>
                      <a:pt x="2101" y="524"/>
                    </a:lnTo>
                    <a:lnTo>
                      <a:pt x="2105" y="524"/>
                    </a:lnTo>
                    <a:lnTo>
                      <a:pt x="2108" y="525"/>
                    </a:lnTo>
                    <a:lnTo>
                      <a:pt x="2112" y="527"/>
                    </a:lnTo>
                    <a:lnTo>
                      <a:pt x="2116" y="527"/>
                    </a:lnTo>
                    <a:lnTo>
                      <a:pt x="2119" y="529"/>
                    </a:lnTo>
                    <a:lnTo>
                      <a:pt x="2123" y="531"/>
                    </a:lnTo>
                    <a:lnTo>
                      <a:pt x="2126" y="531"/>
                    </a:lnTo>
                    <a:lnTo>
                      <a:pt x="2128" y="533"/>
                    </a:lnTo>
                    <a:lnTo>
                      <a:pt x="2132" y="535"/>
                    </a:lnTo>
                    <a:lnTo>
                      <a:pt x="2136" y="535"/>
                    </a:lnTo>
                    <a:lnTo>
                      <a:pt x="2139" y="536"/>
                    </a:lnTo>
                    <a:lnTo>
                      <a:pt x="2143" y="538"/>
                    </a:lnTo>
                    <a:lnTo>
                      <a:pt x="2146" y="538"/>
                    </a:lnTo>
                    <a:lnTo>
                      <a:pt x="2150" y="540"/>
                    </a:lnTo>
                    <a:lnTo>
                      <a:pt x="2157" y="542"/>
                    </a:lnTo>
                    <a:lnTo>
                      <a:pt x="2163" y="542"/>
                    </a:lnTo>
                    <a:lnTo>
                      <a:pt x="2168" y="544"/>
                    </a:lnTo>
                    <a:lnTo>
                      <a:pt x="2175" y="547"/>
                    </a:lnTo>
                    <a:lnTo>
                      <a:pt x="2179" y="549"/>
                    </a:lnTo>
                    <a:lnTo>
                      <a:pt x="2184" y="553"/>
                    </a:lnTo>
                    <a:lnTo>
                      <a:pt x="2190" y="556"/>
                    </a:lnTo>
                    <a:lnTo>
                      <a:pt x="2194" y="560"/>
                    </a:lnTo>
                    <a:lnTo>
                      <a:pt x="2197" y="563"/>
                    </a:lnTo>
                    <a:lnTo>
                      <a:pt x="2203" y="567"/>
                    </a:lnTo>
                    <a:lnTo>
                      <a:pt x="2206" y="571"/>
                    </a:lnTo>
                    <a:lnTo>
                      <a:pt x="2208" y="576"/>
                    </a:lnTo>
                    <a:lnTo>
                      <a:pt x="2212" y="580"/>
                    </a:lnTo>
                    <a:lnTo>
                      <a:pt x="2215" y="585"/>
                    </a:lnTo>
                    <a:lnTo>
                      <a:pt x="2217" y="591"/>
                    </a:lnTo>
                    <a:lnTo>
                      <a:pt x="2221" y="594"/>
                    </a:lnTo>
                    <a:lnTo>
                      <a:pt x="2222" y="600"/>
                    </a:lnTo>
                    <a:lnTo>
                      <a:pt x="2224" y="605"/>
                    </a:lnTo>
                    <a:lnTo>
                      <a:pt x="2228" y="611"/>
                    </a:lnTo>
                    <a:lnTo>
                      <a:pt x="2230" y="616"/>
                    </a:lnTo>
                    <a:lnTo>
                      <a:pt x="2232" y="621"/>
                    </a:lnTo>
                    <a:lnTo>
                      <a:pt x="2233" y="627"/>
                    </a:lnTo>
                    <a:lnTo>
                      <a:pt x="2235" y="634"/>
                    </a:lnTo>
                    <a:lnTo>
                      <a:pt x="2239" y="640"/>
                    </a:lnTo>
                    <a:lnTo>
                      <a:pt x="2241" y="645"/>
                    </a:lnTo>
                    <a:lnTo>
                      <a:pt x="2242" y="650"/>
                    </a:lnTo>
                    <a:lnTo>
                      <a:pt x="2244" y="656"/>
                    </a:lnTo>
                    <a:lnTo>
                      <a:pt x="2246" y="661"/>
                    </a:lnTo>
                    <a:lnTo>
                      <a:pt x="2248" y="667"/>
                    </a:lnTo>
                    <a:lnTo>
                      <a:pt x="2251" y="670"/>
                    </a:lnTo>
                    <a:lnTo>
                      <a:pt x="2253" y="676"/>
                    </a:lnTo>
                    <a:lnTo>
                      <a:pt x="2257" y="681"/>
                    </a:lnTo>
                    <a:lnTo>
                      <a:pt x="2259" y="687"/>
                    </a:lnTo>
                    <a:lnTo>
                      <a:pt x="2261" y="694"/>
                    </a:lnTo>
                    <a:lnTo>
                      <a:pt x="2262" y="699"/>
                    </a:lnTo>
                    <a:lnTo>
                      <a:pt x="2264" y="705"/>
                    </a:lnTo>
                    <a:lnTo>
                      <a:pt x="2266" y="712"/>
                    </a:lnTo>
                    <a:lnTo>
                      <a:pt x="2268" y="718"/>
                    </a:lnTo>
                    <a:lnTo>
                      <a:pt x="2270" y="723"/>
                    </a:lnTo>
                    <a:lnTo>
                      <a:pt x="2271" y="728"/>
                    </a:lnTo>
                    <a:lnTo>
                      <a:pt x="2273" y="736"/>
                    </a:lnTo>
                    <a:lnTo>
                      <a:pt x="2275" y="741"/>
                    </a:lnTo>
                    <a:lnTo>
                      <a:pt x="2277" y="746"/>
                    </a:lnTo>
                    <a:lnTo>
                      <a:pt x="2279" y="752"/>
                    </a:lnTo>
                    <a:lnTo>
                      <a:pt x="2280" y="757"/>
                    </a:lnTo>
                    <a:lnTo>
                      <a:pt x="2282" y="765"/>
                    </a:lnTo>
                    <a:lnTo>
                      <a:pt x="2284" y="770"/>
                    </a:lnTo>
                    <a:lnTo>
                      <a:pt x="2286" y="775"/>
                    </a:lnTo>
                    <a:lnTo>
                      <a:pt x="2288" y="781"/>
                    </a:lnTo>
                    <a:lnTo>
                      <a:pt x="2290" y="788"/>
                    </a:lnTo>
                    <a:lnTo>
                      <a:pt x="2291" y="794"/>
                    </a:lnTo>
                    <a:lnTo>
                      <a:pt x="2293" y="799"/>
                    </a:lnTo>
                    <a:lnTo>
                      <a:pt x="2295" y="804"/>
                    </a:lnTo>
                    <a:lnTo>
                      <a:pt x="2295" y="812"/>
                    </a:lnTo>
                    <a:lnTo>
                      <a:pt x="2297" y="817"/>
                    </a:lnTo>
                    <a:lnTo>
                      <a:pt x="2299" y="824"/>
                    </a:lnTo>
                    <a:lnTo>
                      <a:pt x="2299" y="830"/>
                    </a:lnTo>
                    <a:lnTo>
                      <a:pt x="2300" y="835"/>
                    </a:lnTo>
                    <a:lnTo>
                      <a:pt x="2302" y="843"/>
                    </a:lnTo>
                    <a:lnTo>
                      <a:pt x="2302" y="848"/>
                    </a:lnTo>
                    <a:lnTo>
                      <a:pt x="2302" y="855"/>
                    </a:lnTo>
                    <a:lnTo>
                      <a:pt x="2304" y="862"/>
                    </a:lnTo>
                    <a:lnTo>
                      <a:pt x="2304" y="868"/>
                    </a:lnTo>
                    <a:lnTo>
                      <a:pt x="2304" y="875"/>
                    </a:lnTo>
                    <a:lnTo>
                      <a:pt x="2302" y="881"/>
                    </a:lnTo>
                    <a:lnTo>
                      <a:pt x="2299" y="884"/>
                    </a:lnTo>
                    <a:lnTo>
                      <a:pt x="2297" y="888"/>
                    </a:lnTo>
                    <a:lnTo>
                      <a:pt x="2293" y="893"/>
                    </a:lnTo>
                    <a:lnTo>
                      <a:pt x="2291" y="897"/>
                    </a:lnTo>
                    <a:lnTo>
                      <a:pt x="2288" y="901"/>
                    </a:lnTo>
                    <a:lnTo>
                      <a:pt x="2284" y="904"/>
                    </a:lnTo>
                    <a:lnTo>
                      <a:pt x="2280" y="908"/>
                    </a:lnTo>
                    <a:lnTo>
                      <a:pt x="2277" y="911"/>
                    </a:lnTo>
                    <a:lnTo>
                      <a:pt x="2273" y="915"/>
                    </a:lnTo>
                    <a:lnTo>
                      <a:pt x="2270" y="917"/>
                    </a:lnTo>
                    <a:lnTo>
                      <a:pt x="2266" y="920"/>
                    </a:lnTo>
                    <a:lnTo>
                      <a:pt x="2262" y="922"/>
                    </a:lnTo>
                    <a:lnTo>
                      <a:pt x="2259" y="926"/>
                    </a:lnTo>
                    <a:lnTo>
                      <a:pt x="2253" y="929"/>
                    </a:lnTo>
                    <a:lnTo>
                      <a:pt x="2250" y="931"/>
                    </a:lnTo>
                    <a:lnTo>
                      <a:pt x="2244" y="933"/>
                    </a:lnTo>
                    <a:lnTo>
                      <a:pt x="2241" y="937"/>
                    </a:lnTo>
                    <a:lnTo>
                      <a:pt x="2237" y="939"/>
                    </a:lnTo>
                    <a:lnTo>
                      <a:pt x="2232" y="942"/>
                    </a:lnTo>
                    <a:lnTo>
                      <a:pt x="2228" y="944"/>
                    </a:lnTo>
                    <a:lnTo>
                      <a:pt x="2222" y="946"/>
                    </a:lnTo>
                    <a:lnTo>
                      <a:pt x="2219" y="949"/>
                    </a:lnTo>
                    <a:lnTo>
                      <a:pt x="2215" y="951"/>
                    </a:lnTo>
                    <a:lnTo>
                      <a:pt x="2210" y="953"/>
                    </a:lnTo>
                    <a:lnTo>
                      <a:pt x="2206" y="957"/>
                    </a:lnTo>
                    <a:lnTo>
                      <a:pt x="2203" y="958"/>
                    </a:lnTo>
                    <a:lnTo>
                      <a:pt x="2197" y="962"/>
                    </a:lnTo>
                    <a:lnTo>
                      <a:pt x="2194" y="964"/>
                    </a:lnTo>
                    <a:lnTo>
                      <a:pt x="2190" y="968"/>
                    </a:lnTo>
                    <a:lnTo>
                      <a:pt x="2186" y="969"/>
                    </a:lnTo>
                    <a:lnTo>
                      <a:pt x="2183" y="973"/>
                    </a:lnTo>
                    <a:lnTo>
                      <a:pt x="2183" y="978"/>
                    </a:lnTo>
                    <a:lnTo>
                      <a:pt x="2183" y="984"/>
                    </a:lnTo>
                    <a:lnTo>
                      <a:pt x="2184" y="989"/>
                    </a:lnTo>
                    <a:lnTo>
                      <a:pt x="2184" y="995"/>
                    </a:lnTo>
                    <a:lnTo>
                      <a:pt x="2184" y="1000"/>
                    </a:lnTo>
                    <a:lnTo>
                      <a:pt x="2184" y="1006"/>
                    </a:lnTo>
                    <a:lnTo>
                      <a:pt x="2184" y="1011"/>
                    </a:lnTo>
                    <a:lnTo>
                      <a:pt x="2184" y="1016"/>
                    </a:lnTo>
                    <a:lnTo>
                      <a:pt x="2186" y="1022"/>
                    </a:lnTo>
                    <a:lnTo>
                      <a:pt x="2186" y="1029"/>
                    </a:lnTo>
                    <a:lnTo>
                      <a:pt x="2186" y="1035"/>
                    </a:lnTo>
                    <a:lnTo>
                      <a:pt x="2186" y="1040"/>
                    </a:lnTo>
                    <a:lnTo>
                      <a:pt x="2186" y="1045"/>
                    </a:lnTo>
                    <a:lnTo>
                      <a:pt x="2186" y="1051"/>
                    </a:lnTo>
                    <a:lnTo>
                      <a:pt x="2186" y="1056"/>
                    </a:lnTo>
                    <a:lnTo>
                      <a:pt x="2186" y="1062"/>
                    </a:lnTo>
                    <a:lnTo>
                      <a:pt x="2184" y="1067"/>
                    </a:lnTo>
                    <a:lnTo>
                      <a:pt x="2184" y="1073"/>
                    </a:lnTo>
                    <a:lnTo>
                      <a:pt x="2184" y="1078"/>
                    </a:lnTo>
                    <a:lnTo>
                      <a:pt x="2184" y="1084"/>
                    </a:lnTo>
                    <a:lnTo>
                      <a:pt x="2184" y="1089"/>
                    </a:lnTo>
                    <a:lnTo>
                      <a:pt x="2184" y="1094"/>
                    </a:lnTo>
                    <a:lnTo>
                      <a:pt x="2183" y="1100"/>
                    </a:lnTo>
                    <a:lnTo>
                      <a:pt x="2183" y="1105"/>
                    </a:lnTo>
                    <a:lnTo>
                      <a:pt x="2183" y="1111"/>
                    </a:lnTo>
                    <a:lnTo>
                      <a:pt x="2181" y="1116"/>
                    </a:lnTo>
                    <a:lnTo>
                      <a:pt x="2181" y="1122"/>
                    </a:lnTo>
                    <a:lnTo>
                      <a:pt x="2181" y="1127"/>
                    </a:lnTo>
                    <a:lnTo>
                      <a:pt x="2179" y="1132"/>
                    </a:lnTo>
                    <a:lnTo>
                      <a:pt x="2179" y="1138"/>
                    </a:lnTo>
                    <a:lnTo>
                      <a:pt x="2177" y="1143"/>
                    </a:lnTo>
                    <a:lnTo>
                      <a:pt x="2177" y="1149"/>
                    </a:lnTo>
                    <a:lnTo>
                      <a:pt x="2166" y="1156"/>
                    </a:lnTo>
                    <a:lnTo>
                      <a:pt x="2165" y="1176"/>
                    </a:lnTo>
                    <a:lnTo>
                      <a:pt x="2165" y="1196"/>
                    </a:lnTo>
                    <a:lnTo>
                      <a:pt x="2165" y="1214"/>
                    </a:lnTo>
                    <a:lnTo>
                      <a:pt x="2163" y="1234"/>
                    </a:lnTo>
                    <a:lnTo>
                      <a:pt x="2163" y="1254"/>
                    </a:lnTo>
                    <a:lnTo>
                      <a:pt x="2163" y="1272"/>
                    </a:lnTo>
                    <a:lnTo>
                      <a:pt x="2161" y="1292"/>
                    </a:lnTo>
                    <a:lnTo>
                      <a:pt x="2161" y="1310"/>
                    </a:lnTo>
                    <a:lnTo>
                      <a:pt x="2159" y="1330"/>
                    </a:lnTo>
                    <a:lnTo>
                      <a:pt x="2159" y="1348"/>
                    </a:lnTo>
                    <a:lnTo>
                      <a:pt x="2159" y="1368"/>
                    </a:lnTo>
                    <a:lnTo>
                      <a:pt x="2157" y="1386"/>
                    </a:lnTo>
                    <a:lnTo>
                      <a:pt x="2157" y="1406"/>
                    </a:lnTo>
                    <a:lnTo>
                      <a:pt x="2155" y="1424"/>
                    </a:lnTo>
                    <a:lnTo>
                      <a:pt x="2155" y="1442"/>
                    </a:lnTo>
                    <a:lnTo>
                      <a:pt x="2155" y="1462"/>
                    </a:lnTo>
                    <a:lnTo>
                      <a:pt x="2154" y="1480"/>
                    </a:lnTo>
                    <a:lnTo>
                      <a:pt x="2154" y="1498"/>
                    </a:lnTo>
                    <a:lnTo>
                      <a:pt x="2154" y="1517"/>
                    </a:lnTo>
                    <a:lnTo>
                      <a:pt x="2152" y="1536"/>
                    </a:lnTo>
                    <a:lnTo>
                      <a:pt x="2152" y="1555"/>
                    </a:lnTo>
                    <a:lnTo>
                      <a:pt x="2152" y="1573"/>
                    </a:lnTo>
                    <a:lnTo>
                      <a:pt x="2152" y="1591"/>
                    </a:lnTo>
                    <a:lnTo>
                      <a:pt x="2150" y="1609"/>
                    </a:lnTo>
                    <a:lnTo>
                      <a:pt x="2150" y="1627"/>
                    </a:lnTo>
                    <a:lnTo>
                      <a:pt x="2150" y="1647"/>
                    </a:lnTo>
                    <a:lnTo>
                      <a:pt x="2150" y="1665"/>
                    </a:lnTo>
                    <a:lnTo>
                      <a:pt x="2150" y="1683"/>
                    </a:lnTo>
                    <a:lnTo>
                      <a:pt x="2150" y="1701"/>
                    </a:lnTo>
                    <a:lnTo>
                      <a:pt x="2150" y="1719"/>
                    </a:lnTo>
                    <a:lnTo>
                      <a:pt x="2150" y="1738"/>
                    </a:lnTo>
                    <a:lnTo>
                      <a:pt x="2152" y="1756"/>
                    </a:lnTo>
                    <a:lnTo>
                      <a:pt x="2248" y="1805"/>
                    </a:lnTo>
                    <a:lnTo>
                      <a:pt x="2248" y="1806"/>
                    </a:lnTo>
                    <a:lnTo>
                      <a:pt x="2250" y="1806"/>
                    </a:lnTo>
                    <a:lnTo>
                      <a:pt x="2250" y="1808"/>
                    </a:lnTo>
                    <a:lnTo>
                      <a:pt x="2251" y="1810"/>
                    </a:lnTo>
                    <a:lnTo>
                      <a:pt x="2251" y="1812"/>
                    </a:lnTo>
                    <a:lnTo>
                      <a:pt x="2251" y="1814"/>
                    </a:lnTo>
                    <a:lnTo>
                      <a:pt x="2251" y="1816"/>
                    </a:lnTo>
                    <a:lnTo>
                      <a:pt x="2250" y="1817"/>
                    </a:lnTo>
                    <a:lnTo>
                      <a:pt x="2250" y="1819"/>
                    </a:lnTo>
                    <a:lnTo>
                      <a:pt x="2248" y="1819"/>
                    </a:lnTo>
                    <a:lnTo>
                      <a:pt x="2248" y="1821"/>
                    </a:lnTo>
                    <a:lnTo>
                      <a:pt x="2246" y="1821"/>
                    </a:lnTo>
                    <a:lnTo>
                      <a:pt x="2246" y="1823"/>
                    </a:lnTo>
                    <a:lnTo>
                      <a:pt x="2244" y="1823"/>
                    </a:lnTo>
                    <a:lnTo>
                      <a:pt x="2242" y="1825"/>
                    </a:lnTo>
                    <a:lnTo>
                      <a:pt x="2237" y="1823"/>
                    </a:lnTo>
                    <a:lnTo>
                      <a:pt x="2232" y="1823"/>
                    </a:lnTo>
                    <a:lnTo>
                      <a:pt x="2226" y="1823"/>
                    </a:lnTo>
                    <a:lnTo>
                      <a:pt x="2221" y="1823"/>
                    </a:lnTo>
                    <a:lnTo>
                      <a:pt x="2217" y="1823"/>
                    </a:lnTo>
                    <a:lnTo>
                      <a:pt x="2212" y="1821"/>
                    </a:lnTo>
                    <a:lnTo>
                      <a:pt x="2206" y="1821"/>
                    </a:lnTo>
                    <a:lnTo>
                      <a:pt x="2201" y="1821"/>
                    </a:lnTo>
                    <a:lnTo>
                      <a:pt x="2195" y="1821"/>
                    </a:lnTo>
                    <a:lnTo>
                      <a:pt x="2192" y="1823"/>
                    </a:lnTo>
                    <a:lnTo>
                      <a:pt x="2186" y="1823"/>
                    </a:lnTo>
                    <a:lnTo>
                      <a:pt x="2181" y="1823"/>
                    </a:lnTo>
                    <a:lnTo>
                      <a:pt x="2175" y="1823"/>
                    </a:lnTo>
                    <a:lnTo>
                      <a:pt x="2172" y="1823"/>
                    </a:lnTo>
                    <a:lnTo>
                      <a:pt x="2166" y="1823"/>
                    </a:lnTo>
                    <a:lnTo>
                      <a:pt x="2161" y="1823"/>
                    </a:lnTo>
                    <a:lnTo>
                      <a:pt x="2157" y="1823"/>
                    </a:lnTo>
                    <a:lnTo>
                      <a:pt x="2152" y="1823"/>
                    </a:lnTo>
                    <a:lnTo>
                      <a:pt x="2146" y="1823"/>
                    </a:lnTo>
                    <a:lnTo>
                      <a:pt x="2143" y="1823"/>
                    </a:lnTo>
                    <a:lnTo>
                      <a:pt x="2137" y="1821"/>
                    </a:lnTo>
                    <a:lnTo>
                      <a:pt x="2132" y="1821"/>
                    </a:lnTo>
                    <a:lnTo>
                      <a:pt x="2128" y="1821"/>
                    </a:lnTo>
                    <a:lnTo>
                      <a:pt x="2123" y="1821"/>
                    </a:lnTo>
                    <a:lnTo>
                      <a:pt x="2117" y="1819"/>
                    </a:lnTo>
                    <a:lnTo>
                      <a:pt x="2114" y="1819"/>
                    </a:lnTo>
                    <a:lnTo>
                      <a:pt x="2108" y="1817"/>
                    </a:lnTo>
                    <a:lnTo>
                      <a:pt x="2105" y="1817"/>
                    </a:lnTo>
                    <a:lnTo>
                      <a:pt x="2099" y="1816"/>
                    </a:lnTo>
                    <a:lnTo>
                      <a:pt x="2094" y="1814"/>
                    </a:lnTo>
                    <a:lnTo>
                      <a:pt x="2090" y="1812"/>
                    </a:lnTo>
                    <a:lnTo>
                      <a:pt x="2085" y="1810"/>
                    </a:lnTo>
                    <a:lnTo>
                      <a:pt x="2085" y="1812"/>
                    </a:lnTo>
                    <a:lnTo>
                      <a:pt x="2083" y="1812"/>
                    </a:lnTo>
                    <a:lnTo>
                      <a:pt x="2081" y="1814"/>
                    </a:lnTo>
                    <a:lnTo>
                      <a:pt x="2079" y="1816"/>
                    </a:lnTo>
                    <a:lnTo>
                      <a:pt x="2078" y="1816"/>
                    </a:lnTo>
                    <a:lnTo>
                      <a:pt x="2076" y="1817"/>
                    </a:lnTo>
                    <a:lnTo>
                      <a:pt x="2074" y="1817"/>
                    </a:lnTo>
                    <a:lnTo>
                      <a:pt x="2072" y="1817"/>
                    </a:lnTo>
                    <a:lnTo>
                      <a:pt x="2070" y="1817"/>
                    </a:lnTo>
                    <a:lnTo>
                      <a:pt x="2069" y="1817"/>
                    </a:lnTo>
                    <a:lnTo>
                      <a:pt x="2067" y="1817"/>
                    </a:lnTo>
                    <a:lnTo>
                      <a:pt x="2065" y="1817"/>
                    </a:lnTo>
                    <a:lnTo>
                      <a:pt x="2063" y="1817"/>
                    </a:lnTo>
                    <a:lnTo>
                      <a:pt x="2061" y="1817"/>
                    </a:lnTo>
                    <a:lnTo>
                      <a:pt x="2059" y="1817"/>
                    </a:lnTo>
                    <a:lnTo>
                      <a:pt x="2058" y="1817"/>
                    </a:lnTo>
                    <a:lnTo>
                      <a:pt x="2056" y="1817"/>
                    </a:lnTo>
                    <a:lnTo>
                      <a:pt x="2054" y="1817"/>
                    </a:lnTo>
                    <a:lnTo>
                      <a:pt x="2052" y="1817"/>
                    </a:lnTo>
                    <a:lnTo>
                      <a:pt x="2050" y="1817"/>
                    </a:lnTo>
                    <a:lnTo>
                      <a:pt x="2049" y="1817"/>
                    </a:lnTo>
                    <a:lnTo>
                      <a:pt x="2047" y="1817"/>
                    </a:lnTo>
                    <a:lnTo>
                      <a:pt x="2045" y="1817"/>
                    </a:lnTo>
                    <a:lnTo>
                      <a:pt x="2043" y="1817"/>
                    </a:lnTo>
                    <a:lnTo>
                      <a:pt x="2041" y="1817"/>
                    </a:lnTo>
                    <a:lnTo>
                      <a:pt x="2040" y="1819"/>
                    </a:lnTo>
                    <a:lnTo>
                      <a:pt x="2038" y="1817"/>
                    </a:lnTo>
                    <a:lnTo>
                      <a:pt x="2036" y="1817"/>
                    </a:lnTo>
                    <a:lnTo>
                      <a:pt x="2034" y="1816"/>
                    </a:lnTo>
                    <a:lnTo>
                      <a:pt x="2032" y="1814"/>
                    </a:lnTo>
                    <a:lnTo>
                      <a:pt x="2032" y="1812"/>
                    </a:lnTo>
                    <a:lnTo>
                      <a:pt x="2030" y="1810"/>
                    </a:lnTo>
                    <a:lnTo>
                      <a:pt x="2029" y="1808"/>
                    </a:lnTo>
                    <a:lnTo>
                      <a:pt x="2029" y="1806"/>
                    </a:lnTo>
                    <a:lnTo>
                      <a:pt x="2029" y="1805"/>
                    </a:lnTo>
                    <a:lnTo>
                      <a:pt x="2029" y="1803"/>
                    </a:lnTo>
                    <a:lnTo>
                      <a:pt x="2027" y="1801"/>
                    </a:lnTo>
                    <a:lnTo>
                      <a:pt x="2027" y="1799"/>
                    </a:lnTo>
                    <a:lnTo>
                      <a:pt x="2027" y="1797"/>
                    </a:lnTo>
                    <a:lnTo>
                      <a:pt x="2027" y="1796"/>
                    </a:lnTo>
                    <a:lnTo>
                      <a:pt x="2027" y="1794"/>
                    </a:lnTo>
                    <a:lnTo>
                      <a:pt x="2027" y="1792"/>
                    </a:lnTo>
                    <a:lnTo>
                      <a:pt x="2025" y="1790"/>
                    </a:lnTo>
                    <a:lnTo>
                      <a:pt x="2025" y="1788"/>
                    </a:lnTo>
                    <a:lnTo>
                      <a:pt x="2025" y="1787"/>
                    </a:lnTo>
                    <a:lnTo>
                      <a:pt x="2025" y="1785"/>
                    </a:lnTo>
                    <a:lnTo>
                      <a:pt x="2023" y="1783"/>
                    </a:lnTo>
                    <a:lnTo>
                      <a:pt x="2023" y="1781"/>
                    </a:lnTo>
                    <a:lnTo>
                      <a:pt x="2021" y="1779"/>
                    </a:lnTo>
                    <a:lnTo>
                      <a:pt x="2021" y="1777"/>
                    </a:lnTo>
                    <a:lnTo>
                      <a:pt x="2021" y="1776"/>
                    </a:lnTo>
                    <a:lnTo>
                      <a:pt x="2020" y="1774"/>
                    </a:lnTo>
                    <a:lnTo>
                      <a:pt x="2018" y="1772"/>
                    </a:lnTo>
                    <a:lnTo>
                      <a:pt x="2018" y="1770"/>
                    </a:lnTo>
                    <a:lnTo>
                      <a:pt x="2016" y="1770"/>
                    </a:lnTo>
                    <a:lnTo>
                      <a:pt x="2014" y="1763"/>
                    </a:lnTo>
                    <a:lnTo>
                      <a:pt x="2014" y="1758"/>
                    </a:lnTo>
                    <a:lnTo>
                      <a:pt x="2014" y="1752"/>
                    </a:lnTo>
                    <a:lnTo>
                      <a:pt x="2012" y="1745"/>
                    </a:lnTo>
                    <a:lnTo>
                      <a:pt x="2012" y="1739"/>
                    </a:lnTo>
                    <a:lnTo>
                      <a:pt x="2011" y="1734"/>
                    </a:lnTo>
                    <a:lnTo>
                      <a:pt x="2011" y="1727"/>
                    </a:lnTo>
                    <a:lnTo>
                      <a:pt x="2011" y="1721"/>
                    </a:lnTo>
                    <a:lnTo>
                      <a:pt x="2009" y="1716"/>
                    </a:lnTo>
                    <a:lnTo>
                      <a:pt x="2009" y="1709"/>
                    </a:lnTo>
                    <a:lnTo>
                      <a:pt x="2009" y="1703"/>
                    </a:lnTo>
                    <a:lnTo>
                      <a:pt x="2009" y="1698"/>
                    </a:lnTo>
                    <a:lnTo>
                      <a:pt x="2007" y="1692"/>
                    </a:lnTo>
                    <a:lnTo>
                      <a:pt x="2007" y="1687"/>
                    </a:lnTo>
                    <a:lnTo>
                      <a:pt x="2007" y="1680"/>
                    </a:lnTo>
                    <a:lnTo>
                      <a:pt x="2007" y="1674"/>
                    </a:lnTo>
                    <a:lnTo>
                      <a:pt x="2005" y="1669"/>
                    </a:lnTo>
                    <a:lnTo>
                      <a:pt x="2005" y="1663"/>
                    </a:lnTo>
                    <a:lnTo>
                      <a:pt x="2005" y="1656"/>
                    </a:lnTo>
                    <a:lnTo>
                      <a:pt x="2003" y="1651"/>
                    </a:lnTo>
                    <a:lnTo>
                      <a:pt x="2003" y="1645"/>
                    </a:lnTo>
                    <a:lnTo>
                      <a:pt x="2003" y="1640"/>
                    </a:lnTo>
                    <a:lnTo>
                      <a:pt x="2002" y="1634"/>
                    </a:lnTo>
                    <a:lnTo>
                      <a:pt x="2002" y="1627"/>
                    </a:lnTo>
                    <a:lnTo>
                      <a:pt x="2002" y="1622"/>
                    </a:lnTo>
                    <a:lnTo>
                      <a:pt x="2000" y="1616"/>
                    </a:lnTo>
                    <a:lnTo>
                      <a:pt x="2000" y="1609"/>
                    </a:lnTo>
                    <a:lnTo>
                      <a:pt x="1998" y="1604"/>
                    </a:lnTo>
                    <a:lnTo>
                      <a:pt x="1998" y="1598"/>
                    </a:lnTo>
                    <a:lnTo>
                      <a:pt x="1996" y="1593"/>
                    </a:lnTo>
                    <a:lnTo>
                      <a:pt x="1996" y="1585"/>
                    </a:lnTo>
                    <a:lnTo>
                      <a:pt x="1994" y="1580"/>
                    </a:lnTo>
                    <a:lnTo>
                      <a:pt x="1994" y="1587"/>
                    </a:lnTo>
                    <a:lnTo>
                      <a:pt x="1994" y="1594"/>
                    </a:lnTo>
                    <a:lnTo>
                      <a:pt x="1994" y="1600"/>
                    </a:lnTo>
                    <a:lnTo>
                      <a:pt x="1992" y="1607"/>
                    </a:lnTo>
                    <a:lnTo>
                      <a:pt x="1992" y="1614"/>
                    </a:lnTo>
                    <a:lnTo>
                      <a:pt x="1992" y="1622"/>
                    </a:lnTo>
                    <a:lnTo>
                      <a:pt x="1992" y="1631"/>
                    </a:lnTo>
                    <a:lnTo>
                      <a:pt x="1992" y="1638"/>
                    </a:lnTo>
                    <a:lnTo>
                      <a:pt x="1991" y="1645"/>
                    </a:lnTo>
                    <a:lnTo>
                      <a:pt x="1991" y="1652"/>
                    </a:lnTo>
                    <a:lnTo>
                      <a:pt x="1991" y="1660"/>
                    </a:lnTo>
                    <a:lnTo>
                      <a:pt x="1989" y="1667"/>
                    </a:lnTo>
                    <a:lnTo>
                      <a:pt x="1989" y="1674"/>
                    </a:lnTo>
                    <a:lnTo>
                      <a:pt x="1989" y="1681"/>
                    </a:lnTo>
                    <a:lnTo>
                      <a:pt x="1989" y="1690"/>
                    </a:lnTo>
                    <a:lnTo>
                      <a:pt x="1987" y="1698"/>
                    </a:lnTo>
                    <a:lnTo>
                      <a:pt x="1987" y="1705"/>
                    </a:lnTo>
                    <a:lnTo>
                      <a:pt x="1987" y="1712"/>
                    </a:lnTo>
                    <a:lnTo>
                      <a:pt x="1985" y="1719"/>
                    </a:lnTo>
                    <a:lnTo>
                      <a:pt x="1985" y="1727"/>
                    </a:lnTo>
                    <a:lnTo>
                      <a:pt x="1985" y="1734"/>
                    </a:lnTo>
                    <a:lnTo>
                      <a:pt x="1985" y="1741"/>
                    </a:lnTo>
                    <a:lnTo>
                      <a:pt x="1983" y="1748"/>
                    </a:lnTo>
                    <a:lnTo>
                      <a:pt x="1983" y="1758"/>
                    </a:lnTo>
                    <a:lnTo>
                      <a:pt x="1983" y="1765"/>
                    </a:lnTo>
                    <a:lnTo>
                      <a:pt x="1983" y="1772"/>
                    </a:lnTo>
                    <a:lnTo>
                      <a:pt x="1982" y="1777"/>
                    </a:lnTo>
                    <a:lnTo>
                      <a:pt x="1982" y="1785"/>
                    </a:lnTo>
                    <a:lnTo>
                      <a:pt x="1982" y="1792"/>
                    </a:lnTo>
                    <a:lnTo>
                      <a:pt x="1982" y="1799"/>
                    </a:lnTo>
                    <a:lnTo>
                      <a:pt x="1982" y="1806"/>
                    </a:lnTo>
                    <a:lnTo>
                      <a:pt x="1982" y="1814"/>
                    </a:lnTo>
                    <a:lnTo>
                      <a:pt x="1980" y="1814"/>
                    </a:lnTo>
                    <a:lnTo>
                      <a:pt x="1980" y="1816"/>
                    </a:lnTo>
                    <a:lnTo>
                      <a:pt x="1978" y="1816"/>
                    </a:lnTo>
                    <a:lnTo>
                      <a:pt x="1976" y="1817"/>
                    </a:lnTo>
                    <a:lnTo>
                      <a:pt x="1974" y="1817"/>
                    </a:lnTo>
                    <a:lnTo>
                      <a:pt x="1973" y="1819"/>
                    </a:lnTo>
                    <a:lnTo>
                      <a:pt x="1971" y="1819"/>
                    </a:lnTo>
                    <a:lnTo>
                      <a:pt x="1969" y="1821"/>
                    </a:lnTo>
                    <a:lnTo>
                      <a:pt x="1967" y="1821"/>
                    </a:lnTo>
                    <a:lnTo>
                      <a:pt x="1965" y="1821"/>
                    </a:lnTo>
                    <a:lnTo>
                      <a:pt x="1963" y="1823"/>
                    </a:lnTo>
                    <a:lnTo>
                      <a:pt x="1962" y="1823"/>
                    </a:lnTo>
                    <a:lnTo>
                      <a:pt x="1960" y="1823"/>
                    </a:lnTo>
                    <a:lnTo>
                      <a:pt x="1958" y="1823"/>
                    </a:lnTo>
                    <a:lnTo>
                      <a:pt x="1956" y="1823"/>
                    </a:lnTo>
                    <a:lnTo>
                      <a:pt x="1954" y="1823"/>
                    </a:lnTo>
                    <a:lnTo>
                      <a:pt x="1954" y="1825"/>
                    </a:lnTo>
                    <a:lnTo>
                      <a:pt x="1953" y="1825"/>
                    </a:lnTo>
                    <a:lnTo>
                      <a:pt x="1951" y="1825"/>
                    </a:lnTo>
                    <a:lnTo>
                      <a:pt x="1949" y="1825"/>
                    </a:lnTo>
                    <a:lnTo>
                      <a:pt x="1947" y="1825"/>
                    </a:lnTo>
                    <a:lnTo>
                      <a:pt x="1945" y="1825"/>
                    </a:lnTo>
                    <a:lnTo>
                      <a:pt x="1944" y="1825"/>
                    </a:lnTo>
                    <a:lnTo>
                      <a:pt x="1942" y="1825"/>
                    </a:lnTo>
                    <a:lnTo>
                      <a:pt x="1940" y="1825"/>
                    </a:lnTo>
                    <a:lnTo>
                      <a:pt x="1938" y="1825"/>
                    </a:lnTo>
                    <a:lnTo>
                      <a:pt x="1936" y="1825"/>
                    </a:lnTo>
                    <a:lnTo>
                      <a:pt x="1934" y="1823"/>
                    </a:lnTo>
                    <a:lnTo>
                      <a:pt x="1933" y="1821"/>
                    </a:lnTo>
                    <a:lnTo>
                      <a:pt x="1931" y="1821"/>
                    </a:lnTo>
                    <a:lnTo>
                      <a:pt x="1931" y="1819"/>
                    </a:lnTo>
                    <a:lnTo>
                      <a:pt x="1929" y="1819"/>
                    </a:lnTo>
                    <a:lnTo>
                      <a:pt x="1927" y="1819"/>
                    </a:lnTo>
                    <a:lnTo>
                      <a:pt x="1925" y="1819"/>
                    </a:lnTo>
                    <a:lnTo>
                      <a:pt x="1924" y="1819"/>
                    </a:lnTo>
                    <a:lnTo>
                      <a:pt x="1922" y="1819"/>
                    </a:lnTo>
                    <a:lnTo>
                      <a:pt x="1920" y="1821"/>
                    </a:lnTo>
                    <a:lnTo>
                      <a:pt x="1918" y="1821"/>
                    </a:lnTo>
                    <a:lnTo>
                      <a:pt x="1916" y="1821"/>
                    </a:lnTo>
                    <a:lnTo>
                      <a:pt x="1916" y="1823"/>
                    </a:lnTo>
                    <a:lnTo>
                      <a:pt x="1915" y="1823"/>
                    </a:lnTo>
                    <a:lnTo>
                      <a:pt x="1913" y="1823"/>
                    </a:lnTo>
                    <a:lnTo>
                      <a:pt x="1911" y="1823"/>
                    </a:lnTo>
                    <a:lnTo>
                      <a:pt x="1911" y="1825"/>
                    </a:lnTo>
                    <a:lnTo>
                      <a:pt x="1909" y="1825"/>
                    </a:lnTo>
                    <a:lnTo>
                      <a:pt x="1907" y="1825"/>
                    </a:lnTo>
                    <a:lnTo>
                      <a:pt x="1907" y="1826"/>
                    </a:lnTo>
                    <a:lnTo>
                      <a:pt x="1906" y="1826"/>
                    </a:lnTo>
                    <a:lnTo>
                      <a:pt x="1904" y="1826"/>
                    </a:lnTo>
                    <a:lnTo>
                      <a:pt x="1898" y="1826"/>
                    </a:lnTo>
                    <a:lnTo>
                      <a:pt x="1895" y="1826"/>
                    </a:lnTo>
                    <a:lnTo>
                      <a:pt x="1889" y="1828"/>
                    </a:lnTo>
                    <a:lnTo>
                      <a:pt x="1886" y="1828"/>
                    </a:lnTo>
                    <a:lnTo>
                      <a:pt x="1880" y="1828"/>
                    </a:lnTo>
                    <a:lnTo>
                      <a:pt x="1877" y="1828"/>
                    </a:lnTo>
                    <a:lnTo>
                      <a:pt x="1871" y="1828"/>
                    </a:lnTo>
                    <a:lnTo>
                      <a:pt x="1867" y="1830"/>
                    </a:lnTo>
                    <a:lnTo>
                      <a:pt x="1862" y="1830"/>
                    </a:lnTo>
                    <a:lnTo>
                      <a:pt x="1858" y="1830"/>
                    </a:lnTo>
                    <a:lnTo>
                      <a:pt x="1853" y="1830"/>
                    </a:lnTo>
                    <a:lnTo>
                      <a:pt x="1848" y="1830"/>
                    </a:lnTo>
                    <a:lnTo>
                      <a:pt x="1844" y="1830"/>
                    </a:lnTo>
                    <a:lnTo>
                      <a:pt x="1838" y="1830"/>
                    </a:lnTo>
                    <a:lnTo>
                      <a:pt x="1835" y="1830"/>
                    </a:lnTo>
                    <a:lnTo>
                      <a:pt x="1829" y="1830"/>
                    </a:lnTo>
                    <a:lnTo>
                      <a:pt x="1824" y="1830"/>
                    </a:lnTo>
                    <a:lnTo>
                      <a:pt x="1820" y="1830"/>
                    </a:lnTo>
                    <a:lnTo>
                      <a:pt x="1815" y="1830"/>
                    </a:lnTo>
                    <a:lnTo>
                      <a:pt x="1811" y="1830"/>
                    </a:lnTo>
                    <a:lnTo>
                      <a:pt x="1806" y="1830"/>
                    </a:lnTo>
                    <a:lnTo>
                      <a:pt x="1802" y="1830"/>
                    </a:lnTo>
                    <a:lnTo>
                      <a:pt x="1797" y="1830"/>
                    </a:lnTo>
                    <a:lnTo>
                      <a:pt x="1791" y="1830"/>
                    </a:lnTo>
                    <a:lnTo>
                      <a:pt x="1788" y="1830"/>
                    </a:lnTo>
                    <a:lnTo>
                      <a:pt x="1782" y="1828"/>
                    </a:lnTo>
                    <a:lnTo>
                      <a:pt x="1779" y="1828"/>
                    </a:lnTo>
                    <a:lnTo>
                      <a:pt x="1775" y="1828"/>
                    </a:lnTo>
                    <a:lnTo>
                      <a:pt x="1770" y="1828"/>
                    </a:lnTo>
                    <a:lnTo>
                      <a:pt x="1766" y="1828"/>
                    </a:lnTo>
                    <a:lnTo>
                      <a:pt x="1761" y="1828"/>
                    </a:lnTo>
                    <a:lnTo>
                      <a:pt x="1757" y="1828"/>
                    </a:lnTo>
                    <a:lnTo>
                      <a:pt x="1755" y="1826"/>
                    </a:lnTo>
                    <a:lnTo>
                      <a:pt x="1753" y="1826"/>
                    </a:lnTo>
                    <a:lnTo>
                      <a:pt x="1753" y="1825"/>
                    </a:lnTo>
                    <a:lnTo>
                      <a:pt x="1752" y="1825"/>
                    </a:lnTo>
                    <a:lnTo>
                      <a:pt x="1750" y="1825"/>
                    </a:lnTo>
                    <a:lnTo>
                      <a:pt x="1750" y="1823"/>
                    </a:lnTo>
                    <a:lnTo>
                      <a:pt x="1748" y="1823"/>
                    </a:lnTo>
                    <a:lnTo>
                      <a:pt x="1746" y="1823"/>
                    </a:lnTo>
                    <a:lnTo>
                      <a:pt x="1746" y="1821"/>
                    </a:lnTo>
                    <a:lnTo>
                      <a:pt x="1744" y="1819"/>
                    </a:lnTo>
                    <a:lnTo>
                      <a:pt x="1744" y="1817"/>
                    </a:lnTo>
                    <a:lnTo>
                      <a:pt x="1744" y="1816"/>
                    </a:lnTo>
                    <a:lnTo>
                      <a:pt x="1744" y="1814"/>
                    </a:lnTo>
                    <a:lnTo>
                      <a:pt x="1746" y="1814"/>
                    </a:lnTo>
                    <a:lnTo>
                      <a:pt x="1766" y="1801"/>
                    </a:lnTo>
                    <a:lnTo>
                      <a:pt x="1616" y="1797"/>
                    </a:lnTo>
                    <a:lnTo>
                      <a:pt x="274" y="1794"/>
                    </a:lnTo>
                    <a:lnTo>
                      <a:pt x="274" y="1781"/>
                    </a:lnTo>
                    <a:close/>
                  </a:path>
                </a:pathLst>
              </a:custGeom>
              <a:solidFill>
                <a:srgbClr val="000000"/>
              </a:solidFill>
              <a:ln w="9525">
                <a:noFill/>
                <a:round/>
              </a:ln>
            </p:spPr>
            <p:txBody>
              <a:bodyPr/>
              <a:lstStyle/>
              <a:p>
                <a:endParaRPr lang="zh-CN" altLang="en-US"/>
              </a:p>
            </p:txBody>
          </p:sp>
          <p:sp>
            <p:nvSpPr>
              <p:cNvPr id="25" name="Freeform 10"/>
              <p:cNvSpPr/>
              <p:nvPr/>
            </p:nvSpPr>
            <p:spPr bwMode="auto">
              <a:xfrm>
                <a:off x="4339" y="726"/>
                <a:ext cx="809" cy="483"/>
              </a:xfrm>
              <a:custGeom>
                <a:avLst/>
                <a:gdLst>
                  <a:gd name="T0" fmla="*/ 12 w 1618"/>
                  <a:gd name="T1" fmla="*/ 6 h 965"/>
                  <a:gd name="T2" fmla="*/ 12 w 1618"/>
                  <a:gd name="T3" fmla="*/ 6 h 965"/>
                  <a:gd name="T4" fmla="*/ 12 w 1618"/>
                  <a:gd name="T5" fmla="*/ 6 h 965"/>
                  <a:gd name="T6" fmla="*/ 12 w 1618"/>
                  <a:gd name="T7" fmla="*/ 6 h 965"/>
                  <a:gd name="T8" fmla="*/ 12 w 1618"/>
                  <a:gd name="T9" fmla="*/ 6 h 965"/>
                  <a:gd name="T10" fmla="*/ 12 w 1618"/>
                  <a:gd name="T11" fmla="*/ 6 h 965"/>
                  <a:gd name="T12" fmla="*/ 11 w 1618"/>
                  <a:gd name="T13" fmla="*/ 5 h 965"/>
                  <a:gd name="T14" fmla="*/ 11 w 1618"/>
                  <a:gd name="T15" fmla="*/ 5 h 965"/>
                  <a:gd name="T16" fmla="*/ 11 w 1618"/>
                  <a:gd name="T17" fmla="*/ 5 h 965"/>
                  <a:gd name="T18" fmla="*/ 11 w 1618"/>
                  <a:gd name="T19" fmla="*/ 5 h 965"/>
                  <a:gd name="T20" fmla="*/ 11 w 1618"/>
                  <a:gd name="T21" fmla="*/ 5 h 965"/>
                  <a:gd name="T22" fmla="*/ 11 w 1618"/>
                  <a:gd name="T23" fmla="*/ 5 h 965"/>
                  <a:gd name="T24" fmla="*/ 10 w 1618"/>
                  <a:gd name="T25" fmla="*/ 5 h 965"/>
                  <a:gd name="T26" fmla="*/ 10 w 1618"/>
                  <a:gd name="T27" fmla="*/ 5 h 965"/>
                  <a:gd name="T28" fmla="*/ 9 w 1618"/>
                  <a:gd name="T29" fmla="*/ 4 h 965"/>
                  <a:gd name="T30" fmla="*/ 7 w 1618"/>
                  <a:gd name="T31" fmla="*/ 4 h 965"/>
                  <a:gd name="T32" fmla="*/ 7 w 1618"/>
                  <a:gd name="T33" fmla="*/ 3 h 965"/>
                  <a:gd name="T34" fmla="*/ 7 w 1618"/>
                  <a:gd name="T35" fmla="*/ 2 h 965"/>
                  <a:gd name="T36" fmla="*/ 6 w 1618"/>
                  <a:gd name="T37" fmla="*/ 2 h 965"/>
                  <a:gd name="T38" fmla="*/ 6 w 1618"/>
                  <a:gd name="T39" fmla="*/ 2 h 965"/>
                  <a:gd name="T40" fmla="*/ 6 w 1618"/>
                  <a:gd name="T41" fmla="*/ 2 h 965"/>
                  <a:gd name="T42" fmla="*/ 6 w 1618"/>
                  <a:gd name="T43" fmla="*/ 2 h 965"/>
                  <a:gd name="T44" fmla="*/ 6 w 1618"/>
                  <a:gd name="T45" fmla="*/ 2 h 965"/>
                  <a:gd name="T46" fmla="*/ 6 w 1618"/>
                  <a:gd name="T47" fmla="*/ 2 h 965"/>
                  <a:gd name="T48" fmla="*/ 6 w 1618"/>
                  <a:gd name="T49" fmla="*/ 2 h 965"/>
                  <a:gd name="T50" fmla="*/ 5 w 1618"/>
                  <a:gd name="T51" fmla="*/ 3 h 965"/>
                  <a:gd name="T52" fmla="*/ 5 w 1618"/>
                  <a:gd name="T53" fmla="*/ 3 h 965"/>
                  <a:gd name="T54" fmla="*/ 5 w 1618"/>
                  <a:gd name="T55" fmla="*/ 2 h 965"/>
                  <a:gd name="T56" fmla="*/ 5 w 1618"/>
                  <a:gd name="T57" fmla="*/ 2 h 965"/>
                  <a:gd name="T58" fmla="*/ 5 w 1618"/>
                  <a:gd name="T59" fmla="*/ 2 h 965"/>
                  <a:gd name="T60" fmla="*/ 2 w 1618"/>
                  <a:gd name="T61" fmla="*/ 2 h 965"/>
                  <a:gd name="T62" fmla="*/ 1 w 1618"/>
                  <a:gd name="T63" fmla="*/ 6 h 965"/>
                  <a:gd name="T64" fmla="*/ 1 w 1618"/>
                  <a:gd name="T65" fmla="*/ 6 h 965"/>
                  <a:gd name="T66" fmla="*/ 3 w 1618"/>
                  <a:gd name="T67" fmla="*/ 6 h 965"/>
                  <a:gd name="T68" fmla="*/ 7 w 1618"/>
                  <a:gd name="T69" fmla="*/ 4 h 965"/>
                  <a:gd name="T70" fmla="*/ 9 w 1618"/>
                  <a:gd name="T71" fmla="*/ 4 h 965"/>
                  <a:gd name="T72" fmla="*/ 9 w 1618"/>
                  <a:gd name="T73" fmla="*/ 4 h 965"/>
                  <a:gd name="T74" fmla="*/ 10 w 1618"/>
                  <a:gd name="T75" fmla="*/ 5 h 965"/>
                  <a:gd name="T76" fmla="*/ 10 w 1618"/>
                  <a:gd name="T77" fmla="*/ 5 h 965"/>
                  <a:gd name="T78" fmla="*/ 10 w 1618"/>
                  <a:gd name="T79" fmla="*/ 5 h 965"/>
                  <a:gd name="T80" fmla="*/ 10 w 1618"/>
                  <a:gd name="T81" fmla="*/ 5 h 965"/>
                  <a:gd name="T82" fmla="*/ 10 w 1618"/>
                  <a:gd name="T83" fmla="*/ 5 h 965"/>
                  <a:gd name="T84" fmla="*/ 10 w 1618"/>
                  <a:gd name="T85" fmla="*/ 5 h 965"/>
                  <a:gd name="T86" fmla="*/ 10 w 1618"/>
                  <a:gd name="T87" fmla="*/ 5 h 965"/>
                  <a:gd name="T88" fmla="*/ 10 w 1618"/>
                  <a:gd name="T89" fmla="*/ 5 h 965"/>
                  <a:gd name="T90" fmla="*/ 10 w 1618"/>
                  <a:gd name="T91" fmla="*/ 6 h 965"/>
                  <a:gd name="T92" fmla="*/ 10 w 1618"/>
                  <a:gd name="T93" fmla="*/ 6 h 965"/>
                  <a:gd name="T94" fmla="*/ 10 w 1618"/>
                  <a:gd name="T95" fmla="*/ 6 h 965"/>
                  <a:gd name="T96" fmla="*/ 10 w 1618"/>
                  <a:gd name="T97" fmla="*/ 6 h 965"/>
                  <a:gd name="T98" fmla="*/ 10 w 1618"/>
                  <a:gd name="T99" fmla="*/ 6 h 965"/>
                  <a:gd name="T100" fmla="*/ 10 w 1618"/>
                  <a:gd name="T101" fmla="*/ 6 h 965"/>
                  <a:gd name="T102" fmla="*/ 10 w 1618"/>
                  <a:gd name="T103" fmla="*/ 6 h 965"/>
                  <a:gd name="T104" fmla="*/ 11 w 1618"/>
                  <a:gd name="T105" fmla="*/ 6 h 965"/>
                  <a:gd name="T106" fmla="*/ 11 w 1618"/>
                  <a:gd name="T107" fmla="*/ 6 h 965"/>
                  <a:gd name="T108" fmla="*/ 11 w 1618"/>
                  <a:gd name="T109" fmla="*/ 6 h 965"/>
                  <a:gd name="T110" fmla="*/ 12 w 1618"/>
                  <a:gd name="T111" fmla="*/ 7 h 965"/>
                  <a:gd name="T112" fmla="*/ 12 w 1618"/>
                  <a:gd name="T113" fmla="*/ 7 h 965"/>
                  <a:gd name="T114" fmla="*/ 13 w 1618"/>
                  <a:gd name="T115" fmla="*/ 7 h 965"/>
                  <a:gd name="T116" fmla="*/ 13 w 1618"/>
                  <a:gd name="T117" fmla="*/ 7 h 965"/>
                  <a:gd name="T118" fmla="*/ 13 w 1618"/>
                  <a:gd name="T119" fmla="*/ 7 h 965"/>
                  <a:gd name="T120" fmla="*/ 0 w 1618"/>
                  <a:gd name="T121" fmla="*/ 1 h 9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18"/>
                  <a:gd name="T184" fmla="*/ 0 h 965"/>
                  <a:gd name="T185" fmla="*/ 1618 w 1618"/>
                  <a:gd name="T186" fmla="*/ 965 h 9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18" h="965">
                    <a:moveTo>
                      <a:pt x="1616" y="547"/>
                    </a:moveTo>
                    <a:lnTo>
                      <a:pt x="1618" y="549"/>
                    </a:lnTo>
                    <a:lnTo>
                      <a:pt x="1527" y="668"/>
                    </a:lnTo>
                    <a:lnTo>
                      <a:pt x="1525" y="668"/>
                    </a:lnTo>
                    <a:lnTo>
                      <a:pt x="1523" y="668"/>
                    </a:lnTo>
                    <a:lnTo>
                      <a:pt x="1523" y="666"/>
                    </a:lnTo>
                    <a:lnTo>
                      <a:pt x="1522" y="666"/>
                    </a:lnTo>
                    <a:lnTo>
                      <a:pt x="1520" y="666"/>
                    </a:lnTo>
                    <a:lnTo>
                      <a:pt x="1518" y="666"/>
                    </a:lnTo>
                    <a:lnTo>
                      <a:pt x="1516" y="666"/>
                    </a:lnTo>
                    <a:lnTo>
                      <a:pt x="1516" y="665"/>
                    </a:lnTo>
                    <a:lnTo>
                      <a:pt x="1514" y="665"/>
                    </a:lnTo>
                    <a:lnTo>
                      <a:pt x="1512" y="665"/>
                    </a:lnTo>
                    <a:lnTo>
                      <a:pt x="1511" y="665"/>
                    </a:lnTo>
                    <a:lnTo>
                      <a:pt x="1509" y="665"/>
                    </a:lnTo>
                    <a:lnTo>
                      <a:pt x="1507" y="665"/>
                    </a:lnTo>
                    <a:lnTo>
                      <a:pt x="1505" y="665"/>
                    </a:lnTo>
                    <a:lnTo>
                      <a:pt x="1505" y="666"/>
                    </a:lnTo>
                    <a:lnTo>
                      <a:pt x="1503" y="666"/>
                    </a:lnTo>
                    <a:lnTo>
                      <a:pt x="1502" y="670"/>
                    </a:lnTo>
                    <a:lnTo>
                      <a:pt x="1500" y="672"/>
                    </a:lnTo>
                    <a:lnTo>
                      <a:pt x="1498" y="676"/>
                    </a:lnTo>
                    <a:lnTo>
                      <a:pt x="1498" y="677"/>
                    </a:lnTo>
                    <a:lnTo>
                      <a:pt x="1496" y="679"/>
                    </a:lnTo>
                    <a:lnTo>
                      <a:pt x="1494" y="681"/>
                    </a:lnTo>
                    <a:lnTo>
                      <a:pt x="1493" y="681"/>
                    </a:lnTo>
                    <a:lnTo>
                      <a:pt x="1491" y="683"/>
                    </a:lnTo>
                    <a:lnTo>
                      <a:pt x="1489" y="683"/>
                    </a:lnTo>
                    <a:lnTo>
                      <a:pt x="1487" y="683"/>
                    </a:lnTo>
                    <a:lnTo>
                      <a:pt x="1484" y="683"/>
                    </a:lnTo>
                    <a:lnTo>
                      <a:pt x="1482" y="683"/>
                    </a:lnTo>
                    <a:lnTo>
                      <a:pt x="1480" y="681"/>
                    </a:lnTo>
                    <a:lnTo>
                      <a:pt x="1478" y="681"/>
                    </a:lnTo>
                    <a:lnTo>
                      <a:pt x="1476" y="679"/>
                    </a:lnTo>
                    <a:lnTo>
                      <a:pt x="1474" y="679"/>
                    </a:lnTo>
                    <a:lnTo>
                      <a:pt x="1473" y="677"/>
                    </a:lnTo>
                    <a:lnTo>
                      <a:pt x="1471" y="676"/>
                    </a:lnTo>
                    <a:lnTo>
                      <a:pt x="1467" y="676"/>
                    </a:lnTo>
                    <a:lnTo>
                      <a:pt x="1465" y="674"/>
                    </a:lnTo>
                    <a:lnTo>
                      <a:pt x="1464" y="672"/>
                    </a:lnTo>
                    <a:lnTo>
                      <a:pt x="1462" y="670"/>
                    </a:lnTo>
                    <a:lnTo>
                      <a:pt x="1460" y="668"/>
                    </a:lnTo>
                    <a:lnTo>
                      <a:pt x="1458" y="668"/>
                    </a:lnTo>
                    <a:lnTo>
                      <a:pt x="1456" y="666"/>
                    </a:lnTo>
                    <a:lnTo>
                      <a:pt x="1453" y="665"/>
                    </a:lnTo>
                    <a:lnTo>
                      <a:pt x="1451" y="665"/>
                    </a:lnTo>
                    <a:lnTo>
                      <a:pt x="1449" y="663"/>
                    </a:lnTo>
                    <a:lnTo>
                      <a:pt x="1447" y="663"/>
                    </a:lnTo>
                    <a:lnTo>
                      <a:pt x="1445" y="661"/>
                    </a:lnTo>
                    <a:lnTo>
                      <a:pt x="1444" y="661"/>
                    </a:lnTo>
                    <a:lnTo>
                      <a:pt x="1442" y="661"/>
                    </a:lnTo>
                    <a:lnTo>
                      <a:pt x="1360" y="619"/>
                    </a:lnTo>
                    <a:lnTo>
                      <a:pt x="1349" y="625"/>
                    </a:lnTo>
                    <a:lnTo>
                      <a:pt x="1348" y="623"/>
                    </a:lnTo>
                    <a:lnTo>
                      <a:pt x="1348" y="619"/>
                    </a:lnTo>
                    <a:lnTo>
                      <a:pt x="1346" y="618"/>
                    </a:lnTo>
                    <a:lnTo>
                      <a:pt x="1346" y="616"/>
                    </a:lnTo>
                    <a:lnTo>
                      <a:pt x="1344" y="614"/>
                    </a:lnTo>
                    <a:lnTo>
                      <a:pt x="1344" y="610"/>
                    </a:lnTo>
                    <a:lnTo>
                      <a:pt x="1342" y="608"/>
                    </a:lnTo>
                    <a:lnTo>
                      <a:pt x="1342" y="607"/>
                    </a:lnTo>
                    <a:lnTo>
                      <a:pt x="1340" y="603"/>
                    </a:lnTo>
                    <a:lnTo>
                      <a:pt x="1340" y="601"/>
                    </a:lnTo>
                    <a:lnTo>
                      <a:pt x="1339" y="599"/>
                    </a:lnTo>
                    <a:lnTo>
                      <a:pt x="1337" y="598"/>
                    </a:lnTo>
                    <a:lnTo>
                      <a:pt x="1337" y="596"/>
                    </a:lnTo>
                    <a:lnTo>
                      <a:pt x="1335" y="592"/>
                    </a:lnTo>
                    <a:lnTo>
                      <a:pt x="1333" y="590"/>
                    </a:lnTo>
                    <a:lnTo>
                      <a:pt x="1331" y="589"/>
                    </a:lnTo>
                    <a:lnTo>
                      <a:pt x="1331" y="587"/>
                    </a:lnTo>
                    <a:lnTo>
                      <a:pt x="1330" y="585"/>
                    </a:lnTo>
                    <a:lnTo>
                      <a:pt x="1328" y="583"/>
                    </a:lnTo>
                    <a:lnTo>
                      <a:pt x="1326" y="579"/>
                    </a:lnTo>
                    <a:lnTo>
                      <a:pt x="1324" y="578"/>
                    </a:lnTo>
                    <a:lnTo>
                      <a:pt x="1322" y="576"/>
                    </a:lnTo>
                    <a:lnTo>
                      <a:pt x="1320" y="574"/>
                    </a:lnTo>
                    <a:lnTo>
                      <a:pt x="1319" y="572"/>
                    </a:lnTo>
                    <a:lnTo>
                      <a:pt x="1317" y="570"/>
                    </a:lnTo>
                    <a:lnTo>
                      <a:pt x="1315" y="570"/>
                    </a:lnTo>
                    <a:lnTo>
                      <a:pt x="1313" y="569"/>
                    </a:lnTo>
                    <a:lnTo>
                      <a:pt x="1311" y="567"/>
                    </a:lnTo>
                    <a:lnTo>
                      <a:pt x="1308" y="565"/>
                    </a:lnTo>
                    <a:lnTo>
                      <a:pt x="1306" y="563"/>
                    </a:lnTo>
                    <a:lnTo>
                      <a:pt x="1304" y="561"/>
                    </a:lnTo>
                    <a:lnTo>
                      <a:pt x="1302" y="561"/>
                    </a:lnTo>
                    <a:lnTo>
                      <a:pt x="1301" y="561"/>
                    </a:lnTo>
                    <a:lnTo>
                      <a:pt x="1299" y="561"/>
                    </a:lnTo>
                    <a:lnTo>
                      <a:pt x="1297" y="561"/>
                    </a:lnTo>
                    <a:lnTo>
                      <a:pt x="1295" y="561"/>
                    </a:lnTo>
                    <a:lnTo>
                      <a:pt x="1293" y="561"/>
                    </a:lnTo>
                    <a:lnTo>
                      <a:pt x="1292" y="561"/>
                    </a:lnTo>
                    <a:lnTo>
                      <a:pt x="1290" y="561"/>
                    </a:lnTo>
                    <a:lnTo>
                      <a:pt x="1288" y="561"/>
                    </a:lnTo>
                    <a:lnTo>
                      <a:pt x="1286" y="561"/>
                    </a:lnTo>
                    <a:lnTo>
                      <a:pt x="1286" y="563"/>
                    </a:lnTo>
                    <a:lnTo>
                      <a:pt x="1284" y="563"/>
                    </a:lnTo>
                    <a:lnTo>
                      <a:pt x="1282" y="565"/>
                    </a:lnTo>
                    <a:lnTo>
                      <a:pt x="1281" y="565"/>
                    </a:lnTo>
                    <a:lnTo>
                      <a:pt x="1281" y="567"/>
                    </a:lnTo>
                    <a:lnTo>
                      <a:pt x="1279" y="567"/>
                    </a:lnTo>
                    <a:lnTo>
                      <a:pt x="1279" y="569"/>
                    </a:lnTo>
                    <a:lnTo>
                      <a:pt x="1277" y="569"/>
                    </a:lnTo>
                    <a:lnTo>
                      <a:pt x="1277" y="570"/>
                    </a:lnTo>
                    <a:lnTo>
                      <a:pt x="1275" y="572"/>
                    </a:lnTo>
                    <a:lnTo>
                      <a:pt x="1275" y="574"/>
                    </a:lnTo>
                    <a:lnTo>
                      <a:pt x="1264" y="567"/>
                    </a:lnTo>
                    <a:lnTo>
                      <a:pt x="1252" y="560"/>
                    </a:lnTo>
                    <a:lnTo>
                      <a:pt x="1241" y="552"/>
                    </a:lnTo>
                    <a:lnTo>
                      <a:pt x="1230" y="547"/>
                    </a:lnTo>
                    <a:lnTo>
                      <a:pt x="1219" y="540"/>
                    </a:lnTo>
                    <a:lnTo>
                      <a:pt x="1208" y="532"/>
                    </a:lnTo>
                    <a:lnTo>
                      <a:pt x="1197" y="525"/>
                    </a:lnTo>
                    <a:lnTo>
                      <a:pt x="1186" y="518"/>
                    </a:lnTo>
                    <a:lnTo>
                      <a:pt x="1176" y="511"/>
                    </a:lnTo>
                    <a:lnTo>
                      <a:pt x="1165" y="503"/>
                    </a:lnTo>
                    <a:lnTo>
                      <a:pt x="1154" y="496"/>
                    </a:lnTo>
                    <a:lnTo>
                      <a:pt x="1143" y="489"/>
                    </a:lnTo>
                    <a:lnTo>
                      <a:pt x="1132" y="480"/>
                    </a:lnTo>
                    <a:lnTo>
                      <a:pt x="1121" y="473"/>
                    </a:lnTo>
                    <a:lnTo>
                      <a:pt x="1110" y="465"/>
                    </a:lnTo>
                    <a:lnTo>
                      <a:pt x="1100" y="458"/>
                    </a:lnTo>
                    <a:lnTo>
                      <a:pt x="1089" y="451"/>
                    </a:lnTo>
                    <a:lnTo>
                      <a:pt x="1078" y="444"/>
                    </a:lnTo>
                    <a:lnTo>
                      <a:pt x="1067" y="436"/>
                    </a:lnTo>
                    <a:lnTo>
                      <a:pt x="1056" y="427"/>
                    </a:lnTo>
                    <a:lnTo>
                      <a:pt x="1045" y="420"/>
                    </a:lnTo>
                    <a:lnTo>
                      <a:pt x="1034" y="413"/>
                    </a:lnTo>
                    <a:lnTo>
                      <a:pt x="1023" y="406"/>
                    </a:lnTo>
                    <a:lnTo>
                      <a:pt x="1013" y="398"/>
                    </a:lnTo>
                    <a:lnTo>
                      <a:pt x="1002" y="389"/>
                    </a:lnTo>
                    <a:lnTo>
                      <a:pt x="991" y="382"/>
                    </a:lnTo>
                    <a:lnTo>
                      <a:pt x="980" y="375"/>
                    </a:lnTo>
                    <a:lnTo>
                      <a:pt x="969" y="367"/>
                    </a:lnTo>
                    <a:lnTo>
                      <a:pt x="958" y="360"/>
                    </a:lnTo>
                    <a:lnTo>
                      <a:pt x="947" y="351"/>
                    </a:lnTo>
                    <a:lnTo>
                      <a:pt x="936" y="344"/>
                    </a:lnTo>
                    <a:lnTo>
                      <a:pt x="927" y="337"/>
                    </a:lnTo>
                    <a:lnTo>
                      <a:pt x="927" y="248"/>
                    </a:lnTo>
                    <a:lnTo>
                      <a:pt x="922" y="242"/>
                    </a:lnTo>
                    <a:lnTo>
                      <a:pt x="917" y="242"/>
                    </a:lnTo>
                    <a:lnTo>
                      <a:pt x="913" y="242"/>
                    </a:lnTo>
                    <a:lnTo>
                      <a:pt x="909" y="242"/>
                    </a:lnTo>
                    <a:lnTo>
                      <a:pt x="906" y="242"/>
                    </a:lnTo>
                    <a:lnTo>
                      <a:pt x="902" y="242"/>
                    </a:lnTo>
                    <a:lnTo>
                      <a:pt x="898" y="242"/>
                    </a:lnTo>
                    <a:lnTo>
                      <a:pt x="895" y="242"/>
                    </a:lnTo>
                    <a:lnTo>
                      <a:pt x="891" y="242"/>
                    </a:lnTo>
                    <a:lnTo>
                      <a:pt x="886" y="242"/>
                    </a:lnTo>
                    <a:lnTo>
                      <a:pt x="882" y="242"/>
                    </a:lnTo>
                    <a:lnTo>
                      <a:pt x="879" y="242"/>
                    </a:lnTo>
                    <a:lnTo>
                      <a:pt x="875" y="242"/>
                    </a:lnTo>
                    <a:lnTo>
                      <a:pt x="871" y="242"/>
                    </a:lnTo>
                    <a:lnTo>
                      <a:pt x="868" y="242"/>
                    </a:lnTo>
                    <a:lnTo>
                      <a:pt x="864" y="242"/>
                    </a:lnTo>
                    <a:lnTo>
                      <a:pt x="859" y="242"/>
                    </a:lnTo>
                    <a:lnTo>
                      <a:pt x="855" y="242"/>
                    </a:lnTo>
                    <a:lnTo>
                      <a:pt x="851" y="242"/>
                    </a:lnTo>
                    <a:lnTo>
                      <a:pt x="848" y="242"/>
                    </a:lnTo>
                    <a:lnTo>
                      <a:pt x="844" y="242"/>
                    </a:lnTo>
                    <a:lnTo>
                      <a:pt x="840" y="242"/>
                    </a:lnTo>
                    <a:lnTo>
                      <a:pt x="837" y="242"/>
                    </a:lnTo>
                    <a:lnTo>
                      <a:pt x="833" y="242"/>
                    </a:lnTo>
                    <a:lnTo>
                      <a:pt x="828" y="242"/>
                    </a:lnTo>
                    <a:lnTo>
                      <a:pt x="824" y="242"/>
                    </a:lnTo>
                    <a:lnTo>
                      <a:pt x="821" y="242"/>
                    </a:lnTo>
                    <a:lnTo>
                      <a:pt x="817" y="242"/>
                    </a:lnTo>
                    <a:lnTo>
                      <a:pt x="813" y="242"/>
                    </a:lnTo>
                    <a:lnTo>
                      <a:pt x="810" y="242"/>
                    </a:lnTo>
                    <a:lnTo>
                      <a:pt x="806" y="241"/>
                    </a:lnTo>
                    <a:lnTo>
                      <a:pt x="802" y="241"/>
                    </a:lnTo>
                    <a:lnTo>
                      <a:pt x="799" y="241"/>
                    </a:lnTo>
                    <a:lnTo>
                      <a:pt x="799" y="239"/>
                    </a:lnTo>
                    <a:lnTo>
                      <a:pt x="799" y="235"/>
                    </a:lnTo>
                    <a:lnTo>
                      <a:pt x="799" y="233"/>
                    </a:lnTo>
                    <a:lnTo>
                      <a:pt x="799" y="232"/>
                    </a:lnTo>
                    <a:lnTo>
                      <a:pt x="799" y="228"/>
                    </a:lnTo>
                    <a:lnTo>
                      <a:pt x="799" y="226"/>
                    </a:lnTo>
                    <a:lnTo>
                      <a:pt x="799" y="223"/>
                    </a:lnTo>
                    <a:lnTo>
                      <a:pt x="799" y="221"/>
                    </a:lnTo>
                    <a:lnTo>
                      <a:pt x="799" y="219"/>
                    </a:lnTo>
                    <a:lnTo>
                      <a:pt x="799" y="215"/>
                    </a:lnTo>
                    <a:lnTo>
                      <a:pt x="799" y="213"/>
                    </a:lnTo>
                    <a:lnTo>
                      <a:pt x="799" y="210"/>
                    </a:lnTo>
                    <a:lnTo>
                      <a:pt x="799" y="208"/>
                    </a:lnTo>
                    <a:lnTo>
                      <a:pt x="799" y="206"/>
                    </a:lnTo>
                    <a:lnTo>
                      <a:pt x="799" y="203"/>
                    </a:lnTo>
                    <a:lnTo>
                      <a:pt x="799" y="201"/>
                    </a:lnTo>
                    <a:lnTo>
                      <a:pt x="799" y="199"/>
                    </a:lnTo>
                    <a:lnTo>
                      <a:pt x="799" y="195"/>
                    </a:lnTo>
                    <a:lnTo>
                      <a:pt x="799" y="194"/>
                    </a:lnTo>
                    <a:lnTo>
                      <a:pt x="799" y="190"/>
                    </a:lnTo>
                    <a:lnTo>
                      <a:pt x="799" y="188"/>
                    </a:lnTo>
                    <a:lnTo>
                      <a:pt x="799" y="186"/>
                    </a:lnTo>
                    <a:lnTo>
                      <a:pt x="799" y="183"/>
                    </a:lnTo>
                    <a:lnTo>
                      <a:pt x="799" y="181"/>
                    </a:lnTo>
                    <a:lnTo>
                      <a:pt x="799" y="179"/>
                    </a:lnTo>
                    <a:lnTo>
                      <a:pt x="799" y="177"/>
                    </a:lnTo>
                    <a:lnTo>
                      <a:pt x="799" y="174"/>
                    </a:lnTo>
                    <a:lnTo>
                      <a:pt x="799" y="172"/>
                    </a:lnTo>
                    <a:lnTo>
                      <a:pt x="799" y="170"/>
                    </a:lnTo>
                    <a:lnTo>
                      <a:pt x="799" y="166"/>
                    </a:lnTo>
                    <a:lnTo>
                      <a:pt x="799" y="165"/>
                    </a:lnTo>
                    <a:lnTo>
                      <a:pt x="799" y="163"/>
                    </a:lnTo>
                    <a:lnTo>
                      <a:pt x="793" y="159"/>
                    </a:lnTo>
                    <a:lnTo>
                      <a:pt x="659" y="154"/>
                    </a:lnTo>
                    <a:lnTo>
                      <a:pt x="654" y="159"/>
                    </a:lnTo>
                    <a:lnTo>
                      <a:pt x="654" y="288"/>
                    </a:lnTo>
                    <a:lnTo>
                      <a:pt x="534" y="288"/>
                    </a:lnTo>
                    <a:lnTo>
                      <a:pt x="534" y="284"/>
                    </a:lnTo>
                    <a:lnTo>
                      <a:pt x="534" y="282"/>
                    </a:lnTo>
                    <a:lnTo>
                      <a:pt x="534" y="279"/>
                    </a:lnTo>
                    <a:lnTo>
                      <a:pt x="534" y="277"/>
                    </a:lnTo>
                    <a:lnTo>
                      <a:pt x="534" y="273"/>
                    </a:lnTo>
                    <a:lnTo>
                      <a:pt x="534" y="271"/>
                    </a:lnTo>
                    <a:lnTo>
                      <a:pt x="534" y="268"/>
                    </a:lnTo>
                    <a:lnTo>
                      <a:pt x="534" y="266"/>
                    </a:lnTo>
                    <a:lnTo>
                      <a:pt x="534" y="262"/>
                    </a:lnTo>
                    <a:lnTo>
                      <a:pt x="533" y="259"/>
                    </a:lnTo>
                    <a:lnTo>
                      <a:pt x="533" y="257"/>
                    </a:lnTo>
                    <a:lnTo>
                      <a:pt x="533" y="253"/>
                    </a:lnTo>
                    <a:lnTo>
                      <a:pt x="533" y="252"/>
                    </a:lnTo>
                    <a:lnTo>
                      <a:pt x="533" y="248"/>
                    </a:lnTo>
                    <a:lnTo>
                      <a:pt x="533" y="244"/>
                    </a:lnTo>
                    <a:lnTo>
                      <a:pt x="533" y="242"/>
                    </a:lnTo>
                    <a:lnTo>
                      <a:pt x="533" y="239"/>
                    </a:lnTo>
                    <a:lnTo>
                      <a:pt x="533" y="237"/>
                    </a:lnTo>
                    <a:lnTo>
                      <a:pt x="533" y="233"/>
                    </a:lnTo>
                    <a:lnTo>
                      <a:pt x="533" y="230"/>
                    </a:lnTo>
                    <a:lnTo>
                      <a:pt x="533" y="228"/>
                    </a:lnTo>
                    <a:lnTo>
                      <a:pt x="534" y="224"/>
                    </a:lnTo>
                    <a:lnTo>
                      <a:pt x="534" y="223"/>
                    </a:lnTo>
                    <a:lnTo>
                      <a:pt x="534" y="219"/>
                    </a:lnTo>
                    <a:lnTo>
                      <a:pt x="534" y="217"/>
                    </a:lnTo>
                    <a:lnTo>
                      <a:pt x="534" y="213"/>
                    </a:lnTo>
                    <a:lnTo>
                      <a:pt x="534" y="210"/>
                    </a:lnTo>
                    <a:lnTo>
                      <a:pt x="534" y="208"/>
                    </a:lnTo>
                    <a:lnTo>
                      <a:pt x="536" y="204"/>
                    </a:lnTo>
                    <a:lnTo>
                      <a:pt x="536" y="203"/>
                    </a:lnTo>
                    <a:lnTo>
                      <a:pt x="536" y="201"/>
                    </a:lnTo>
                    <a:lnTo>
                      <a:pt x="536" y="197"/>
                    </a:lnTo>
                    <a:lnTo>
                      <a:pt x="531" y="192"/>
                    </a:lnTo>
                    <a:lnTo>
                      <a:pt x="400" y="192"/>
                    </a:lnTo>
                    <a:lnTo>
                      <a:pt x="395" y="197"/>
                    </a:lnTo>
                    <a:lnTo>
                      <a:pt x="395" y="360"/>
                    </a:lnTo>
                    <a:lnTo>
                      <a:pt x="274" y="360"/>
                    </a:lnTo>
                    <a:lnTo>
                      <a:pt x="272" y="148"/>
                    </a:lnTo>
                    <a:lnTo>
                      <a:pt x="264" y="145"/>
                    </a:lnTo>
                    <a:lnTo>
                      <a:pt x="129" y="145"/>
                    </a:lnTo>
                    <a:lnTo>
                      <a:pt x="125" y="150"/>
                    </a:lnTo>
                    <a:lnTo>
                      <a:pt x="125" y="719"/>
                    </a:lnTo>
                    <a:lnTo>
                      <a:pt x="125" y="721"/>
                    </a:lnTo>
                    <a:lnTo>
                      <a:pt x="125" y="723"/>
                    </a:lnTo>
                    <a:lnTo>
                      <a:pt x="125" y="724"/>
                    </a:lnTo>
                    <a:lnTo>
                      <a:pt x="123" y="726"/>
                    </a:lnTo>
                    <a:lnTo>
                      <a:pt x="123" y="728"/>
                    </a:lnTo>
                    <a:lnTo>
                      <a:pt x="123" y="730"/>
                    </a:lnTo>
                    <a:lnTo>
                      <a:pt x="123" y="732"/>
                    </a:lnTo>
                    <a:lnTo>
                      <a:pt x="123" y="733"/>
                    </a:lnTo>
                    <a:lnTo>
                      <a:pt x="123" y="735"/>
                    </a:lnTo>
                    <a:lnTo>
                      <a:pt x="123" y="737"/>
                    </a:lnTo>
                    <a:lnTo>
                      <a:pt x="123" y="739"/>
                    </a:lnTo>
                    <a:lnTo>
                      <a:pt x="123" y="741"/>
                    </a:lnTo>
                    <a:lnTo>
                      <a:pt x="123" y="743"/>
                    </a:lnTo>
                    <a:lnTo>
                      <a:pt x="123" y="744"/>
                    </a:lnTo>
                    <a:lnTo>
                      <a:pt x="123" y="746"/>
                    </a:lnTo>
                    <a:lnTo>
                      <a:pt x="123" y="748"/>
                    </a:lnTo>
                    <a:lnTo>
                      <a:pt x="121" y="750"/>
                    </a:lnTo>
                    <a:lnTo>
                      <a:pt x="121" y="752"/>
                    </a:lnTo>
                    <a:lnTo>
                      <a:pt x="120" y="752"/>
                    </a:lnTo>
                    <a:lnTo>
                      <a:pt x="120" y="753"/>
                    </a:lnTo>
                    <a:lnTo>
                      <a:pt x="125" y="759"/>
                    </a:lnTo>
                    <a:lnTo>
                      <a:pt x="458" y="757"/>
                    </a:lnTo>
                    <a:lnTo>
                      <a:pt x="920" y="759"/>
                    </a:lnTo>
                    <a:lnTo>
                      <a:pt x="929" y="746"/>
                    </a:lnTo>
                    <a:lnTo>
                      <a:pt x="929" y="358"/>
                    </a:lnTo>
                    <a:lnTo>
                      <a:pt x="938" y="364"/>
                    </a:lnTo>
                    <a:lnTo>
                      <a:pt x="947" y="371"/>
                    </a:lnTo>
                    <a:lnTo>
                      <a:pt x="956" y="377"/>
                    </a:lnTo>
                    <a:lnTo>
                      <a:pt x="965" y="382"/>
                    </a:lnTo>
                    <a:lnTo>
                      <a:pt x="975" y="389"/>
                    </a:lnTo>
                    <a:lnTo>
                      <a:pt x="984" y="395"/>
                    </a:lnTo>
                    <a:lnTo>
                      <a:pt x="993" y="402"/>
                    </a:lnTo>
                    <a:lnTo>
                      <a:pt x="1002" y="407"/>
                    </a:lnTo>
                    <a:lnTo>
                      <a:pt x="1011" y="415"/>
                    </a:lnTo>
                    <a:lnTo>
                      <a:pt x="1020" y="420"/>
                    </a:lnTo>
                    <a:lnTo>
                      <a:pt x="1029" y="427"/>
                    </a:lnTo>
                    <a:lnTo>
                      <a:pt x="1038" y="433"/>
                    </a:lnTo>
                    <a:lnTo>
                      <a:pt x="1047" y="440"/>
                    </a:lnTo>
                    <a:lnTo>
                      <a:pt x="1056" y="445"/>
                    </a:lnTo>
                    <a:lnTo>
                      <a:pt x="1065" y="453"/>
                    </a:lnTo>
                    <a:lnTo>
                      <a:pt x="1074" y="458"/>
                    </a:lnTo>
                    <a:lnTo>
                      <a:pt x="1083" y="465"/>
                    </a:lnTo>
                    <a:lnTo>
                      <a:pt x="1092" y="473"/>
                    </a:lnTo>
                    <a:lnTo>
                      <a:pt x="1101" y="478"/>
                    </a:lnTo>
                    <a:lnTo>
                      <a:pt x="1110" y="485"/>
                    </a:lnTo>
                    <a:lnTo>
                      <a:pt x="1119" y="491"/>
                    </a:lnTo>
                    <a:lnTo>
                      <a:pt x="1128" y="498"/>
                    </a:lnTo>
                    <a:lnTo>
                      <a:pt x="1138" y="503"/>
                    </a:lnTo>
                    <a:lnTo>
                      <a:pt x="1147" y="511"/>
                    </a:lnTo>
                    <a:lnTo>
                      <a:pt x="1156" y="516"/>
                    </a:lnTo>
                    <a:lnTo>
                      <a:pt x="1165" y="523"/>
                    </a:lnTo>
                    <a:lnTo>
                      <a:pt x="1174" y="529"/>
                    </a:lnTo>
                    <a:lnTo>
                      <a:pt x="1183" y="536"/>
                    </a:lnTo>
                    <a:lnTo>
                      <a:pt x="1192" y="541"/>
                    </a:lnTo>
                    <a:lnTo>
                      <a:pt x="1201" y="549"/>
                    </a:lnTo>
                    <a:lnTo>
                      <a:pt x="1210" y="554"/>
                    </a:lnTo>
                    <a:lnTo>
                      <a:pt x="1219" y="561"/>
                    </a:lnTo>
                    <a:lnTo>
                      <a:pt x="1217" y="561"/>
                    </a:lnTo>
                    <a:lnTo>
                      <a:pt x="1215" y="561"/>
                    </a:lnTo>
                    <a:lnTo>
                      <a:pt x="1214" y="561"/>
                    </a:lnTo>
                    <a:lnTo>
                      <a:pt x="1214" y="563"/>
                    </a:lnTo>
                    <a:lnTo>
                      <a:pt x="1212" y="563"/>
                    </a:lnTo>
                    <a:lnTo>
                      <a:pt x="1210" y="563"/>
                    </a:lnTo>
                    <a:lnTo>
                      <a:pt x="1208" y="563"/>
                    </a:lnTo>
                    <a:lnTo>
                      <a:pt x="1208" y="565"/>
                    </a:lnTo>
                    <a:lnTo>
                      <a:pt x="1206" y="565"/>
                    </a:lnTo>
                    <a:lnTo>
                      <a:pt x="1205" y="565"/>
                    </a:lnTo>
                    <a:lnTo>
                      <a:pt x="1205" y="567"/>
                    </a:lnTo>
                    <a:lnTo>
                      <a:pt x="1203" y="567"/>
                    </a:lnTo>
                    <a:lnTo>
                      <a:pt x="1201" y="569"/>
                    </a:lnTo>
                    <a:lnTo>
                      <a:pt x="1199" y="569"/>
                    </a:lnTo>
                    <a:lnTo>
                      <a:pt x="1199" y="570"/>
                    </a:lnTo>
                    <a:lnTo>
                      <a:pt x="1197" y="570"/>
                    </a:lnTo>
                    <a:lnTo>
                      <a:pt x="1197" y="572"/>
                    </a:lnTo>
                    <a:lnTo>
                      <a:pt x="1196" y="572"/>
                    </a:lnTo>
                    <a:lnTo>
                      <a:pt x="1196" y="574"/>
                    </a:lnTo>
                    <a:lnTo>
                      <a:pt x="1194" y="576"/>
                    </a:lnTo>
                    <a:lnTo>
                      <a:pt x="1194" y="578"/>
                    </a:lnTo>
                    <a:lnTo>
                      <a:pt x="1192" y="578"/>
                    </a:lnTo>
                    <a:lnTo>
                      <a:pt x="1192" y="579"/>
                    </a:lnTo>
                    <a:lnTo>
                      <a:pt x="1192" y="581"/>
                    </a:lnTo>
                    <a:lnTo>
                      <a:pt x="1192" y="583"/>
                    </a:lnTo>
                    <a:lnTo>
                      <a:pt x="1190" y="585"/>
                    </a:lnTo>
                    <a:lnTo>
                      <a:pt x="1190" y="587"/>
                    </a:lnTo>
                    <a:lnTo>
                      <a:pt x="1190" y="590"/>
                    </a:lnTo>
                    <a:lnTo>
                      <a:pt x="1190" y="592"/>
                    </a:lnTo>
                    <a:lnTo>
                      <a:pt x="1192" y="594"/>
                    </a:lnTo>
                    <a:lnTo>
                      <a:pt x="1192" y="596"/>
                    </a:lnTo>
                    <a:lnTo>
                      <a:pt x="1192" y="598"/>
                    </a:lnTo>
                    <a:lnTo>
                      <a:pt x="1194" y="599"/>
                    </a:lnTo>
                    <a:lnTo>
                      <a:pt x="1196" y="601"/>
                    </a:lnTo>
                    <a:lnTo>
                      <a:pt x="1196" y="603"/>
                    </a:lnTo>
                    <a:lnTo>
                      <a:pt x="1197" y="605"/>
                    </a:lnTo>
                    <a:lnTo>
                      <a:pt x="1199" y="607"/>
                    </a:lnTo>
                    <a:lnTo>
                      <a:pt x="1201" y="608"/>
                    </a:lnTo>
                    <a:lnTo>
                      <a:pt x="1201" y="610"/>
                    </a:lnTo>
                    <a:lnTo>
                      <a:pt x="1203" y="610"/>
                    </a:lnTo>
                    <a:lnTo>
                      <a:pt x="1205" y="612"/>
                    </a:lnTo>
                    <a:lnTo>
                      <a:pt x="1206" y="614"/>
                    </a:lnTo>
                    <a:lnTo>
                      <a:pt x="1208" y="616"/>
                    </a:lnTo>
                    <a:lnTo>
                      <a:pt x="1208" y="618"/>
                    </a:lnTo>
                    <a:lnTo>
                      <a:pt x="1210" y="619"/>
                    </a:lnTo>
                    <a:lnTo>
                      <a:pt x="1212" y="621"/>
                    </a:lnTo>
                    <a:lnTo>
                      <a:pt x="1214" y="623"/>
                    </a:lnTo>
                    <a:lnTo>
                      <a:pt x="1214" y="625"/>
                    </a:lnTo>
                    <a:lnTo>
                      <a:pt x="1214" y="627"/>
                    </a:lnTo>
                    <a:lnTo>
                      <a:pt x="1214" y="628"/>
                    </a:lnTo>
                    <a:lnTo>
                      <a:pt x="1214" y="632"/>
                    </a:lnTo>
                    <a:lnTo>
                      <a:pt x="1214" y="634"/>
                    </a:lnTo>
                    <a:lnTo>
                      <a:pt x="1214" y="636"/>
                    </a:lnTo>
                    <a:lnTo>
                      <a:pt x="1212" y="637"/>
                    </a:lnTo>
                    <a:lnTo>
                      <a:pt x="1212" y="639"/>
                    </a:lnTo>
                    <a:lnTo>
                      <a:pt x="1210" y="643"/>
                    </a:lnTo>
                    <a:lnTo>
                      <a:pt x="1210" y="645"/>
                    </a:lnTo>
                    <a:lnTo>
                      <a:pt x="1210" y="647"/>
                    </a:lnTo>
                    <a:lnTo>
                      <a:pt x="1210" y="648"/>
                    </a:lnTo>
                    <a:lnTo>
                      <a:pt x="1210" y="650"/>
                    </a:lnTo>
                    <a:lnTo>
                      <a:pt x="1212" y="652"/>
                    </a:lnTo>
                    <a:lnTo>
                      <a:pt x="1212" y="654"/>
                    </a:lnTo>
                    <a:lnTo>
                      <a:pt x="1214" y="654"/>
                    </a:lnTo>
                    <a:lnTo>
                      <a:pt x="1214" y="656"/>
                    </a:lnTo>
                    <a:lnTo>
                      <a:pt x="1215" y="656"/>
                    </a:lnTo>
                    <a:lnTo>
                      <a:pt x="1217" y="657"/>
                    </a:lnTo>
                    <a:lnTo>
                      <a:pt x="1219" y="657"/>
                    </a:lnTo>
                    <a:lnTo>
                      <a:pt x="1219" y="659"/>
                    </a:lnTo>
                    <a:lnTo>
                      <a:pt x="1221" y="659"/>
                    </a:lnTo>
                    <a:lnTo>
                      <a:pt x="1223" y="659"/>
                    </a:lnTo>
                    <a:lnTo>
                      <a:pt x="1223" y="661"/>
                    </a:lnTo>
                    <a:lnTo>
                      <a:pt x="1224" y="661"/>
                    </a:lnTo>
                    <a:lnTo>
                      <a:pt x="1226" y="661"/>
                    </a:lnTo>
                    <a:lnTo>
                      <a:pt x="1226" y="663"/>
                    </a:lnTo>
                    <a:lnTo>
                      <a:pt x="1228" y="663"/>
                    </a:lnTo>
                    <a:lnTo>
                      <a:pt x="1230" y="665"/>
                    </a:lnTo>
                    <a:lnTo>
                      <a:pt x="1232" y="665"/>
                    </a:lnTo>
                    <a:lnTo>
                      <a:pt x="1234" y="666"/>
                    </a:lnTo>
                    <a:lnTo>
                      <a:pt x="1234" y="668"/>
                    </a:lnTo>
                    <a:lnTo>
                      <a:pt x="1235" y="668"/>
                    </a:lnTo>
                    <a:lnTo>
                      <a:pt x="1235" y="670"/>
                    </a:lnTo>
                    <a:lnTo>
                      <a:pt x="1235" y="672"/>
                    </a:lnTo>
                    <a:lnTo>
                      <a:pt x="1235" y="674"/>
                    </a:lnTo>
                    <a:lnTo>
                      <a:pt x="1235" y="676"/>
                    </a:lnTo>
                    <a:lnTo>
                      <a:pt x="1237" y="676"/>
                    </a:lnTo>
                    <a:lnTo>
                      <a:pt x="1237" y="677"/>
                    </a:lnTo>
                    <a:lnTo>
                      <a:pt x="1237" y="679"/>
                    </a:lnTo>
                    <a:lnTo>
                      <a:pt x="1237" y="681"/>
                    </a:lnTo>
                    <a:lnTo>
                      <a:pt x="1239" y="683"/>
                    </a:lnTo>
                    <a:lnTo>
                      <a:pt x="1239" y="685"/>
                    </a:lnTo>
                    <a:lnTo>
                      <a:pt x="1241" y="685"/>
                    </a:lnTo>
                    <a:lnTo>
                      <a:pt x="1243" y="685"/>
                    </a:lnTo>
                    <a:lnTo>
                      <a:pt x="1244" y="686"/>
                    </a:lnTo>
                    <a:lnTo>
                      <a:pt x="1246" y="686"/>
                    </a:lnTo>
                    <a:lnTo>
                      <a:pt x="1248" y="686"/>
                    </a:lnTo>
                    <a:lnTo>
                      <a:pt x="1250" y="688"/>
                    </a:lnTo>
                    <a:lnTo>
                      <a:pt x="1252" y="688"/>
                    </a:lnTo>
                    <a:lnTo>
                      <a:pt x="1253" y="690"/>
                    </a:lnTo>
                    <a:lnTo>
                      <a:pt x="1255" y="690"/>
                    </a:lnTo>
                    <a:lnTo>
                      <a:pt x="1257" y="690"/>
                    </a:lnTo>
                    <a:lnTo>
                      <a:pt x="1259" y="692"/>
                    </a:lnTo>
                    <a:lnTo>
                      <a:pt x="1261" y="692"/>
                    </a:lnTo>
                    <a:lnTo>
                      <a:pt x="1263" y="694"/>
                    </a:lnTo>
                    <a:lnTo>
                      <a:pt x="1264" y="694"/>
                    </a:lnTo>
                    <a:lnTo>
                      <a:pt x="1266" y="694"/>
                    </a:lnTo>
                    <a:lnTo>
                      <a:pt x="1268" y="695"/>
                    </a:lnTo>
                    <a:lnTo>
                      <a:pt x="1272" y="695"/>
                    </a:lnTo>
                    <a:lnTo>
                      <a:pt x="1273" y="695"/>
                    </a:lnTo>
                    <a:lnTo>
                      <a:pt x="1275" y="697"/>
                    </a:lnTo>
                    <a:lnTo>
                      <a:pt x="1277" y="697"/>
                    </a:lnTo>
                    <a:lnTo>
                      <a:pt x="1279" y="697"/>
                    </a:lnTo>
                    <a:lnTo>
                      <a:pt x="1281" y="697"/>
                    </a:lnTo>
                    <a:lnTo>
                      <a:pt x="1282" y="697"/>
                    </a:lnTo>
                    <a:lnTo>
                      <a:pt x="1284" y="697"/>
                    </a:lnTo>
                    <a:lnTo>
                      <a:pt x="1286" y="699"/>
                    </a:lnTo>
                    <a:lnTo>
                      <a:pt x="1288" y="699"/>
                    </a:lnTo>
                    <a:lnTo>
                      <a:pt x="1290" y="697"/>
                    </a:lnTo>
                    <a:lnTo>
                      <a:pt x="1292" y="697"/>
                    </a:lnTo>
                    <a:lnTo>
                      <a:pt x="1293" y="697"/>
                    </a:lnTo>
                    <a:lnTo>
                      <a:pt x="1295" y="697"/>
                    </a:lnTo>
                    <a:lnTo>
                      <a:pt x="1299" y="697"/>
                    </a:lnTo>
                    <a:lnTo>
                      <a:pt x="1301" y="695"/>
                    </a:lnTo>
                    <a:lnTo>
                      <a:pt x="1302" y="695"/>
                    </a:lnTo>
                    <a:lnTo>
                      <a:pt x="1302" y="701"/>
                    </a:lnTo>
                    <a:lnTo>
                      <a:pt x="1310" y="706"/>
                    </a:lnTo>
                    <a:lnTo>
                      <a:pt x="1315" y="714"/>
                    </a:lnTo>
                    <a:lnTo>
                      <a:pt x="1322" y="719"/>
                    </a:lnTo>
                    <a:lnTo>
                      <a:pt x="1330" y="726"/>
                    </a:lnTo>
                    <a:lnTo>
                      <a:pt x="1337" y="732"/>
                    </a:lnTo>
                    <a:lnTo>
                      <a:pt x="1344" y="739"/>
                    </a:lnTo>
                    <a:lnTo>
                      <a:pt x="1351" y="744"/>
                    </a:lnTo>
                    <a:lnTo>
                      <a:pt x="1359" y="752"/>
                    </a:lnTo>
                    <a:lnTo>
                      <a:pt x="1368" y="757"/>
                    </a:lnTo>
                    <a:lnTo>
                      <a:pt x="1375" y="762"/>
                    </a:lnTo>
                    <a:lnTo>
                      <a:pt x="1382" y="770"/>
                    </a:lnTo>
                    <a:lnTo>
                      <a:pt x="1389" y="775"/>
                    </a:lnTo>
                    <a:lnTo>
                      <a:pt x="1398" y="781"/>
                    </a:lnTo>
                    <a:lnTo>
                      <a:pt x="1406" y="784"/>
                    </a:lnTo>
                    <a:lnTo>
                      <a:pt x="1415" y="790"/>
                    </a:lnTo>
                    <a:lnTo>
                      <a:pt x="1422" y="793"/>
                    </a:lnTo>
                    <a:lnTo>
                      <a:pt x="1431" y="799"/>
                    </a:lnTo>
                    <a:lnTo>
                      <a:pt x="1438" y="802"/>
                    </a:lnTo>
                    <a:lnTo>
                      <a:pt x="1447" y="806"/>
                    </a:lnTo>
                    <a:lnTo>
                      <a:pt x="1456" y="808"/>
                    </a:lnTo>
                    <a:lnTo>
                      <a:pt x="1464" y="811"/>
                    </a:lnTo>
                    <a:lnTo>
                      <a:pt x="1473" y="813"/>
                    </a:lnTo>
                    <a:lnTo>
                      <a:pt x="1482" y="813"/>
                    </a:lnTo>
                    <a:lnTo>
                      <a:pt x="1491" y="815"/>
                    </a:lnTo>
                    <a:lnTo>
                      <a:pt x="1500" y="815"/>
                    </a:lnTo>
                    <a:lnTo>
                      <a:pt x="1509" y="815"/>
                    </a:lnTo>
                    <a:lnTo>
                      <a:pt x="1518" y="815"/>
                    </a:lnTo>
                    <a:lnTo>
                      <a:pt x="1527" y="813"/>
                    </a:lnTo>
                    <a:lnTo>
                      <a:pt x="1538" y="811"/>
                    </a:lnTo>
                    <a:lnTo>
                      <a:pt x="1547" y="808"/>
                    </a:lnTo>
                    <a:lnTo>
                      <a:pt x="1556" y="804"/>
                    </a:lnTo>
                    <a:lnTo>
                      <a:pt x="1567" y="801"/>
                    </a:lnTo>
                    <a:lnTo>
                      <a:pt x="1567" y="799"/>
                    </a:lnTo>
                    <a:lnTo>
                      <a:pt x="1569" y="799"/>
                    </a:lnTo>
                    <a:lnTo>
                      <a:pt x="1570" y="799"/>
                    </a:lnTo>
                    <a:lnTo>
                      <a:pt x="1570" y="797"/>
                    </a:lnTo>
                    <a:lnTo>
                      <a:pt x="1572" y="797"/>
                    </a:lnTo>
                    <a:lnTo>
                      <a:pt x="1574" y="795"/>
                    </a:lnTo>
                    <a:lnTo>
                      <a:pt x="1576" y="795"/>
                    </a:lnTo>
                    <a:lnTo>
                      <a:pt x="1578" y="795"/>
                    </a:lnTo>
                    <a:lnTo>
                      <a:pt x="1580" y="793"/>
                    </a:lnTo>
                    <a:lnTo>
                      <a:pt x="1581" y="793"/>
                    </a:lnTo>
                    <a:lnTo>
                      <a:pt x="1583" y="793"/>
                    </a:lnTo>
                    <a:lnTo>
                      <a:pt x="1583" y="791"/>
                    </a:lnTo>
                    <a:lnTo>
                      <a:pt x="1585" y="791"/>
                    </a:lnTo>
                    <a:lnTo>
                      <a:pt x="1587" y="791"/>
                    </a:lnTo>
                    <a:lnTo>
                      <a:pt x="1589" y="791"/>
                    </a:lnTo>
                    <a:lnTo>
                      <a:pt x="1590" y="790"/>
                    </a:lnTo>
                    <a:lnTo>
                      <a:pt x="1592" y="790"/>
                    </a:lnTo>
                    <a:lnTo>
                      <a:pt x="1594" y="790"/>
                    </a:lnTo>
                    <a:lnTo>
                      <a:pt x="1594" y="788"/>
                    </a:lnTo>
                    <a:lnTo>
                      <a:pt x="1596" y="788"/>
                    </a:lnTo>
                    <a:lnTo>
                      <a:pt x="1598" y="788"/>
                    </a:lnTo>
                    <a:lnTo>
                      <a:pt x="1590" y="962"/>
                    </a:lnTo>
                    <a:lnTo>
                      <a:pt x="272" y="965"/>
                    </a:lnTo>
                    <a:lnTo>
                      <a:pt x="0" y="964"/>
                    </a:lnTo>
                    <a:lnTo>
                      <a:pt x="0" y="3"/>
                    </a:lnTo>
                    <a:lnTo>
                      <a:pt x="288" y="0"/>
                    </a:lnTo>
                    <a:lnTo>
                      <a:pt x="1616" y="3"/>
                    </a:lnTo>
                    <a:lnTo>
                      <a:pt x="1616" y="547"/>
                    </a:lnTo>
                    <a:close/>
                  </a:path>
                </a:pathLst>
              </a:custGeom>
              <a:solidFill>
                <a:srgbClr val="FFFFFF"/>
              </a:solidFill>
              <a:ln w="9525">
                <a:noFill/>
                <a:round/>
              </a:ln>
            </p:spPr>
            <p:txBody>
              <a:bodyPr/>
              <a:lstStyle/>
              <a:p>
                <a:endParaRPr lang="zh-CN" altLang="en-US"/>
              </a:p>
            </p:txBody>
          </p:sp>
          <p:sp>
            <p:nvSpPr>
              <p:cNvPr id="26" name="Freeform 11"/>
              <p:cNvSpPr/>
              <p:nvPr/>
            </p:nvSpPr>
            <p:spPr bwMode="auto">
              <a:xfrm>
                <a:off x="5186" y="783"/>
                <a:ext cx="108" cy="110"/>
              </a:xfrm>
              <a:custGeom>
                <a:avLst/>
                <a:gdLst>
                  <a:gd name="T0" fmla="*/ 1 w 217"/>
                  <a:gd name="T1" fmla="*/ 1 h 219"/>
                  <a:gd name="T2" fmla="*/ 1 w 217"/>
                  <a:gd name="T3" fmla="*/ 1 h 219"/>
                  <a:gd name="T4" fmla="*/ 1 w 217"/>
                  <a:gd name="T5" fmla="*/ 1 h 219"/>
                  <a:gd name="T6" fmla="*/ 1 w 217"/>
                  <a:gd name="T7" fmla="*/ 1 h 219"/>
                  <a:gd name="T8" fmla="*/ 1 w 217"/>
                  <a:gd name="T9" fmla="*/ 1 h 219"/>
                  <a:gd name="T10" fmla="*/ 1 w 217"/>
                  <a:gd name="T11" fmla="*/ 1 h 219"/>
                  <a:gd name="T12" fmla="*/ 1 w 217"/>
                  <a:gd name="T13" fmla="*/ 1 h 219"/>
                  <a:gd name="T14" fmla="*/ 1 w 217"/>
                  <a:gd name="T15" fmla="*/ 1 h 219"/>
                  <a:gd name="T16" fmla="*/ 1 w 217"/>
                  <a:gd name="T17" fmla="*/ 1 h 219"/>
                  <a:gd name="T18" fmla="*/ 1 w 217"/>
                  <a:gd name="T19" fmla="*/ 2 h 219"/>
                  <a:gd name="T20" fmla="*/ 1 w 217"/>
                  <a:gd name="T21" fmla="*/ 2 h 219"/>
                  <a:gd name="T22" fmla="*/ 1 w 217"/>
                  <a:gd name="T23" fmla="*/ 2 h 219"/>
                  <a:gd name="T24" fmla="*/ 1 w 217"/>
                  <a:gd name="T25" fmla="*/ 2 h 219"/>
                  <a:gd name="T26" fmla="*/ 1 w 217"/>
                  <a:gd name="T27" fmla="*/ 2 h 219"/>
                  <a:gd name="T28" fmla="*/ 1 w 217"/>
                  <a:gd name="T29" fmla="*/ 2 h 219"/>
                  <a:gd name="T30" fmla="*/ 1 w 217"/>
                  <a:gd name="T31" fmla="*/ 2 h 219"/>
                  <a:gd name="T32" fmla="*/ 1 w 217"/>
                  <a:gd name="T33" fmla="*/ 2 h 219"/>
                  <a:gd name="T34" fmla="*/ 1 w 217"/>
                  <a:gd name="T35" fmla="*/ 2 h 219"/>
                  <a:gd name="T36" fmla="*/ 1 w 217"/>
                  <a:gd name="T37" fmla="*/ 2 h 219"/>
                  <a:gd name="T38" fmla="*/ 1 w 217"/>
                  <a:gd name="T39" fmla="*/ 2 h 219"/>
                  <a:gd name="T40" fmla="*/ 1 w 217"/>
                  <a:gd name="T41" fmla="*/ 2 h 219"/>
                  <a:gd name="T42" fmla="*/ 1 w 217"/>
                  <a:gd name="T43" fmla="*/ 2 h 219"/>
                  <a:gd name="T44" fmla="*/ 1 w 217"/>
                  <a:gd name="T45" fmla="*/ 2 h 219"/>
                  <a:gd name="T46" fmla="*/ 1 w 217"/>
                  <a:gd name="T47" fmla="*/ 2 h 219"/>
                  <a:gd name="T48" fmla="*/ 1 w 217"/>
                  <a:gd name="T49" fmla="*/ 2 h 219"/>
                  <a:gd name="T50" fmla="*/ 1 w 217"/>
                  <a:gd name="T51" fmla="*/ 2 h 219"/>
                  <a:gd name="T52" fmla="*/ 1 w 217"/>
                  <a:gd name="T53" fmla="*/ 2 h 219"/>
                  <a:gd name="T54" fmla="*/ 1 w 217"/>
                  <a:gd name="T55" fmla="*/ 1 h 219"/>
                  <a:gd name="T56" fmla="*/ 1 w 217"/>
                  <a:gd name="T57" fmla="*/ 1 h 219"/>
                  <a:gd name="T58" fmla="*/ 1 w 217"/>
                  <a:gd name="T59" fmla="*/ 1 h 219"/>
                  <a:gd name="T60" fmla="*/ 1 w 217"/>
                  <a:gd name="T61" fmla="*/ 1 h 219"/>
                  <a:gd name="T62" fmla="*/ 1 w 217"/>
                  <a:gd name="T63" fmla="*/ 1 h 219"/>
                  <a:gd name="T64" fmla="*/ 1 w 217"/>
                  <a:gd name="T65" fmla="*/ 1 h 219"/>
                  <a:gd name="T66" fmla="*/ 1 w 217"/>
                  <a:gd name="T67" fmla="*/ 1 h 219"/>
                  <a:gd name="T68" fmla="*/ 0 w 217"/>
                  <a:gd name="T69" fmla="*/ 1 h 219"/>
                  <a:gd name="T70" fmla="*/ 0 w 217"/>
                  <a:gd name="T71" fmla="*/ 1 h 219"/>
                  <a:gd name="T72" fmla="*/ 0 w 217"/>
                  <a:gd name="T73" fmla="*/ 1 h 219"/>
                  <a:gd name="T74" fmla="*/ 0 w 217"/>
                  <a:gd name="T75" fmla="*/ 1 h 219"/>
                  <a:gd name="T76" fmla="*/ 0 w 217"/>
                  <a:gd name="T77" fmla="*/ 1 h 219"/>
                  <a:gd name="T78" fmla="*/ 0 w 217"/>
                  <a:gd name="T79" fmla="*/ 1 h 219"/>
                  <a:gd name="T80" fmla="*/ 0 w 217"/>
                  <a:gd name="T81" fmla="*/ 1 h 219"/>
                  <a:gd name="T82" fmla="*/ 0 w 217"/>
                  <a:gd name="T83" fmla="*/ 1 h 219"/>
                  <a:gd name="T84" fmla="*/ 0 w 217"/>
                  <a:gd name="T85" fmla="*/ 1 h 219"/>
                  <a:gd name="T86" fmla="*/ 0 w 217"/>
                  <a:gd name="T87" fmla="*/ 1 h 219"/>
                  <a:gd name="T88" fmla="*/ 0 w 217"/>
                  <a:gd name="T89" fmla="*/ 1 h 219"/>
                  <a:gd name="T90" fmla="*/ 0 w 217"/>
                  <a:gd name="T91" fmla="*/ 1 h 219"/>
                  <a:gd name="T92" fmla="*/ 0 w 217"/>
                  <a:gd name="T93" fmla="*/ 1 h 219"/>
                  <a:gd name="T94" fmla="*/ 0 w 217"/>
                  <a:gd name="T95" fmla="*/ 1 h 219"/>
                  <a:gd name="T96" fmla="*/ 0 w 217"/>
                  <a:gd name="T97" fmla="*/ 1 h 219"/>
                  <a:gd name="T98" fmla="*/ 0 w 217"/>
                  <a:gd name="T99" fmla="*/ 1 h 219"/>
                  <a:gd name="T100" fmla="*/ 0 w 217"/>
                  <a:gd name="T101" fmla="*/ 0 h 219"/>
                  <a:gd name="T102" fmla="*/ 0 w 217"/>
                  <a:gd name="T103" fmla="*/ 0 h 219"/>
                  <a:gd name="T104" fmla="*/ 0 w 217"/>
                  <a:gd name="T105" fmla="*/ 1 h 219"/>
                  <a:gd name="T106" fmla="*/ 0 w 217"/>
                  <a:gd name="T107" fmla="*/ 1 h 219"/>
                  <a:gd name="T108" fmla="*/ 0 w 217"/>
                  <a:gd name="T109" fmla="*/ 1 h 219"/>
                  <a:gd name="T110" fmla="*/ 1 w 217"/>
                  <a:gd name="T111" fmla="*/ 1 h 219"/>
                  <a:gd name="T112" fmla="*/ 1 w 217"/>
                  <a:gd name="T113" fmla="*/ 1 h 219"/>
                  <a:gd name="T114" fmla="*/ 1 w 217"/>
                  <a:gd name="T115" fmla="*/ 1 h 219"/>
                  <a:gd name="T116" fmla="*/ 1 w 217"/>
                  <a:gd name="T117" fmla="*/ 1 h 2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7"/>
                  <a:gd name="T178" fmla="*/ 0 h 219"/>
                  <a:gd name="T179" fmla="*/ 217 w 217"/>
                  <a:gd name="T180" fmla="*/ 219 h 2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7" h="219">
                    <a:moveTo>
                      <a:pt x="161" y="36"/>
                    </a:moveTo>
                    <a:lnTo>
                      <a:pt x="164" y="36"/>
                    </a:lnTo>
                    <a:lnTo>
                      <a:pt x="166" y="36"/>
                    </a:lnTo>
                    <a:lnTo>
                      <a:pt x="170" y="36"/>
                    </a:lnTo>
                    <a:lnTo>
                      <a:pt x="172" y="36"/>
                    </a:lnTo>
                    <a:lnTo>
                      <a:pt x="174" y="36"/>
                    </a:lnTo>
                    <a:lnTo>
                      <a:pt x="175" y="36"/>
                    </a:lnTo>
                    <a:lnTo>
                      <a:pt x="179" y="38"/>
                    </a:lnTo>
                    <a:lnTo>
                      <a:pt x="181" y="38"/>
                    </a:lnTo>
                    <a:lnTo>
                      <a:pt x="183" y="40"/>
                    </a:lnTo>
                    <a:lnTo>
                      <a:pt x="184" y="40"/>
                    </a:lnTo>
                    <a:lnTo>
                      <a:pt x="186" y="42"/>
                    </a:lnTo>
                    <a:lnTo>
                      <a:pt x="188" y="43"/>
                    </a:lnTo>
                    <a:lnTo>
                      <a:pt x="190" y="45"/>
                    </a:lnTo>
                    <a:lnTo>
                      <a:pt x="190" y="47"/>
                    </a:lnTo>
                    <a:lnTo>
                      <a:pt x="192" y="49"/>
                    </a:lnTo>
                    <a:lnTo>
                      <a:pt x="193" y="51"/>
                    </a:lnTo>
                    <a:lnTo>
                      <a:pt x="195" y="52"/>
                    </a:lnTo>
                    <a:lnTo>
                      <a:pt x="195" y="54"/>
                    </a:lnTo>
                    <a:lnTo>
                      <a:pt x="197" y="56"/>
                    </a:lnTo>
                    <a:lnTo>
                      <a:pt x="197" y="58"/>
                    </a:lnTo>
                    <a:lnTo>
                      <a:pt x="199" y="60"/>
                    </a:lnTo>
                    <a:lnTo>
                      <a:pt x="201" y="61"/>
                    </a:lnTo>
                    <a:lnTo>
                      <a:pt x="201" y="65"/>
                    </a:lnTo>
                    <a:lnTo>
                      <a:pt x="202" y="67"/>
                    </a:lnTo>
                    <a:lnTo>
                      <a:pt x="202" y="69"/>
                    </a:lnTo>
                    <a:lnTo>
                      <a:pt x="204" y="70"/>
                    </a:lnTo>
                    <a:lnTo>
                      <a:pt x="204" y="72"/>
                    </a:lnTo>
                    <a:lnTo>
                      <a:pt x="206" y="76"/>
                    </a:lnTo>
                    <a:lnTo>
                      <a:pt x="206" y="78"/>
                    </a:lnTo>
                    <a:lnTo>
                      <a:pt x="208" y="80"/>
                    </a:lnTo>
                    <a:lnTo>
                      <a:pt x="208" y="81"/>
                    </a:lnTo>
                    <a:lnTo>
                      <a:pt x="210" y="83"/>
                    </a:lnTo>
                    <a:lnTo>
                      <a:pt x="210" y="87"/>
                    </a:lnTo>
                    <a:lnTo>
                      <a:pt x="210" y="89"/>
                    </a:lnTo>
                    <a:lnTo>
                      <a:pt x="210" y="92"/>
                    </a:lnTo>
                    <a:lnTo>
                      <a:pt x="210" y="94"/>
                    </a:lnTo>
                    <a:lnTo>
                      <a:pt x="210" y="98"/>
                    </a:lnTo>
                    <a:lnTo>
                      <a:pt x="212" y="101"/>
                    </a:lnTo>
                    <a:lnTo>
                      <a:pt x="212" y="103"/>
                    </a:lnTo>
                    <a:lnTo>
                      <a:pt x="212" y="107"/>
                    </a:lnTo>
                    <a:lnTo>
                      <a:pt x="212" y="110"/>
                    </a:lnTo>
                    <a:lnTo>
                      <a:pt x="213" y="112"/>
                    </a:lnTo>
                    <a:lnTo>
                      <a:pt x="213" y="116"/>
                    </a:lnTo>
                    <a:lnTo>
                      <a:pt x="213" y="119"/>
                    </a:lnTo>
                    <a:lnTo>
                      <a:pt x="213" y="121"/>
                    </a:lnTo>
                    <a:lnTo>
                      <a:pt x="213" y="125"/>
                    </a:lnTo>
                    <a:lnTo>
                      <a:pt x="215" y="128"/>
                    </a:lnTo>
                    <a:lnTo>
                      <a:pt x="215" y="130"/>
                    </a:lnTo>
                    <a:lnTo>
                      <a:pt x="215" y="134"/>
                    </a:lnTo>
                    <a:lnTo>
                      <a:pt x="215" y="136"/>
                    </a:lnTo>
                    <a:lnTo>
                      <a:pt x="215" y="139"/>
                    </a:lnTo>
                    <a:lnTo>
                      <a:pt x="217" y="143"/>
                    </a:lnTo>
                    <a:lnTo>
                      <a:pt x="217" y="145"/>
                    </a:lnTo>
                    <a:lnTo>
                      <a:pt x="217" y="148"/>
                    </a:lnTo>
                    <a:lnTo>
                      <a:pt x="217" y="152"/>
                    </a:lnTo>
                    <a:lnTo>
                      <a:pt x="217" y="154"/>
                    </a:lnTo>
                    <a:lnTo>
                      <a:pt x="217" y="157"/>
                    </a:lnTo>
                    <a:lnTo>
                      <a:pt x="217" y="161"/>
                    </a:lnTo>
                    <a:lnTo>
                      <a:pt x="217" y="163"/>
                    </a:lnTo>
                    <a:lnTo>
                      <a:pt x="217" y="167"/>
                    </a:lnTo>
                    <a:lnTo>
                      <a:pt x="217" y="168"/>
                    </a:lnTo>
                    <a:lnTo>
                      <a:pt x="215" y="172"/>
                    </a:lnTo>
                    <a:lnTo>
                      <a:pt x="215" y="174"/>
                    </a:lnTo>
                    <a:lnTo>
                      <a:pt x="215" y="177"/>
                    </a:lnTo>
                    <a:lnTo>
                      <a:pt x="213" y="177"/>
                    </a:lnTo>
                    <a:lnTo>
                      <a:pt x="212" y="179"/>
                    </a:lnTo>
                    <a:lnTo>
                      <a:pt x="210" y="179"/>
                    </a:lnTo>
                    <a:lnTo>
                      <a:pt x="208" y="181"/>
                    </a:lnTo>
                    <a:lnTo>
                      <a:pt x="206" y="183"/>
                    </a:lnTo>
                    <a:lnTo>
                      <a:pt x="204" y="183"/>
                    </a:lnTo>
                    <a:lnTo>
                      <a:pt x="202" y="185"/>
                    </a:lnTo>
                    <a:lnTo>
                      <a:pt x="201" y="186"/>
                    </a:lnTo>
                    <a:lnTo>
                      <a:pt x="199" y="188"/>
                    </a:lnTo>
                    <a:lnTo>
                      <a:pt x="197" y="190"/>
                    </a:lnTo>
                    <a:lnTo>
                      <a:pt x="195" y="190"/>
                    </a:lnTo>
                    <a:lnTo>
                      <a:pt x="193" y="192"/>
                    </a:lnTo>
                    <a:lnTo>
                      <a:pt x="192" y="194"/>
                    </a:lnTo>
                    <a:lnTo>
                      <a:pt x="192" y="196"/>
                    </a:lnTo>
                    <a:lnTo>
                      <a:pt x="190" y="196"/>
                    </a:lnTo>
                    <a:lnTo>
                      <a:pt x="188" y="197"/>
                    </a:lnTo>
                    <a:lnTo>
                      <a:pt x="186" y="199"/>
                    </a:lnTo>
                    <a:lnTo>
                      <a:pt x="184" y="199"/>
                    </a:lnTo>
                    <a:lnTo>
                      <a:pt x="183" y="201"/>
                    </a:lnTo>
                    <a:lnTo>
                      <a:pt x="181" y="203"/>
                    </a:lnTo>
                    <a:lnTo>
                      <a:pt x="179" y="203"/>
                    </a:lnTo>
                    <a:lnTo>
                      <a:pt x="177" y="205"/>
                    </a:lnTo>
                    <a:lnTo>
                      <a:pt x="175" y="206"/>
                    </a:lnTo>
                    <a:lnTo>
                      <a:pt x="174" y="206"/>
                    </a:lnTo>
                    <a:lnTo>
                      <a:pt x="172" y="206"/>
                    </a:lnTo>
                    <a:lnTo>
                      <a:pt x="168" y="208"/>
                    </a:lnTo>
                    <a:lnTo>
                      <a:pt x="166" y="208"/>
                    </a:lnTo>
                    <a:lnTo>
                      <a:pt x="164" y="208"/>
                    </a:lnTo>
                    <a:lnTo>
                      <a:pt x="163" y="208"/>
                    </a:lnTo>
                    <a:lnTo>
                      <a:pt x="161" y="208"/>
                    </a:lnTo>
                    <a:lnTo>
                      <a:pt x="150" y="219"/>
                    </a:lnTo>
                    <a:lnTo>
                      <a:pt x="161" y="181"/>
                    </a:lnTo>
                    <a:lnTo>
                      <a:pt x="163" y="181"/>
                    </a:lnTo>
                    <a:lnTo>
                      <a:pt x="164" y="183"/>
                    </a:lnTo>
                    <a:lnTo>
                      <a:pt x="166" y="183"/>
                    </a:lnTo>
                    <a:lnTo>
                      <a:pt x="166" y="185"/>
                    </a:lnTo>
                    <a:lnTo>
                      <a:pt x="168" y="185"/>
                    </a:lnTo>
                    <a:lnTo>
                      <a:pt x="170" y="186"/>
                    </a:lnTo>
                    <a:lnTo>
                      <a:pt x="172" y="186"/>
                    </a:lnTo>
                    <a:lnTo>
                      <a:pt x="172" y="188"/>
                    </a:lnTo>
                    <a:lnTo>
                      <a:pt x="174" y="188"/>
                    </a:lnTo>
                    <a:lnTo>
                      <a:pt x="175" y="188"/>
                    </a:lnTo>
                    <a:lnTo>
                      <a:pt x="177" y="188"/>
                    </a:lnTo>
                    <a:lnTo>
                      <a:pt x="177" y="186"/>
                    </a:lnTo>
                    <a:lnTo>
                      <a:pt x="179" y="186"/>
                    </a:lnTo>
                    <a:lnTo>
                      <a:pt x="179" y="185"/>
                    </a:lnTo>
                    <a:lnTo>
                      <a:pt x="181" y="185"/>
                    </a:lnTo>
                    <a:lnTo>
                      <a:pt x="181" y="183"/>
                    </a:lnTo>
                    <a:lnTo>
                      <a:pt x="183" y="181"/>
                    </a:lnTo>
                    <a:lnTo>
                      <a:pt x="181" y="179"/>
                    </a:lnTo>
                    <a:lnTo>
                      <a:pt x="179" y="177"/>
                    </a:lnTo>
                    <a:lnTo>
                      <a:pt x="177" y="176"/>
                    </a:lnTo>
                    <a:lnTo>
                      <a:pt x="175" y="174"/>
                    </a:lnTo>
                    <a:lnTo>
                      <a:pt x="174" y="170"/>
                    </a:lnTo>
                    <a:lnTo>
                      <a:pt x="172" y="168"/>
                    </a:lnTo>
                    <a:lnTo>
                      <a:pt x="170" y="167"/>
                    </a:lnTo>
                    <a:lnTo>
                      <a:pt x="168" y="165"/>
                    </a:lnTo>
                    <a:lnTo>
                      <a:pt x="166" y="163"/>
                    </a:lnTo>
                    <a:lnTo>
                      <a:pt x="164" y="161"/>
                    </a:lnTo>
                    <a:lnTo>
                      <a:pt x="163" y="157"/>
                    </a:lnTo>
                    <a:lnTo>
                      <a:pt x="161" y="156"/>
                    </a:lnTo>
                    <a:lnTo>
                      <a:pt x="161" y="154"/>
                    </a:lnTo>
                    <a:lnTo>
                      <a:pt x="159" y="152"/>
                    </a:lnTo>
                    <a:lnTo>
                      <a:pt x="157" y="150"/>
                    </a:lnTo>
                    <a:lnTo>
                      <a:pt x="155" y="147"/>
                    </a:lnTo>
                    <a:lnTo>
                      <a:pt x="154" y="145"/>
                    </a:lnTo>
                    <a:lnTo>
                      <a:pt x="154" y="143"/>
                    </a:lnTo>
                    <a:lnTo>
                      <a:pt x="152" y="141"/>
                    </a:lnTo>
                    <a:lnTo>
                      <a:pt x="150" y="138"/>
                    </a:lnTo>
                    <a:lnTo>
                      <a:pt x="150" y="136"/>
                    </a:lnTo>
                    <a:lnTo>
                      <a:pt x="148" y="134"/>
                    </a:lnTo>
                    <a:lnTo>
                      <a:pt x="146" y="132"/>
                    </a:lnTo>
                    <a:lnTo>
                      <a:pt x="146" y="128"/>
                    </a:lnTo>
                    <a:lnTo>
                      <a:pt x="145" y="127"/>
                    </a:lnTo>
                    <a:lnTo>
                      <a:pt x="145" y="125"/>
                    </a:lnTo>
                    <a:lnTo>
                      <a:pt x="143" y="121"/>
                    </a:lnTo>
                    <a:lnTo>
                      <a:pt x="143" y="119"/>
                    </a:lnTo>
                    <a:lnTo>
                      <a:pt x="143" y="116"/>
                    </a:lnTo>
                    <a:lnTo>
                      <a:pt x="141" y="114"/>
                    </a:lnTo>
                    <a:lnTo>
                      <a:pt x="141" y="112"/>
                    </a:lnTo>
                    <a:lnTo>
                      <a:pt x="141" y="109"/>
                    </a:lnTo>
                    <a:lnTo>
                      <a:pt x="141" y="107"/>
                    </a:lnTo>
                    <a:lnTo>
                      <a:pt x="141" y="105"/>
                    </a:lnTo>
                    <a:lnTo>
                      <a:pt x="141" y="103"/>
                    </a:lnTo>
                    <a:lnTo>
                      <a:pt x="141" y="101"/>
                    </a:lnTo>
                    <a:lnTo>
                      <a:pt x="141" y="99"/>
                    </a:lnTo>
                    <a:lnTo>
                      <a:pt x="141" y="98"/>
                    </a:lnTo>
                    <a:lnTo>
                      <a:pt x="143" y="96"/>
                    </a:lnTo>
                    <a:lnTo>
                      <a:pt x="143" y="94"/>
                    </a:lnTo>
                    <a:lnTo>
                      <a:pt x="143" y="92"/>
                    </a:lnTo>
                    <a:lnTo>
                      <a:pt x="143" y="90"/>
                    </a:lnTo>
                    <a:lnTo>
                      <a:pt x="145" y="89"/>
                    </a:lnTo>
                    <a:lnTo>
                      <a:pt x="145" y="87"/>
                    </a:lnTo>
                    <a:lnTo>
                      <a:pt x="145" y="85"/>
                    </a:lnTo>
                    <a:lnTo>
                      <a:pt x="146" y="83"/>
                    </a:lnTo>
                    <a:lnTo>
                      <a:pt x="146" y="81"/>
                    </a:lnTo>
                    <a:lnTo>
                      <a:pt x="146" y="80"/>
                    </a:lnTo>
                    <a:lnTo>
                      <a:pt x="146" y="78"/>
                    </a:lnTo>
                    <a:lnTo>
                      <a:pt x="146" y="76"/>
                    </a:lnTo>
                    <a:lnTo>
                      <a:pt x="146" y="74"/>
                    </a:lnTo>
                    <a:lnTo>
                      <a:pt x="146" y="72"/>
                    </a:lnTo>
                    <a:lnTo>
                      <a:pt x="145" y="70"/>
                    </a:lnTo>
                    <a:lnTo>
                      <a:pt x="145" y="69"/>
                    </a:lnTo>
                    <a:lnTo>
                      <a:pt x="143" y="67"/>
                    </a:lnTo>
                    <a:lnTo>
                      <a:pt x="139" y="69"/>
                    </a:lnTo>
                    <a:lnTo>
                      <a:pt x="135" y="69"/>
                    </a:lnTo>
                    <a:lnTo>
                      <a:pt x="132" y="70"/>
                    </a:lnTo>
                    <a:lnTo>
                      <a:pt x="128" y="72"/>
                    </a:lnTo>
                    <a:lnTo>
                      <a:pt x="123" y="74"/>
                    </a:lnTo>
                    <a:lnTo>
                      <a:pt x="119" y="74"/>
                    </a:lnTo>
                    <a:lnTo>
                      <a:pt x="116" y="76"/>
                    </a:lnTo>
                    <a:lnTo>
                      <a:pt x="112" y="76"/>
                    </a:lnTo>
                    <a:lnTo>
                      <a:pt x="108" y="76"/>
                    </a:lnTo>
                    <a:lnTo>
                      <a:pt x="105" y="78"/>
                    </a:lnTo>
                    <a:lnTo>
                      <a:pt x="99" y="78"/>
                    </a:lnTo>
                    <a:lnTo>
                      <a:pt x="96" y="78"/>
                    </a:lnTo>
                    <a:lnTo>
                      <a:pt x="92" y="78"/>
                    </a:lnTo>
                    <a:lnTo>
                      <a:pt x="87" y="80"/>
                    </a:lnTo>
                    <a:lnTo>
                      <a:pt x="83" y="80"/>
                    </a:lnTo>
                    <a:lnTo>
                      <a:pt x="79" y="80"/>
                    </a:lnTo>
                    <a:lnTo>
                      <a:pt x="74" y="80"/>
                    </a:lnTo>
                    <a:lnTo>
                      <a:pt x="70" y="80"/>
                    </a:lnTo>
                    <a:lnTo>
                      <a:pt x="67" y="80"/>
                    </a:lnTo>
                    <a:lnTo>
                      <a:pt x="61" y="80"/>
                    </a:lnTo>
                    <a:lnTo>
                      <a:pt x="58" y="80"/>
                    </a:lnTo>
                    <a:lnTo>
                      <a:pt x="54" y="80"/>
                    </a:lnTo>
                    <a:lnTo>
                      <a:pt x="49" y="80"/>
                    </a:lnTo>
                    <a:lnTo>
                      <a:pt x="45" y="80"/>
                    </a:lnTo>
                    <a:lnTo>
                      <a:pt x="41" y="80"/>
                    </a:lnTo>
                    <a:lnTo>
                      <a:pt x="36" y="80"/>
                    </a:lnTo>
                    <a:lnTo>
                      <a:pt x="32" y="80"/>
                    </a:lnTo>
                    <a:lnTo>
                      <a:pt x="27" y="80"/>
                    </a:lnTo>
                    <a:lnTo>
                      <a:pt x="23" y="80"/>
                    </a:lnTo>
                    <a:lnTo>
                      <a:pt x="20" y="80"/>
                    </a:lnTo>
                    <a:lnTo>
                      <a:pt x="14" y="80"/>
                    </a:lnTo>
                    <a:lnTo>
                      <a:pt x="10" y="80"/>
                    </a:lnTo>
                    <a:lnTo>
                      <a:pt x="5" y="90"/>
                    </a:lnTo>
                    <a:lnTo>
                      <a:pt x="3" y="87"/>
                    </a:lnTo>
                    <a:lnTo>
                      <a:pt x="1" y="83"/>
                    </a:lnTo>
                    <a:lnTo>
                      <a:pt x="0" y="80"/>
                    </a:lnTo>
                    <a:lnTo>
                      <a:pt x="0" y="76"/>
                    </a:lnTo>
                    <a:lnTo>
                      <a:pt x="0" y="74"/>
                    </a:lnTo>
                    <a:lnTo>
                      <a:pt x="0" y="70"/>
                    </a:lnTo>
                    <a:lnTo>
                      <a:pt x="0" y="69"/>
                    </a:lnTo>
                    <a:lnTo>
                      <a:pt x="0" y="65"/>
                    </a:lnTo>
                    <a:lnTo>
                      <a:pt x="1" y="63"/>
                    </a:lnTo>
                    <a:lnTo>
                      <a:pt x="1" y="60"/>
                    </a:lnTo>
                    <a:lnTo>
                      <a:pt x="3" y="58"/>
                    </a:lnTo>
                    <a:lnTo>
                      <a:pt x="5" y="56"/>
                    </a:lnTo>
                    <a:lnTo>
                      <a:pt x="7" y="52"/>
                    </a:lnTo>
                    <a:lnTo>
                      <a:pt x="9" y="51"/>
                    </a:lnTo>
                    <a:lnTo>
                      <a:pt x="10" y="49"/>
                    </a:lnTo>
                    <a:lnTo>
                      <a:pt x="12" y="47"/>
                    </a:lnTo>
                    <a:lnTo>
                      <a:pt x="14" y="45"/>
                    </a:lnTo>
                    <a:lnTo>
                      <a:pt x="18" y="43"/>
                    </a:lnTo>
                    <a:lnTo>
                      <a:pt x="20" y="40"/>
                    </a:lnTo>
                    <a:lnTo>
                      <a:pt x="21" y="38"/>
                    </a:lnTo>
                    <a:lnTo>
                      <a:pt x="25" y="36"/>
                    </a:lnTo>
                    <a:lnTo>
                      <a:pt x="27" y="34"/>
                    </a:lnTo>
                    <a:lnTo>
                      <a:pt x="30" y="32"/>
                    </a:lnTo>
                    <a:lnTo>
                      <a:pt x="32" y="31"/>
                    </a:lnTo>
                    <a:lnTo>
                      <a:pt x="36" y="29"/>
                    </a:lnTo>
                    <a:lnTo>
                      <a:pt x="38" y="27"/>
                    </a:lnTo>
                    <a:lnTo>
                      <a:pt x="41" y="25"/>
                    </a:lnTo>
                    <a:lnTo>
                      <a:pt x="43" y="23"/>
                    </a:lnTo>
                    <a:lnTo>
                      <a:pt x="45" y="22"/>
                    </a:lnTo>
                    <a:lnTo>
                      <a:pt x="49" y="20"/>
                    </a:lnTo>
                    <a:lnTo>
                      <a:pt x="50" y="18"/>
                    </a:lnTo>
                    <a:lnTo>
                      <a:pt x="52" y="16"/>
                    </a:lnTo>
                    <a:lnTo>
                      <a:pt x="54" y="14"/>
                    </a:lnTo>
                    <a:lnTo>
                      <a:pt x="56" y="14"/>
                    </a:lnTo>
                    <a:lnTo>
                      <a:pt x="58" y="13"/>
                    </a:lnTo>
                    <a:lnTo>
                      <a:pt x="59" y="13"/>
                    </a:lnTo>
                    <a:lnTo>
                      <a:pt x="61" y="11"/>
                    </a:lnTo>
                    <a:lnTo>
                      <a:pt x="63" y="11"/>
                    </a:lnTo>
                    <a:lnTo>
                      <a:pt x="65" y="9"/>
                    </a:lnTo>
                    <a:lnTo>
                      <a:pt x="67" y="7"/>
                    </a:lnTo>
                    <a:lnTo>
                      <a:pt x="68" y="7"/>
                    </a:lnTo>
                    <a:lnTo>
                      <a:pt x="70" y="5"/>
                    </a:lnTo>
                    <a:lnTo>
                      <a:pt x="72" y="5"/>
                    </a:lnTo>
                    <a:lnTo>
                      <a:pt x="74" y="5"/>
                    </a:lnTo>
                    <a:lnTo>
                      <a:pt x="76" y="3"/>
                    </a:lnTo>
                    <a:lnTo>
                      <a:pt x="78" y="3"/>
                    </a:lnTo>
                    <a:lnTo>
                      <a:pt x="79" y="2"/>
                    </a:lnTo>
                    <a:lnTo>
                      <a:pt x="83" y="2"/>
                    </a:lnTo>
                    <a:lnTo>
                      <a:pt x="85" y="2"/>
                    </a:lnTo>
                    <a:lnTo>
                      <a:pt x="87" y="0"/>
                    </a:lnTo>
                    <a:lnTo>
                      <a:pt x="88" y="0"/>
                    </a:lnTo>
                    <a:lnTo>
                      <a:pt x="90" y="0"/>
                    </a:lnTo>
                    <a:lnTo>
                      <a:pt x="92" y="0"/>
                    </a:lnTo>
                    <a:lnTo>
                      <a:pt x="94" y="0"/>
                    </a:lnTo>
                    <a:lnTo>
                      <a:pt x="96" y="0"/>
                    </a:lnTo>
                    <a:lnTo>
                      <a:pt x="97" y="0"/>
                    </a:lnTo>
                    <a:lnTo>
                      <a:pt x="101" y="0"/>
                    </a:lnTo>
                    <a:lnTo>
                      <a:pt x="103" y="0"/>
                    </a:lnTo>
                    <a:lnTo>
                      <a:pt x="105" y="0"/>
                    </a:lnTo>
                    <a:lnTo>
                      <a:pt x="106" y="0"/>
                    </a:lnTo>
                    <a:lnTo>
                      <a:pt x="108" y="0"/>
                    </a:lnTo>
                    <a:lnTo>
                      <a:pt x="110" y="2"/>
                    </a:lnTo>
                    <a:lnTo>
                      <a:pt x="112" y="2"/>
                    </a:lnTo>
                    <a:lnTo>
                      <a:pt x="114" y="3"/>
                    </a:lnTo>
                    <a:lnTo>
                      <a:pt x="116" y="3"/>
                    </a:lnTo>
                    <a:lnTo>
                      <a:pt x="116" y="5"/>
                    </a:lnTo>
                    <a:lnTo>
                      <a:pt x="117" y="7"/>
                    </a:lnTo>
                    <a:lnTo>
                      <a:pt x="119" y="9"/>
                    </a:lnTo>
                    <a:lnTo>
                      <a:pt x="121" y="11"/>
                    </a:lnTo>
                    <a:lnTo>
                      <a:pt x="121" y="13"/>
                    </a:lnTo>
                    <a:lnTo>
                      <a:pt x="123" y="14"/>
                    </a:lnTo>
                    <a:lnTo>
                      <a:pt x="123" y="16"/>
                    </a:lnTo>
                    <a:lnTo>
                      <a:pt x="125" y="20"/>
                    </a:lnTo>
                    <a:lnTo>
                      <a:pt x="125" y="22"/>
                    </a:lnTo>
                    <a:lnTo>
                      <a:pt x="126" y="23"/>
                    </a:lnTo>
                    <a:lnTo>
                      <a:pt x="128" y="25"/>
                    </a:lnTo>
                    <a:lnTo>
                      <a:pt x="128" y="27"/>
                    </a:lnTo>
                    <a:lnTo>
                      <a:pt x="130" y="29"/>
                    </a:lnTo>
                    <a:lnTo>
                      <a:pt x="130" y="32"/>
                    </a:lnTo>
                    <a:lnTo>
                      <a:pt x="132" y="34"/>
                    </a:lnTo>
                    <a:lnTo>
                      <a:pt x="134" y="36"/>
                    </a:lnTo>
                    <a:lnTo>
                      <a:pt x="134" y="38"/>
                    </a:lnTo>
                    <a:lnTo>
                      <a:pt x="135" y="38"/>
                    </a:lnTo>
                    <a:lnTo>
                      <a:pt x="137" y="40"/>
                    </a:lnTo>
                    <a:lnTo>
                      <a:pt x="137" y="42"/>
                    </a:lnTo>
                    <a:lnTo>
                      <a:pt x="139" y="42"/>
                    </a:lnTo>
                    <a:lnTo>
                      <a:pt x="141" y="43"/>
                    </a:lnTo>
                    <a:lnTo>
                      <a:pt x="143" y="43"/>
                    </a:lnTo>
                    <a:lnTo>
                      <a:pt x="145" y="43"/>
                    </a:lnTo>
                    <a:lnTo>
                      <a:pt x="146" y="43"/>
                    </a:lnTo>
                    <a:lnTo>
                      <a:pt x="148" y="43"/>
                    </a:lnTo>
                    <a:lnTo>
                      <a:pt x="150" y="42"/>
                    </a:lnTo>
                    <a:lnTo>
                      <a:pt x="154" y="42"/>
                    </a:lnTo>
                    <a:lnTo>
                      <a:pt x="155" y="40"/>
                    </a:lnTo>
                    <a:lnTo>
                      <a:pt x="157" y="38"/>
                    </a:lnTo>
                    <a:lnTo>
                      <a:pt x="161" y="36"/>
                    </a:lnTo>
                    <a:close/>
                  </a:path>
                </a:pathLst>
              </a:custGeom>
              <a:solidFill>
                <a:srgbClr val="7A0000"/>
              </a:solidFill>
              <a:ln w="9525">
                <a:noFill/>
                <a:round/>
              </a:ln>
            </p:spPr>
            <p:txBody>
              <a:bodyPr/>
              <a:lstStyle/>
              <a:p>
                <a:endParaRPr lang="zh-CN" altLang="en-US"/>
              </a:p>
            </p:txBody>
          </p:sp>
          <p:sp>
            <p:nvSpPr>
              <p:cNvPr id="27" name="Freeform 12"/>
              <p:cNvSpPr/>
              <p:nvPr/>
            </p:nvSpPr>
            <p:spPr bwMode="auto">
              <a:xfrm>
                <a:off x="4407" y="804"/>
                <a:ext cx="63" cy="296"/>
              </a:xfrm>
              <a:custGeom>
                <a:avLst/>
                <a:gdLst>
                  <a:gd name="T0" fmla="*/ 0 w 127"/>
                  <a:gd name="T1" fmla="*/ 5 h 592"/>
                  <a:gd name="T2" fmla="*/ 0 w 127"/>
                  <a:gd name="T3" fmla="*/ 5 h 592"/>
                  <a:gd name="T4" fmla="*/ 0 w 127"/>
                  <a:gd name="T5" fmla="*/ 5 h 592"/>
                  <a:gd name="T6" fmla="*/ 0 w 127"/>
                  <a:gd name="T7" fmla="*/ 5 h 592"/>
                  <a:gd name="T8" fmla="*/ 0 w 127"/>
                  <a:gd name="T9" fmla="*/ 5 h 592"/>
                  <a:gd name="T10" fmla="*/ 0 w 127"/>
                  <a:gd name="T11" fmla="*/ 5 h 592"/>
                  <a:gd name="T12" fmla="*/ 0 w 127"/>
                  <a:gd name="T13" fmla="*/ 5 h 592"/>
                  <a:gd name="T14" fmla="*/ 0 w 127"/>
                  <a:gd name="T15" fmla="*/ 5 h 592"/>
                  <a:gd name="T16" fmla="*/ 0 w 127"/>
                  <a:gd name="T17" fmla="*/ 5 h 592"/>
                  <a:gd name="T18" fmla="*/ 0 w 127"/>
                  <a:gd name="T19" fmla="*/ 5 h 592"/>
                  <a:gd name="T20" fmla="*/ 0 w 127"/>
                  <a:gd name="T21" fmla="*/ 5 h 592"/>
                  <a:gd name="T22" fmla="*/ 0 w 127"/>
                  <a:gd name="T23" fmla="*/ 5 h 592"/>
                  <a:gd name="T24" fmla="*/ 0 w 127"/>
                  <a:gd name="T25" fmla="*/ 5 h 592"/>
                  <a:gd name="T26" fmla="*/ 0 w 127"/>
                  <a:gd name="T27" fmla="*/ 5 h 592"/>
                  <a:gd name="T28" fmla="*/ 0 w 127"/>
                  <a:gd name="T29" fmla="*/ 5 h 592"/>
                  <a:gd name="T30" fmla="*/ 0 w 127"/>
                  <a:gd name="T31" fmla="*/ 5 h 592"/>
                  <a:gd name="T32" fmla="*/ 0 w 127"/>
                  <a:gd name="T33" fmla="*/ 5 h 592"/>
                  <a:gd name="T34" fmla="*/ 0 w 127"/>
                  <a:gd name="T35" fmla="*/ 5 h 592"/>
                  <a:gd name="T36" fmla="*/ 0 w 127"/>
                  <a:gd name="T37" fmla="*/ 5 h 592"/>
                  <a:gd name="T38" fmla="*/ 0 w 127"/>
                  <a:gd name="T39" fmla="*/ 5 h 592"/>
                  <a:gd name="T40" fmla="*/ 0 w 127"/>
                  <a:gd name="T41" fmla="*/ 5 h 592"/>
                  <a:gd name="T42" fmla="*/ 0 w 127"/>
                  <a:gd name="T43" fmla="*/ 5 h 592"/>
                  <a:gd name="T44" fmla="*/ 0 w 127"/>
                  <a:gd name="T45" fmla="*/ 5 h 592"/>
                  <a:gd name="T46" fmla="*/ 0 w 127"/>
                  <a:gd name="T47" fmla="*/ 5 h 592"/>
                  <a:gd name="T48" fmla="*/ 0 w 127"/>
                  <a:gd name="T49" fmla="*/ 5 h 592"/>
                  <a:gd name="T50" fmla="*/ 0 w 127"/>
                  <a:gd name="T51" fmla="*/ 5 h 592"/>
                  <a:gd name="T52" fmla="*/ 0 w 127"/>
                  <a:gd name="T53" fmla="*/ 5 h 592"/>
                  <a:gd name="T54" fmla="*/ 0 w 127"/>
                  <a:gd name="T55" fmla="*/ 5 h 592"/>
                  <a:gd name="T56" fmla="*/ 0 w 127"/>
                  <a:gd name="T57" fmla="*/ 5 h 592"/>
                  <a:gd name="T58" fmla="*/ 0 w 127"/>
                  <a:gd name="T59" fmla="*/ 5 h 592"/>
                  <a:gd name="T60" fmla="*/ 0 w 127"/>
                  <a:gd name="T61" fmla="*/ 5 h 592"/>
                  <a:gd name="T62" fmla="*/ 0 w 127"/>
                  <a:gd name="T63" fmla="*/ 5 h 592"/>
                  <a:gd name="T64" fmla="*/ 0 w 127"/>
                  <a:gd name="T65" fmla="*/ 5 h 592"/>
                  <a:gd name="T66" fmla="*/ 0 w 127"/>
                  <a:gd name="T67" fmla="*/ 0 h 592"/>
                  <a:gd name="T68" fmla="*/ 0 w 127"/>
                  <a:gd name="T69" fmla="*/ 1 h 592"/>
                  <a:gd name="T70" fmla="*/ 0 w 127"/>
                  <a:gd name="T71" fmla="*/ 5 h 5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
                  <a:gd name="T109" fmla="*/ 0 h 592"/>
                  <a:gd name="T110" fmla="*/ 127 w 127"/>
                  <a:gd name="T111" fmla="*/ 592 h 5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 h="592">
                    <a:moveTo>
                      <a:pt x="123" y="590"/>
                    </a:moveTo>
                    <a:lnTo>
                      <a:pt x="119" y="590"/>
                    </a:lnTo>
                    <a:lnTo>
                      <a:pt x="116" y="590"/>
                    </a:lnTo>
                    <a:lnTo>
                      <a:pt x="112" y="590"/>
                    </a:lnTo>
                    <a:lnTo>
                      <a:pt x="107" y="592"/>
                    </a:lnTo>
                    <a:lnTo>
                      <a:pt x="103" y="592"/>
                    </a:lnTo>
                    <a:lnTo>
                      <a:pt x="100" y="592"/>
                    </a:lnTo>
                    <a:lnTo>
                      <a:pt x="96" y="592"/>
                    </a:lnTo>
                    <a:lnTo>
                      <a:pt x="92" y="592"/>
                    </a:lnTo>
                    <a:lnTo>
                      <a:pt x="89" y="592"/>
                    </a:lnTo>
                    <a:lnTo>
                      <a:pt x="83" y="592"/>
                    </a:lnTo>
                    <a:lnTo>
                      <a:pt x="80" y="592"/>
                    </a:lnTo>
                    <a:lnTo>
                      <a:pt x="76" y="592"/>
                    </a:lnTo>
                    <a:lnTo>
                      <a:pt x="72" y="592"/>
                    </a:lnTo>
                    <a:lnTo>
                      <a:pt x="69" y="592"/>
                    </a:lnTo>
                    <a:lnTo>
                      <a:pt x="65" y="592"/>
                    </a:lnTo>
                    <a:lnTo>
                      <a:pt x="61" y="592"/>
                    </a:lnTo>
                    <a:lnTo>
                      <a:pt x="56" y="592"/>
                    </a:lnTo>
                    <a:lnTo>
                      <a:pt x="52" y="590"/>
                    </a:lnTo>
                    <a:lnTo>
                      <a:pt x="49" y="590"/>
                    </a:lnTo>
                    <a:lnTo>
                      <a:pt x="45" y="590"/>
                    </a:lnTo>
                    <a:lnTo>
                      <a:pt x="42" y="590"/>
                    </a:lnTo>
                    <a:lnTo>
                      <a:pt x="38" y="590"/>
                    </a:lnTo>
                    <a:lnTo>
                      <a:pt x="34" y="590"/>
                    </a:lnTo>
                    <a:lnTo>
                      <a:pt x="31" y="590"/>
                    </a:lnTo>
                    <a:lnTo>
                      <a:pt x="27" y="590"/>
                    </a:lnTo>
                    <a:lnTo>
                      <a:pt x="23" y="590"/>
                    </a:lnTo>
                    <a:lnTo>
                      <a:pt x="20" y="590"/>
                    </a:lnTo>
                    <a:lnTo>
                      <a:pt x="16" y="590"/>
                    </a:lnTo>
                    <a:lnTo>
                      <a:pt x="13" y="590"/>
                    </a:lnTo>
                    <a:lnTo>
                      <a:pt x="7" y="592"/>
                    </a:lnTo>
                    <a:lnTo>
                      <a:pt x="4" y="592"/>
                    </a:lnTo>
                    <a:lnTo>
                      <a:pt x="0" y="592"/>
                    </a:lnTo>
                    <a:lnTo>
                      <a:pt x="2" y="0"/>
                    </a:lnTo>
                    <a:lnTo>
                      <a:pt x="127" y="1"/>
                    </a:lnTo>
                    <a:lnTo>
                      <a:pt x="123" y="590"/>
                    </a:lnTo>
                    <a:close/>
                  </a:path>
                </a:pathLst>
              </a:custGeom>
              <a:solidFill>
                <a:srgbClr val="4997D1"/>
              </a:solidFill>
              <a:ln w="9525">
                <a:noFill/>
                <a:round/>
              </a:ln>
            </p:spPr>
            <p:txBody>
              <a:bodyPr/>
              <a:lstStyle/>
              <a:p>
                <a:endParaRPr lang="zh-CN" altLang="en-US"/>
              </a:p>
            </p:txBody>
          </p:sp>
          <p:sp>
            <p:nvSpPr>
              <p:cNvPr id="28" name="Freeform 13"/>
              <p:cNvSpPr/>
              <p:nvPr/>
            </p:nvSpPr>
            <p:spPr bwMode="auto">
              <a:xfrm>
                <a:off x="4672" y="810"/>
                <a:ext cx="64" cy="290"/>
              </a:xfrm>
              <a:custGeom>
                <a:avLst/>
                <a:gdLst>
                  <a:gd name="T0" fmla="*/ 1 w 126"/>
                  <a:gd name="T1" fmla="*/ 1 h 580"/>
                  <a:gd name="T2" fmla="*/ 2 w 126"/>
                  <a:gd name="T3" fmla="*/ 5 h 580"/>
                  <a:gd name="T4" fmla="*/ 2 w 126"/>
                  <a:gd name="T5" fmla="*/ 5 h 580"/>
                  <a:gd name="T6" fmla="*/ 1 w 126"/>
                  <a:gd name="T7" fmla="*/ 5 h 580"/>
                  <a:gd name="T8" fmla="*/ 0 w 126"/>
                  <a:gd name="T9" fmla="*/ 3 h 580"/>
                  <a:gd name="T10" fmla="*/ 0 w 126"/>
                  <a:gd name="T11" fmla="*/ 0 h 580"/>
                  <a:gd name="T12" fmla="*/ 1 w 126"/>
                  <a:gd name="T13" fmla="*/ 1 h 580"/>
                  <a:gd name="T14" fmla="*/ 1 w 126"/>
                  <a:gd name="T15" fmla="*/ 1 h 580"/>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580"/>
                  <a:gd name="T26" fmla="*/ 126 w 126"/>
                  <a:gd name="T27" fmla="*/ 580 h 5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580">
                    <a:moveTo>
                      <a:pt x="123" y="187"/>
                    </a:moveTo>
                    <a:lnTo>
                      <a:pt x="126" y="573"/>
                    </a:lnTo>
                    <a:lnTo>
                      <a:pt x="126" y="580"/>
                    </a:lnTo>
                    <a:lnTo>
                      <a:pt x="3" y="580"/>
                    </a:lnTo>
                    <a:lnTo>
                      <a:pt x="0" y="448"/>
                    </a:lnTo>
                    <a:lnTo>
                      <a:pt x="0" y="0"/>
                    </a:lnTo>
                    <a:lnTo>
                      <a:pt x="119" y="4"/>
                    </a:lnTo>
                    <a:lnTo>
                      <a:pt x="123" y="187"/>
                    </a:lnTo>
                    <a:close/>
                  </a:path>
                </a:pathLst>
              </a:custGeom>
              <a:solidFill>
                <a:srgbClr val="0000FF"/>
              </a:solidFill>
              <a:ln w="9525">
                <a:noFill/>
                <a:round/>
              </a:ln>
            </p:spPr>
            <p:txBody>
              <a:bodyPr/>
              <a:lstStyle/>
              <a:p>
                <a:endParaRPr lang="zh-CN" altLang="en-US"/>
              </a:p>
            </p:txBody>
          </p:sp>
          <p:sp>
            <p:nvSpPr>
              <p:cNvPr id="29" name="Freeform 14"/>
              <p:cNvSpPr/>
              <p:nvPr/>
            </p:nvSpPr>
            <p:spPr bwMode="auto">
              <a:xfrm>
                <a:off x="4541" y="826"/>
                <a:ext cx="59" cy="274"/>
              </a:xfrm>
              <a:custGeom>
                <a:avLst/>
                <a:gdLst>
                  <a:gd name="T0" fmla="*/ 1 w 118"/>
                  <a:gd name="T1" fmla="*/ 4 h 549"/>
                  <a:gd name="T2" fmla="*/ 1 w 118"/>
                  <a:gd name="T3" fmla="*/ 4 h 549"/>
                  <a:gd name="T4" fmla="*/ 1 w 118"/>
                  <a:gd name="T5" fmla="*/ 4 h 549"/>
                  <a:gd name="T6" fmla="*/ 1 w 118"/>
                  <a:gd name="T7" fmla="*/ 4 h 549"/>
                  <a:gd name="T8" fmla="*/ 1 w 118"/>
                  <a:gd name="T9" fmla="*/ 4 h 549"/>
                  <a:gd name="T10" fmla="*/ 1 w 118"/>
                  <a:gd name="T11" fmla="*/ 4 h 549"/>
                  <a:gd name="T12" fmla="*/ 1 w 118"/>
                  <a:gd name="T13" fmla="*/ 4 h 549"/>
                  <a:gd name="T14" fmla="*/ 1 w 118"/>
                  <a:gd name="T15" fmla="*/ 4 h 549"/>
                  <a:gd name="T16" fmla="*/ 1 w 118"/>
                  <a:gd name="T17" fmla="*/ 4 h 549"/>
                  <a:gd name="T18" fmla="*/ 1 w 118"/>
                  <a:gd name="T19" fmla="*/ 4 h 549"/>
                  <a:gd name="T20" fmla="*/ 1 w 118"/>
                  <a:gd name="T21" fmla="*/ 4 h 549"/>
                  <a:gd name="T22" fmla="*/ 1 w 118"/>
                  <a:gd name="T23" fmla="*/ 4 h 549"/>
                  <a:gd name="T24" fmla="*/ 1 w 118"/>
                  <a:gd name="T25" fmla="*/ 4 h 549"/>
                  <a:gd name="T26" fmla="*/ 1 w 118"/>
                  <a:gd name="T27" fmla="*/ 4 h 549"/>
                  <a:gd name="T28" fmla="*/ 1 w 118"/>
                  <a:gd name="T29" fmla="*/ 4 h 549"/>
                  <a:gd name="T30" fmla="*/ 1 w 118"/>
                  <a:gd name="T31" fmla="*/ 4 h 549"/>
                  <a:gd name="T32" fmla="*/ 1 w 118"/>
                  <a:gd name="T33" fmla="*/ 4 h 549"/>
                  <a:gd name="T34" fmla="*/ 1 w 118"/>
                  <a:gd name="T35" fmla="*/ 4 h 549"/>
                  <a:gd name="T36" fmla="*/ 1 w 118"/>
                  <a:gd name="T37" fmla="*/ 4 h 549"/>
                  <a:gd name="T38" fmla="*/ 1 w 118"/>
                  <a:gd name="T39" fmla="*/ 4 h 549"/>
                  <a:gd name="T40" fmla="*/ 1 w 118"/>
                  <a:gd name="T41" fmla="*/ 4 h 549"/>
                  <a:gd name="T42" fmla="*/ 1 w 118"/>
                  <a:gd name="T43" fmla="*/ 4 h 549"/>
                  <a:gd name="T44" fmla="*/ 1 w 118"/>
                  <a:gd name="T45" fmla="*/ 4 h 549"/>
                  <a:gd name="T46" fmla="*/ 1 w 118"/>
                  <a:gd name="T47" fmla="*/ 4 h 549"/>
                  <a:gd name="T48" fmla="*/ 1 w 118"/>
                  <a:gd name="T49" fmla="*/ 4 h 549"/>
                  <a:gd name="T50" fmla="*/ 1 w 118"/>
                  <a:gd name="T51" fmla="*/ 4 h 549"/>
                  <a:gd name="T52" fmla="*/ 1 w 118"/>
                  <a:gd name="T53" fmla="*/ 4 h 549"/>
                  <a:gd name="T54" fmla="*/ 1 w 118"/>
                  <a:gd name="T55" fmla="*/ 4 h 549"/>
                  <a:gd name="T56" fmla="*/ 1 w 118"/>
                  <a:gd name="T57" fmla="*/ 4 h 549"/>
                  <a:gd name="T58" fmla="*/ 1 w 118"/>
                  <a:gd name="T59" fmla="*/ 4 h 549"/>
                  <a:gd name="T60" fmla="*/ 1 w 118"/>
                  <a:gd name="T61" fmla="*/ 4 h 549"/>
                  <a:gd name="T62" fmla="*/ 1 w 118"/>
                  <a:gd name="T63" fmla="*/ 4 h 549"/>
                  <a:gd name="T64" fmla="*/ 1 w 118"/>
                  <a:gd name="T65" fmla="*/ 4 h 549"/>
                  <a:gd name="T66" fmla="*/ 0 w 118"/>
                  <a:gd name="T67" fmla="*/ 4 h 549"/>
                  <a:gd name="T68" fmla="*/ 1 w 118"/>
                  <a:gd name="T69" fmla="*/ 0 h 549"/>
                  <a:gd name="T70" fmla="*/ 1 w 118"/>
                  <a:gd name="T71" fmla="*/ 0 h 549"/>
                  <a:gd name="T72" fmla="*/ 1 w 118"/>
                  <a:gd name="T73" fmla="*/ 0 h 549"/>
                  <a:gd name="T74" fmla="*/ 1 w 118"/>
                  <a:gd name="T75" fmla="*/ 4 h 5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8"/>
                  <a:gd name="T115" fmla="*/ 0 h 549"/>
                  <a:gd name="T116" fmla="*/ 118 w 118"/>
                  <a:gd name="T117" fmla="*/ 549 h 5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8" h="549">
                    <a:moveTo>
                      <a:pt x="118" y="545"/>
                    </a:moveTo>
                    <a:lnTo>
                      <a:pt x="107" y="549"/>
                    </a:lnTo>
                    <a:lnTo>
                      <a:pt x="105" y="549"/>
                    </a:lnTo>
                    <a:lnTo>
                      <a:pt x="101" y="549"/>
                    </a:lnTo>
                    <a:lnTo>
                      <a:pt x="98" y="549"/>
                    </a:lnTo>
                    <a:lnTo>
                      <a:pt x="94" y="549"/>
                    </a:lnTo>
                    <a:lnTo>
                      <a:pt x="92" y="549"/>
                    </a:lnTo>
                    <a:lnTo>
                      <a:pt x="89" y="549"/>
                    </a:lnTo>
                    <a:lnTo>
                      <a:pt x="85" y="549"/>
                    </a:lnTo>
                    <a:lnTo>
                      <a:pt x="81" y="549"/>
                    </a:lnTo>
                    <a:lnTo>
                      <a:pt x="78" y="549"/>
                    </a:lnTo>
                    <a:lnTo>
                      <a:pt x="74" y="549"/>
                    </a:lnTo>
                    <a:lnTo>
                      <a:pt x="72" y="549"/>
                    </a:lnTo>
                    <a:lnTo>
                      <a:pt x="69" y="549"/>
                    </a:lnTo>
                    <a:lnTo>
                      <a:pt x="65" y="549"/>
                    </a:lnTo>
                    <a:lnTo>
                      <a:pt x="62" y="549"/>
                    </a:lnTo>
                    <a:lnTo>
                      <a:pt x="58" y="549"/>
                    </a:lnTo>
                    <a:lnTo>
                      <a:pt x="54" y="549"/>
                    </a:lnTo>
                    <a:lnTo>
                      <a:pt x="51" y="549"/>
                    </a:lnTo>
                    <a:lnTo>
                      <a:pt x="47" y="549"/>
                    </a:lnTo>
                    <a:lnTo>
                      <a:pt x="43" y="549"/>
                    </a:lnTo>
                    <a:lnTo>
                      <a:pt x="42" y="549"/>
                    </a:lnTo>
                    <a:lnTo>
                      <a:pt x="38" y="549"/>
                    </a:lnTo>
                    <a:lnTo>
                      <a:pt x="34" y="549"/>
                    </a:lnTo>
                    <a:lnTo>
                      <a:pt x="31" y="549"/>
                    </a:lnTo>
                    <a:lnTo>
                      <a:pt x="27" y="549"/>
                    </a:lnTo>
                    <a:lnTo>
                      <a:pt x="24" y="549"/>
                    </a:lnTo>
                    <a:lnTo>
                      <a:pt x="20" y="549"/>
                    </a:lnTo>
                    <a:lnTo>
                      <a:pt x="16" y="547"/>
                    </a:lnTo>
                    <a:lnTo>
                      <a:pt x="14" y="547"/>
                    </a:lnTo>
                    <a:lnTo>
                      <a:pt x="11" y="547"/>
                    </a:lnTo>
                    <a:lnTo>
                      <a:pt x="7" y="547"/>
                    </a:lnTo>
                    <a:lnTo>
                      <a:pt x="4" y="547"/>
                    </a:lnTo>
                    <a:lnTo>
                      <a:pt x="0" y="547"/>
                    </a:lnTo>
                    <a:lnTo>
                      <a:pt x="4" y="2"/>
                    </a:lnTo>
                    <a:lnTo>
                      <a:pt x="5" y="0"/>
                    </a:lnTo>
                    <a:lnTo>
                      <a:pt x="118" y="2"/>
                    </a:lnTo>
                    <a:lnTo>
                      <a:pt x="118" y="545"/>
                    </a:lnTo>
                    <a:close/>
                  </a:path>
                </a:pathLst>
              </a:custGeom>
              <a:solidFill>
                <a:srgbClr val="FFFF00"/>
              </a:solidFill>
              <a:ln w="9525">
                <a:noFill/>
                <a:round/>
              </a:ln>
            </p:spPr>
            <p:txBody>
              <a:bodyPr/>
              <a:lstStyle/>
              <a:p>
                <a:endParaRPr lang="zh-CN" altLang="en-US"/>
              </a:p>
            </p:txBody>
          </p:sp>
          <p:sp>
            <p:nvSpPr>
              <p:cNvPr id="30" name="Freeform 15"/>
              <p:cNvSpPr/>
              <p:nvPr/>
            </p:nvSpPr>
            <p:spPr bwMode="auto">
              <a:xfrm>
                <a:off x="5168" y="829"/>
                <a:ext cx="117" cy="165"/>
              </a:xfrm>
              <a:custGeom>
                <a:avLst/>
                <a:gdLst>
                  <a:gd name="T0" fmla="*/ 2 w 234"/>
                  <a:gd name="T1" fmla="*/ 1 h 330"/>
                  <a:gd name="T2" fmla="*/ 2 w 234"/>
                  <a:gd name="T3" fmla="*/ 1 h 330"/>
                  <a:gd name="T4" fmla="*/ 2 w 234"/>
                  <a:gd name="T5" fmla="*/ 1 h 330"/>
                  <a:gd name="T6" fmla="*/ 2 w 234"/>
                  <a:gd name="T7" fmla="*/ 1 h 330"/>
                  <a:gd name="T8" fmla="*/ 2 w 234"/>
                  <a:gd name="T9" fmla="*/ 1 h 330"/>
                  <a:gd name="T10" fmla="*/ 2 w 234"/>
                  <a:gd name="T11" fmla="*/ 1 h 330"/>
                  <a:gd name="T12" fmla="*/ 2 w 234"/>
                  <a:gd name="T13" fmla="*/ 1 h 330"/>
                  <a:gd name="T14" fmla="*/ 2 w 234"/>
                  <a:gd name="T15" fmla="*/ 1 h 330"/>
                  <a:gd name="T16" fmla="*/ 2 w 234"/>
                  <a:gd name="T17" fmla="*/ 1 h 330"/>
                  <a:gd name="T18" fmla="*/ 2 w 234"/>
                  <a:gd name="T19" fmla="*/ 1 h 330"/>
                  <a:gd name="T20" fmla="*/ 2 w 234"/>
                  <a:gd name="T21" fmla="*/ 1 h 330"/>
                  <a:gd name="T22" fmla="*/ 2 w 234"/>
                  <a:gd name="T23" fmla="*/ 1 h 330"/>
                  <a:gd name="T24" fmla="*/ 2 w 234"/>
                  <a:gd name="T25" fmla="*/ 1 h 330"/>
                  <a:gd name="T26" fmla="*/ 2 w 234"/>
                  <a:gd name="T27" fmla="*/ 1 h 330"/>
                  <a:gd name="T28" fmla="*/ 2 w 234"/>
                  <a:gd name="T29" fmla="*/ 1 h 330"/>
                  <a:gd name="T30" fmla="*/ 2 w 234"/>
                  <a:gd name="T31" fmla="*/ 1 h 330"/>
                  <a:gd name="T32" fmla="*/ 2 w 234"/>
                  <a:gd name="T33" fmla="*/ 1 h 330"/>
                  <a:gd name="T34" fmla="*/ 2 w 234"/>
                  <a:gd name="T35" fmla="*/ 1 h 330"/>
                  <a:gd name="T36" fmla="*/ 2 w 234"/>
                  <a:gd name="T37" fmla="*/ 3 h 330"/>
                  <a:gd name="T38" fmla="*/ 2 w 234"/>
                  <a:gd name="T39" fmla="*/ 3 h 330"/>
                  <a:gd name="T40" fmla="*/ 1 w 234"/>
                  <a:gd name="T41" fmla="*/ 3 h 330"/>
                  <a:gd name="T42" fmla="*/ 1 w 234"/>
                  <a:gd name="T43" fmla="*/ 3 h 330"/>
                  <a:gd name="T44" fmla="*/ 1 w 234"/>
                  <a:gd name="T45" fmla="*/ 3 h 330"/>
                  <a:gd name="T46" fmla="*/ 1 w 234"/>
                  <a:gd name="T47" fmla="*/ 3 h 330"/>
                  <a:gd name="T48" fmla="*/ 1 w 234"/>
                  <a:gd name="T49" fmla="*/ 3 h 330"/>
                  <a:gd name="T50" fmla="*/ 1 w 234"/>
                  <a:gd name="T51" fmla="*/ 3 h 330"/>
                  <a:gd name="T52" fmla="*/ 1 w 234"/>
                  <a:gd name="T53" fmla="*/ 3 h 330"/>
                  <a:gd name="T54" fmla="*/ 1 w 234"/>
                  <a:gd name="T55" fmla="*/ 3 h 330"/>
                  <a:gd name="T56" fmla="*/ 1 w 234"/>
                  <a:gd name="T57" fmla="*/ 1 h 330"/>
                  <a:gd name="T58" fmla="*/ 0 w 234"/>
                  <a:gd name="T59" fmla="*/ 1 h 330"/>
                  <a:gd name="T60" fmla="*/ 1 w 234"/>
                  <a:gd name="T61" fmla="*/ 1 h 330"/>
                  <a:gd name="T62" fmla="*/ 1 w 234"/>
                  <a:gd name="T63" fmla="*/ 1 h 330"/>
                  <a:gd name="T64" fmla="*/ 1 w 234"/>
                  <a:gd name="T65" fmla="*/ 1 h 330"/>
                  <a:gd name="T66" fmla="*/ 1 w 234"/>
                  <a:gd name="T67" fmla="*/ 1 h 330"/>
                  <a:gd name="T68" fmla="*/ 1 w 234"/>
                  <a:gd name="T69" fmla="*/ 1 h 330"/>
                  <a:gd name="T70" fmla="*/ 1 w 234"/>
                  <a:gd name="T71" fmla="*/ 1 h 330"/>
                  <a:gd name="T72" fmla="*/ 1 w 234"/>
                  <a:gd name="T73" fmla="*/ 1 h 330"/>
                  <a:gd name="T74" fmla="*/ 1 w 234"/>
                  <a:gd name="T75" fmla="*/ 1 h 330"/>
                  <a:gd name="T76" fmla="*/ 1 w 234"/>
                  <a:gd name="T77" fmla="*/ 1 h 330"/>
                  <a:gd name="T78" fmla="*/ 1 w 234"/>
                  <a:gd name="T79" fmla="*/ 1 h 330"/>
                  <a:gd name="T80" fmla="*/ 1 w 234"/>
                  <a:gd name="T81" fmla="*/ 1 h 330"/>
                  <a:gd name="T82" fmla="*/ 1 w 234"/>
                  <a:gd name="T83" fmla="*/ 1 h 330"/>
                  <a:gd name="T84" fmla="*/ 1 w 234"/>
                  <a:gd name="T85" fmla="*/ 1 h 330"/>
                  <a:gd name="T86" fmla="*/ 1 w 234"/>
                  <a:gd name="T87" fmla="*/ 1 h 330"/>
                  <a:gd name="T88" fmla="*/ 1 w 234"/>
                  <a:gd name="T89" fmla="*/ 1 h 330"/>
                  <a:gd name="T90" fmla="*/ 1 w 234"/>
                  <a:gd name="T91" fmla="*/ 1 h 330"/>
                  <a:gd name="T92" fmla="*/ 1 w 234"/>
                  <a:gd name="T93" fmla="*/ 1 h 330"/>
                  <a:gd name="T94" fmla="*/ 1 w 234"/>
                  <a:gd name="T95" fmla="*/ 1 h 330"/>
                  <a:gd name="T96" fmla="*/ 1 w 234"/>
                  <a:gd name="T97" fmla="*/ 1 h 330"/>
                  <a:gd name="T98" fmla="*/ 1 w 234"/>
                  <a:gd name="T99" fmla="*/ 1 h 330"/>
                  <a:gd name="T100" fmla="*/ 1 w 234"/>
                  <a:gd name="T101" fmla="*/ 1 h 330"/>
                  <a:gd name="T102" fmla="*/ 1 w 234"/>
                  <a:gd name="T103" fmla="*/ 1 h 330"/>
                  <a:gd name="T104" fmla="*/ 1 w 234"/>
                  <a:gd name="T105" fmla="*/ 1 h 330"/>
                  <a:gd name="T106" fmla="*/ 1 w 234"/>
                  <a:gd name="T107" fmla="*/ 1 h 330"/>
                  <a:gd name="T108" fmla="*/ 1 w 234"/>
                  <a:gd name="T109" fmla="*/ 1 h 330"/>
                  <a:gd name="T110" fmla="*/ 2 w 234"/>
                  <a:gd name="T111" fmla="*/ 1 h 330"/>
                  <a:gd name="T112" fmla="*/ 2 w 234"/>
                  <a:gd name="T113" fmla="*/ 0 h 330"/>
                  <a:gd name="T114" fmla="*/ 2 w 234"/>
                  <a:gd name="T115" fmla="*/ 1 h 3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4"/>
                  <a:gd name="T175" fmla="*/ 0 h 330"/>
                  <a:gd name="T176" fmla="*/ 234 w 234"/>
                  <a:gd name="T177" fmla="*/ 330 h 3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4" h="330">
                    <a:moveTo>
                      <a:pt x="167" y="40"/>
                    </a:moveTo>
                    <a:lnTo>
                      <a:pt x="165" y="40"/>
                    </a:lnTo>
                    <a:lnTo>
                      <a:pt x="165" y="38"/>
                    </a:lnTo>
                    <a:lnTo>
                      <a:pt x="163" y="38"/>
                    </a:lnTo>
                    <a:lnTo>
                      <a:pt x="162" y="38"/>
                    </a:lnTo>
                    <a:lnTo>
                      <a:pt x="160" y="37"/>
                    </a:lnTo>
                    <a:lnTo>
                      <a:pt x="158" y="37"/>
                    </a:lnTo>
                    <a:lnTo>
                      <a:pt x="156" y="37"/>
                    </a:lnTo>
                    <a:lnTo>
                      <a:pt x="154" y="37"/>
                    </a:lnTo>
                    <a:lnTo>
                      <a:pt x="153" y="37"/>
                    </a:lnTo>
                    <a:lnTo>
                      <a:pt x="151" y="37"/>
                    </a:lnTo>
                    <a:lnTo>
                      <a:pt x="149" y="37"/>
                    </a:lnTo>
                    <a:lnTo>
                      <a:pt x="147" y="37"/>
                    </a:lnTo>
                    <a:lnTo>
                      <a:pt x="145" y="37"/>
                    </a:lnTo>
                    <a:lnTo>
                      <a:pt x="143" y="37"/>
                    </a:lnTo>
                    <a:lnTo>
                      <a:pt x="142" y="37"/>
                    </a:lnTo>
                    <a:lnTo>
                      <a:pt x="140" y="37"/>
                    </a:lnTo>
                    <a:lnTo>
                      <a:pt x="138" y="38"/>
                    </a:lnTo>
                    <a:lnTo>
                      <a:pt x="136" y="38"/>
                    </a:lnTo>
                    <a:lnTo>
                      <a:pt x="134" y="38"/>
                    </a:lnTo>
                    <a:lnTo>
                      <a:pt x="133" y="40"/>
                    </a:lnTo>
                    <a:lnTo>
                      <a:pt x="131" y="42"/>
                    </a:lnTo>
                    <a:lnTo>
                      <a:pt x="131" y="44"/>
                    </a:lnTo>
                    <a:lnTo>
                      <a:pt x="129" y="44"/>
                    </a:lnTo>
                    <a:lnTo>
                      <a:pt x="129" y="46"/>
                    </a:lnTo>
                    <a:lnTo>
                      <a:pt x="129" y="48"/>
                    </a:lnTo>
                    <a:lnTo>
                      <a:pt x="131" y="49"/>
                    </a:lnTo>
                    <a:lnTo>
                      <a:pt x="133" y="49"/>
                    </a:lnTo>
                    <a:lnTo>
                      <a:pt x="134" y="49"/>
                    </a:lnTo>
                    <a:lnTo>
                      <a:pt x="136" y="49"/>
                    </a:lnTo>
                    <a:lnTo>
                      <a:pt x="138" y="51"/>
                    </a:lnTo>
                    <a:lnTo>
                      <a:pt x="140" y="51"/>
                    </a:lnTo>
                    <a:lnTo>
                      <a:pt x="142" y="51"/>
                    </a:lnTo>
                    <a:lnTo>
                      <a:pt x="143" y="53"/>
                    </a:lnTo>
                    <a:lnTo>
                      <a:pt x="145" y="53"/>
                    </a:lnTo>
                    <a:lnTo>
                      <a:pt x="147" y="53"/>
                    </a:lnTo>
                    <a:lnTo>
                      <a:pt x="147" y="55"/>
                    </a:lnTo>
                    <a:lnTo>
                      <a:pt x="149" y="55"/>
                    </a:lnTo>
                    <a:lnTo>
                      <a:pt x="151" y="57"/>
                    </a:lnTo>
                    <a:lnTo>
                      <a:pt x="153" y="57"/>
                    </a:lnTo>
                    <a:lnTo>
                      <a:pt x="153" y="58"/>
                    </a:lnTo>
                    <a:lnTo>
                      <a:pt x="154" y="60"/>
                    </a:lnTo>
                    <a:lnTo>
                      <a:pt x="156" y="60"/>
                    </a:lnTo>
                    <a:lnTo>
                      <a:pt x="156" y="62"/>
                    </a:lnTo>
                    <a:lnTo>
                      <a:pt x="158" y="64"/>
                    </a:lnTo>
                    <a:lnTo>
                      <a:pt x="160" y="64"/>
                    </a:lnTo>
                    <a:lnTo>
                      <a:pt x="160" y="66"/>
                    </a:lnTo>
                    <a:lnTo>
                      <a:pt x="162" y="67"/>
                    </a:lnTo>
                    <a:lnTo>
                      <a:pt x="163" y="69"/>
                    </a:lnTo>
                    <a:lnTo>
                      <a:pt x="163" y="71"/>
                    </a:lnTo>
                    <a:lnTo>
                      <a:pt x="165" y="73"/>
                    </a:lnTo>
                    <a:lnTo>
                      <a:pt x="165" y="75"/>
                    </a:lnTo>
                    <a:lnTo>
                      <a:pt x="167" y="75"/>
                    </a:lnTo>
                    <a:lnTo>
                      <a:pt x="167" y="77"/>
                    </a:lnTo>
                    <a:lnTo>
                      <a:pt x="167" y="78"/>
                    </a:lnTo>
                    <a:lnTo>
                      <a:pt x="169" y="80"/>
                    </a:lnTo>
                    <a:lnTo>
                      <a:pt x="169" y="82"/>
                    </a:lnTo>
                    <a:lnTo>
                      <a:pt x="171" y="82"/>
                    </a:lnTo>
                    <a:lnTo>
                      <a:pt x="172" y="82"/>
                    </a:lnTo>
                    <a:lnTo>
                      <a:pt x="174" y="80"/>
                    </a:lnTo>
                    <a:lnTo>
                      <a:pt x="176" y="80"/>
                    </a:lnTo>
                    <a:lnTo>
                      <a:pt x="176" y="78"/>
                    </a:lnTo>
                    <a:lnTo>
                      <a:pt x="178" y="78"/>
                    </a:lnTo>
                    <a:lnTo>
                      <a:pt x="178" y="77"/>
                    </a:lnTo>
                    <a:lnTo>
                      <a:pt x="178" y="75"/>
                    </a:lnTo>
                    <a:lnTo>
                      <a:pt x="180" y="75"/>
                    </a:lnTo>
                    <a:lnTo>
                      <a:pt x="180" y="73"/>
                    </a:lnTo>
                    <a:lnTo>
                      <a:pt x="180" y="71"/>
                    </a:lnTo>
                    <a:lnTo>
                      <a:pt x="180" y="69"/>
                    </a:lnTo>
                    <a:lnTo>
                      <a:pt x="180" y="67"/>
                    </a:lnTo>
                    <a:lnTo>
                      <a:pt x="180" y="66"/>
                    </a:lnTo>
                    <a:lnTo>
                      <a:pt x="180" y="64"/>
                    </a:lnTo>
                    <a:lnTo>
                      <a:pt x="187" y="77"/>
                    </a:lnTo>
                    <a:lnTo>
                      <a:pt x="167" y="151"/>
                    </a:lnTo>
                    <a:lnTo>
                      <a:pt x="174" y="158"/>
                    </a:lnTo>
                    <a:lnTo>
                      <a:pt x="176" y="156"/>
                    </a:lnTo>
                    <a:lnTo>
                      <a:pt x="178" y="156"/>
                    </a:lnTo>
                    <a:lnTo>
                      <a:pt x="180" y="154"/>
                    </a:lnTo>
                    <a:lnTo>
                      <a:pt x="180" y="153"/>
                    </a:lnTo>
                    <a:lnTo>
                      <a:pt x="182" y="153"/>
                    </a:lnTo>
                    <a:lnTo>
                      <a:pt x="183" y="151"/>
                    </a:lnTo>
                    <a:lnTo>
                      <a:pt x="185" y="149"/>
                    </a:lnTo>
                    <a:lnTo>
                      <a:pt x="187" y="147"/>
                    </a:lnTo>
                    <a:lnTo>
                      <a:pt x="187" y="145"/>
                    </a:lnTo>
                    <a:lnTo>
                      <a:pt x="189" y="145"/>
                    </a:lnTo>
                    <a:lnTo>
                      <a:pt x="191" y="144"/>
                    </a:lnTo>
                    <a:lnTo>
                      <a:pt x="192" y="142"/>
                    </a:lnTo>
                    <a:lnTo>
                      <a:pt x="192" y="140"/>
                    </a:lnTo>
                    <a:lnTo>
                      <a:pt x="194" y="140"/>
                    </a:lnTo>
                    <a:lnTo>
                      <a:pt x="196" y="138"/>
                    </a:lnTo>
                    <a:lnTo>
                      <a:pt x="198" y="136"/>
                    </a:lnTo>
                    <a:lnTo>
                      <a:pt x="198" y="135"/>
                    </a:lnTo>
                    <a:lnTo>
                      <a:pt x="200" y="135"/>
                    </a:lnTo>
                    <a:lnTo>
                      <a:pt x="201" y="133"/>
                    </a:lnTo>
                    <a:lnTo>
                      <a:pt x="203" y="133"/>
                    </a:lnTo>
                    <a:lnTo>
                      <a:pt x="205" y="131"/>
                    </a:lnTo>
                    <a:lnTo>
                      <a:pt x="207" y="129"/>
                    </a:lnTo>
                    <a:lnTo>
                      <a:pt x="209" y="129"/>
                    </a:lnTo>
                    <a:lnTo>
                      <a:pt x="211" y="129"/>
                    </a:lnTo>
                    <a:lnTo>
                      <a:pt x="212" y="127"/>
                    </a:lnTo>
                    <a:lnTo>
                      <a:pt x="214" y="127"/>
                    </a:lnTo>
                    <a:lnTo>
                      <a:pt x="216" y="127"/>
                    </a:lnTo>
                    <a:lnTo>
                      <a:pt x="218" y="129"/>
                    </a:lnTo>
                    <a:lnTo>
                      <a:pt x="220" y="129"/>
                    </a:lnTo>
                    <a:lnTo>
                      <a:pt x="223" y="129"/>
                    </a:lnTo>
                    <a:lnTo>
                      <a:pt x="225" y="131"/>
                    </a:lnTo>
                    <a:lnTo>
                      <a:pt x="227" y="133"/>
                    </a:lnTo>
                    <a:lnTo>
                      <a:pt x="229" y="135"/>
                    </a:lnTo>
                    <a:lnTo>
                      <a:pt x="229" y="136"/>
                    </a:lnTo>
                    <a:lnTo>
                      <a:pt x="230" y="136"/>
                    </a:lnTo>
                    <a:lnTo>
                      <a:pt x="230" y="138"/>
                    </a:lnTo>
                    <a:lnTo>
                      <a:pt x="232" y="140"/>
                    </a:lnTo>
                    <a:lnTo>
                      <a:pt x="232" y="142"/>
                    </a:lnTo>
                    <a:lnTo>
                      <a:pt x="232" y="144"/>
                    </a:lnTo>
                    <a:lnTo>
                      <a:pt x="234" y="145"/>
                    </a:lnTo>
                    <a:lnTo>
                      <a:pt x="234" y="147"/>
                    </a:lnTo>
                    <a:lnTo>
                      <a:pt x="234" y="149"/>
                    </a:lnTo>
                    <a:lnTo>
                      <a:pt x="234" y="151"/>
                    </a:lnTo>
                    <a:lnTo>
                      <a:pt x="234" y="153"/>
                    </a:lnTo>
                    <a:lnTo>
                      <a:pt x="234" y="154"/>
                    </a:lnTo>
                    <a:lnTo>
                      <a:pt x="234" y="156"/>
                    </a:lnTo>
                    <a:lnTo>
                      <a:pt x="234" y="158"/>
                    </a:lnTo>
                    <a:lnTo>
                      <a:pt x="234" y="160"/>
                    </a:lnTo>
                    <a:lnTo>
                      <a:pt x="234" y="162"/>
                    </a:lnTo>
                    <a:lnTo>
                      <a:pt x="234" y="163"/>
                    </a:lnTo>
                    <a:lnTo>
                      <a:pt x="232" y="165"/>
                    </a:lnTo>
                    <a:lnTo>
                      <a:pt x="232" y="167"/>
                    </a:lnTo>
                    <a:lnTo>
                      <a:pt x="232" y="169"/>
                    </a:lnTo>
                    <a:lnTo>
                      <a:pt x="232" y="171"/>
                    </a:lnTo>
                    <a:lnTo>
                      <a:pt x="230" y="173"/>
                    </a:lnTo>
                    <a:lnTo>
                      <a:pt x="230" y="174"/>
                    </a:lnTo>
                    <a:lnTo>
                      <a:pt x="230" y="176"/>
                    </a:lnTo>
                    <a:lnTo>
                      <a:pt x="229" y="176"/>
                    </a:lnTo>
                    <a:lnTo>
                      <a:pt x="229" y="178"/>
                    </a:lnTo>
                    <a:lnTo>
                      <a:pt x="229" y="180"/>
                    </a:lnTo>
                    <a:lnTo>
                      <a:pt x="229" y="182"/>
                    </a:lnTo>
                    <a:lnTo>
                      <a:pt x="227" y="182"/>
                    </a:lnTo>
                    <a:lnTo>
                      <a:pt x="227" y="183"/>
                    </a:lnTo>
                    <a:lnTo>
                      <a:pt x="225" y="185"/>
                    </a:lnTo>
                    <a:lnTo>
                      <a:pt x="225" y="187"/>
                    </a:lnTo>
                    <a:lnTo>
                      <a:pt x="225" y="189"/>
                    </a:lnTo>
                    <a:lnTo>
                      <a:pt x="223" y="189"/>
                    </a:lnTo>
                    <a:lnTo>
                      <a:pt x="223" y="191"/>
                    </a:lnTo>
                    <a:lnTo>
                      <a:pt x="221" y="192"/>
                    </a:lnTo>
                    <a:lnTo>
                      <a:pt x="221" y="194"/>
                    </a:lnTo>
                    <a:lnTo>
                      <a:pt x="220" y="196"/>
                    </a:lnTo>
                    <a:lnTo>
                      <a:pt x="218" y="198"/>
                    </a:lnTo>
                    <a:lnTo>
                      <a:pt x="218" y="200"/>
                    </a:lnTo>
                    <a:lnTo>
                      <a:pt x="216" y="200"/>
                    </a:lnTo>
                    <a:lnTo>
                      <a:pt x="216" y="202"/>
                    </a:lnTo>
                    <a:lnTo>
                      <a:pt x="214" y="202"/>
                    </a:lnTo>
                    <a:lnTo>
                      <a:pt x="214" y="203"/>
                    </a:lnTo>
                    <a:lnTo>
                      <a:pt x="212" y="203"/>
                    </a:lnTo>
                    <a:lnTo>
                      <a:pt x="212" y="205"/>
                    </a:lnTo>
                    <a:lnTo>
                      <a:pt x="211" y="205"/>
                    </a:lnTo>
                    <a:lnTo>
                      <a:pt x="211" y="207"/>
                    </a:lnTo>
                    <a:lnTo>
                      <a:pt x="209" y="207"/>
                    </a:lnTo>
                    <a:lnTo>
                      <a:pt x="207" y="209"/>
                    </a:lnTo>
                    <a:lnTo>
                      <a:pt x="205" y="209"/>
                    </a:lnTo>
                    <a:lnTo>
                      <a:pt x="171" y="211"/>
                    </a:lnTo>
                    <a:lnTo>
                      <a:pt x="167" y="214"/>
                    </a:lnTo>
                    <a:lnTo>
                      <a:pt x="163" y="218"/>
                    </a:lnTo>
                    <a:lnTo>
                      <a:pt x="162" y="221"/>
                    </a:lnTo>
                    <a:lnTo>
                      <a:pt x="158" y="225"/>
                    </a:lnTo>
                    <a:lnTo>
                      <a:pt x="156" y="231"/>
                    </a:lnTo>
                    <a:lnTo>
                      <a:pt x="154" y="234"/>
                    </a:lnTo>
                    <a:lnTo>
                      <a:pt x="153" y="240"/>
                    </a:lnTo>
                    <a:lnTo>
                      <a:pt x="153" y="245"/>
                    </a:lnTo>
                    <a:lnTo>
                      <a:pt x="151" y="249"/>
                    </a:lnTo>
                    <a:lnTo>
                      <a:pt x="149" y="254"/>
                    </a:lnTo>
                    <a:lnTo>
                      <a:pt x="149" y="260"/>
                    </a:lnTo>
                    <a:lnTo>
                      <a:pt x="147" y="265"/>
                    </a:lnTo>
                    <a:lnTo>
                      <a:pt x="145" y="270"/>
                    </a:lnTo>
                    <a:lnTo>
                      <a:pt x="145" y="274"/>
                    </a:lnTo>
                    <a:lnTo>
                      <a:pt x="143" y="279"/>
                    </a:lnTo>
                    <a:lnTo>
                      <a:pt x="143" y="285"/>
                    </a:lnTo>
                    <a:lnTo>
                      <a:pt x="142" y="289"/>
                    </a:lnTo>
                    <a:lnTo>
                      <a:pt x="140" y="294"/>
                    </a:lnTo>
                    <a:lnTo>
                      <a:pt x="138" y="299"/>
                    </a:lnTo>
                    <a:lnTo>
                      <a:pt x="136" y="303"/>
                    </a:lnTo>
                    <a:lnTo>
                      <a:pt x="134" y="307"/>
                    </a:lnTo>
                    <a:lnTo>
                      <a:pt x="133" y="310"/>
                    </a:lnTo>
                    <a:lnTo>
                      <a:pt x="131" y="314"/>
                    </a:lnTo>
                    <a:lnTo>
                      <a:pt x="127" y="318"/>
                    </a:lnTo>
                    <a:lnTo>
                      <a:pt x="124" y="321"/>
                    </a:lnTo>
                    <a:lnTo>
                      <a:pt x="120" y="323"/>
                    </a:lnTo>
                    <a:lnTo>
                      <a:pt x="116" y="325"/>
                    </a:lnTo>
                    <a:lnTo>
                      <a:pt x="111" y="327"/>
                    </a:lnTo>
                    <a:lnTo>
                      <a:pt x="105" y="328"/>
                    </a:lnTo>
                    <a:lnTo>
                      <a:pt x="100" y="330"/>
                    </a:lnTo>
                    <a:lnTo>
                      <a:pt x="95" y="330"/>
                    </a:lnTo>
                    <a:lnTo>
                      <a:pt x="87" y="330"/>
                    </a:lnTo>
                    <a:lnTo>
                      <a:pt x="87" y="328"/>
                    </a:lnTo>
                    <a:lnTo>
                      <a:pt x="86" y="327"/>
                    </a:lnTo>
                    <a:lnTo>
                      <a:pt x="86" y="325"/>
                    </a:lnTo>
                    <a:lnTo>
                      <a:pt x="84" y="323"/>
                    </a:lnTo>
                    <a:lnTo>
                      <a:pt x="84" y="321"/>
                    </a:lnTo>
                    <a:lnTo>
                      <a:pt x="84" y="319"/>
                    </a:lnTo>
                    <a:lnTo>
                      <a:pt x="82" y="319"/>
                    </a:lnTo>
                    <a:lnTo>
                      <a:pt x="82" y="318"/>
                    </a:lnTo>
                    <a:lnTo>
                      <a:pt x="80" y="316"/>
                    </a:lnTo>
                    <a:lnTo>
                      <a:pt x="80" y="314"/>
                    </a:lnTo>
                    <a:lnTo>
                      <a:pt x="78" y="312"/>
                    </a:lnTo>
                    <a:lnTo>
                      <a:pt x="78" y="310"/>
                    </a:lnTo>
                    <a:lnTo>
                      <a:pt x="76" y="308"/>
                    </a:lnTo>
                    <a:lnTo>
                      <a:pt x="76" y="307"/>
                    </a:lnTo>
                    <a:lnTo>
                      <a:pt x="76" y="305"/>
                    </a:lnTo>
                    <a:lnTo>
                      <a:pt x="76" y="303"/>
                    </a:lnTo>
                    <a:lnTo>
                      <a:pt x="76" y="301"/>
                    </a:lnTo>
                    <a:lnTo>
                      <a:pt x="76" y="299"/>
                    </a:lnTo>
                    <a:lnTo>
                      <a:pt x="76" y="298"/>
                    </a:lnTo>
                    <a:lnTo>
                      <a:pt x="78" y="296"/>
                    </a:lnTo>
                    <a:lnTo>
                      <a:pt x="80" y="294"/>
                    </a:lnTo>
                    <a:lnTo>
                      <a:pt x="82" y="292"/>
                    </a:lnTo>
                    <a:lnTo>
                      <a:pt x="84" y="292"/>
                    </a:lnTo>
                    <a:lnTo>
                      <a:pt x="84" y="290"/>
                    </a:lnTo>
                    <a:lnTo>
                      <a:pt x="82" y="289"/>
                    </a:lnTo>
                    <a:lnTo>
                      <a:pt x="82" y="287"/>
                    </a:lnTo>
                    <a:lnTo>
                      <a:pt x="80" y="285"/>
                    </a:lnTo>
                    <a:lnTo>
                      <a:pt x="78" y="283"/>
                    </a:lnTo>
                    <a:lnTo>
                      <a:pt x="76" y="283"/>
                    </a:lnTo>
                    <a:lnTo>
                      <a:pt x="75" y="281"/>
                    </a:lnTo>
                    <a:lnTo>
                      <a:pt x="73" y="281"/>
                    </a:lnTo>
                    <a:lnTo>
                      <a:pt x="71" y="281"/>
                    </a:lnTo>
                    <a:lnTo>
                      <a:pt x="69" y="281"/>
                    </a:lnTo>
                    <a:lnTo>
                      <a:pt x="67" y="281"/>
                    </a:lnTo>
                    <a:lnTo>
                      <a:pt x="66" y="281"/>
                    </a:lnTo>
                    <a:lnTo>
                      <a:pt x="64" y="281"/>
                    </a:lnTo>
                    <a:lnTo>
                      <a:pt x="62" y="281"/>
                    </a:lnTo>
                    <a:lnTo>
                      <a:pt x="60" y="281"/>
                    </a:lnTo>
                    <a:lnTo>
                      <a:pt x="58" y="281"/>
                    </a:lnTo>
                    <a:lnTo>
                      <a:pt x="57" y="281"/>
                    </a:lnTo>
                    <a:lnTo>
                      <a:pt x="55" y="281"/>
                    </a:lnTo>
                    <a:lnTo>
                      <a:pt x="53" y="281"/>
                    </a:lnTo>
                    <a:lnTo>
                      <a:pt x="51" y="281"/>
                    </a:lnTo>
                    <a:lnTo>
                      <a:pt x="49" y="281"/>
                    </a:lnTo>
                    <a:lnTo>
                      <a:pt x="47" y="281"/>
                    </a:lnTo>
                    <a:lnTo>
                      <a:pt x="46" y="281"/>
                    </a:lnTo>
                    <a:lnTo>
                      <a:pt x="44" y="281"/>
                    </a:lnTo>
                    <a:lnTo>
                      <a:pt x="42" y="281"/>
                    </a:lnTo>
                    <a:lnTo>
                      <a:pt x="40" y="281"/>
                    </a:lnTo>
                    <a:lnTo>
                      <a:pt x="38" y="281"/>
                    </a:lnTo>
                    <a:lnTo>
                      <a:pt x="35" y="279"/>
                    </a:lnTo>
                    <a:lnTo>
                      <a:pt x="33" y="279"/>
                    </a:lnTo>
                    <a:lnTo>
                      <a:pt x="29" y="278"/>
                    </a:lnTo>
                    <a:lnTo>
                      <a:pt x="28" y="276"/>
                    </a:lnTo>
                    <a:lnTo>
                      <a:pt x="26" y="274"/>
                    </a:lnTo>
                    <a:lnTo>
                      <a:pt x="24" y="272"/>
                    </a:lnTo>
                    <a:lnTo>
                      <a:pt x="20" y="270"/>
                    </a:lnTo>
                    <a:lnTo>
                      <a:pt x="19" y="269"/>
                    </a:lnTo>
                    <a:lnTo>
                      <a:pt x="17" y="267"/>
                    </a:lnTo>
                    <a:lnTo>
                      <a:pt x="17" y="263"/>
                    </a:lnTo>
                    <a:lnTo>
                      <a:pt x="15" y="261"/>
                    </a:lnTo>
                    <a:lnTo>
                      <a:pt x="13" y="260"/>
                    </a:lnTo>
                    <a:lnTo>
                      <a:pt x="11" y="258"/>
                    </a:lnTo>
                    <a:lnTo>
                      <a:pt x="9" y="254"/>
                    </a:lnTo>
                    <a:lnTo>
                      <a:pt x="9" y="252"/>
                    </a:lnTo>
                    <a:lnTo>
                      <a:pt x="8" y="249"/>
                    </a:lnTo>
                    <a:lnTo>
                      <a:pt x="8" y="247"/>
                    </a:lnTo>
                    <a:lnTo>
                      <a:pt x="6" y="245"/>
                    </a:lnTo>
                    <a:lnTo>
                      <a:pt x="6" y="241"/>
                    </a:lnTo>
                    <a:lnTo>
                      <a:pt x="4" y="240"/>
                    </a:lnTo>
                    <a:lnTo>
                      <a:pt x="4" y="236"/>
                    </a:lnTo>
                    <a:lnTo>
                      <a:pt x="2" y="234"/>
                    </a:lnTo>
                    <a:lnTo>
                      <a:pt x="2" y="231"/>
                    </a:lnTo>
                    <a:lnTo>
                      <a:pt x="2" y="229"/>
                    </a:lnTo>
                    <a:lnTo>
                      <a:pt x="2" y="225"/>
                    </a:lnTo>
                    <a:lnTo>
                      <a:pt x="2" y="221"/>
                    </a:lnTo>
                    <a:lnTo>
                      <a:pt x="0" y="220"/>
                    </a:lnTo>
                    <a:lnTo>
                      <a:pt x="0" y="216"/>
                    </a:lnTo>
                    <a:lnTo>
                      <a:pt x="0" y="214"/>
                    </a:lnTo>
                    <a:lnTo>
                      <a:pt x="0" y="211"/>
                    </a:lnTo>
                    <a:lnTo>
                      <a:pt x="0" y="209"/>
                    </a:lnTo>
                    <a:lnTo>
                      <a:pt x="0" y="205"/>
                    </a:lnTo>
                    <a:lnTo>
                      <a:pt x="9" y="154"/>
                    </a:lnTo>
                    <a:lnTo>
                      <a:pt x="11" y="156"/>
                    </a:lnTo>
                    <a:lnTo>
                      <a:pt x="13" y="158"/>
                    </a:lnTo>
                    <a:lnTo>
                      <a:pt x="13" y="160"/>
                    </a:lnTo>
                    <a:lnTo>
                      <a:pt x="15" y="160"/>
                    </a:lnTo>
                    <a:lnTo>
                      <a:pt x="15" y="162"/>
                    </a:lnTo>
                    <a:lnTo>
                      <a:pt x="17" y="163"/>
                    </a:lnTo>
                    <a:lnTo>
                      <a:pt x="17" y="165"/>
                    </a:lnTo>
                    <a:lnTo>
                      <a:pt x="19" y="165"/>
                    </a:lnTo>
                    <a:lnTo>
                      <a:pt x="19" y="167"/>
                    </a:lnTo>
                    <a:lnTo>
                      <a:pt x="20" y="169"/>
                    </a:lnTo>
                    <a:lnTo>
                      <a:pt x="20" y="171"/>
                    </a:lnTo>
                    <a:lnTo>
                      <a:pt x="22" y="173"/>
                    </a:lnTo>
                    <a:lnTo>
                      <a:pt x="22" y="174"/>
                    </a:lnTo>
                    <a:lnTo>
                      <a:pt x="24" y="174"/>
                    </a:lnTo>
                    <a:lnTo>
                      <a:pt x="24" y="176"/>
                    </a:lnTo>
                    <a:lnTo>
                      <a:pt x="26" y="176"/>
                    </a:lnTo>
                    <a:lnTo>
                      <a:pt x="26" y="178"/>
                    </a:lnTo>
                    <a:lnTo>
                      <a:pt x="28" y="180"/>
                    </a:lnTo>
                    <a:lnTo>
                      <a:pt x="29" y="180"/>
                    </a:lnTo>
                    <a:lnTo>
                      <a:pt x="29" y="182"/>
                    </a:lnTo>
                    <a:lnTo>
                      <a:pt x="31" y="182"/>
                    </a:lnTo>
                    <a:lnTo>
                      <a:pt x="33" y="182"/>
                    </a:lnTo>
                    <a:lnTo>
                      <a:pt x="35" y="182"/>
                    </a:lnTo>
                    <a:lnTo>
                      <a:pt x="35" y="180"/>
                    </a:lnTo>
                    <a:lnTo>
                      <a:pt x="37" y="180"/>
                    </a:lnTo>
                    <a:lnTo>
                      <a:pt x="38" y="178"/>
                    </a:lnTo>
                    <a:lnTo>
                      <a:pt x="40" y="178"/>
                    </a:lnTo>
                    <a:lnTo>
                      <a:pt x="40" y="176"/>
                    </a:lnTo>
                    <a:lnTo>
                      <a:pt x="42" y="176"/>
                    </a:lnTo>
                    <a:lnTo>
                      <a:pt x="42" y="174"/>
                    </a:lnTo>
                    <a:lnTo>
                      <a:pt x="44" y="174"/>
                    </a:lnTo>
                    <a:lnTo>
                      <a:pt x="44" y="173"/>
                    </a:lnTo>
                    <a:lnTo>
                      <a:pt x="46" y="173"/>
                    </a:lnTo>
                    <a:lnTo>
                      <a:pt x="46" y="171"/>
                    </a:lnTo>
                    <a:lnTo>
                      <a:pt x="44" y="171"/>
                    </a:lnTo>
                    <a:lnTo>
                      <a:pt x="44" y="169"/>
                    </a:lnTo>
                    <a:lnTo>
                      <a:pt x="44" y="167"/>
                    </a:lnTo>
                    <a:lnTo>
                      <a:pt x="44" y="165"/>
                    </a:lnTo>
                    <a:lnTo>
                      <a:pt x="42" y="163"/>
                    </a:lnTo>
                    <a:lnTo>
                      <a:pt x="42" y="162"/>
                    </a:lnTo>
                    <a:lnTo>
                      <a:pt x="42" y="160"/>
                    </a:lnTo>
                    <a:lnTo>
                      <a:pt x="40" y="160"/>
                    </a:lnTo>
                    <a:lnTo>
                      <a:pt x="40" y="158"/>
                    </a:lnTo>
                    <a:lnTo>
                      <a:pt x="40" y="156"/>
                    </a:lnTo>
                    <a:lnTo>
                      <a:pt x="38" y="156"/>
                    </a:lnTo>
                    <a:lnTo>
                      <a:pt x="38" y="154"/>
                    </a:lnTo>
                    <a:lnTo>
                      <a:pt x="38" y="153"/>
                    </a:lnTo>
                    <a:lnTo>
                      <a:pt x="37" y="151"/>
                    </a:lnTo>
                    <a:lnTo>
                      <a:pt x="37" y="149"/>
                    </a:lnTo>
                    <a:lnTo>
                      <a:pt x="35" y="149"/>
                    </a:lnTo>
                    <a:lnTo>
                      <a:pt x="35" y="147"/>
                    </a:lnTo>
                    <a:lnTo>
                      <a:pt x="33" y="145"/>
                    </a:lnTo>
                    <a:lnTo>
                      <a:pt x="31" y="144"/>
                    </a:lnTo>
                    <a:lnTo>
                      <a:pt x="29" y="142"/>
                    </a:lnTo>
                    <a:lnTo>
                      <a:pt x="28" y="140"/>
                    </a:lnTo>
                    <a:lnTo>
                      <a:pt x="26" y="140"/>
                    </a:lnTo>
                    <a:lnTo>
                      <a:pt x="24" y="138"/>
                    </a:lnTo>
                    <a:lnTo>
                      <a:pt x="22" y="138"/>
                    </a:lnTo>
                    <a:lnTo>
                      <a:pt x="22" y="136"/>
                    </a:lnTo>
                    <a:lnTo>
                      <a:pt x="24" y="135"/>
                    </a:lnTo>
                    <a:lnTo>
                      <a:pt x="26" y="133"/>
                    </a:lnTo>
                    <a:lnTo>
                      <a:pt x="28" y="131"/>
                    </a:lnTo>
                    <a:lnTo>
                      <a:pt x="29" y="131"/>
                    </a:lnTo>
                    <a:lnTo>
                      <a:pt x="31" y="129"/>
                    </a:lnTo>
                    <a:lnTo>
                      <a:pt x="33" y="127"/>
                    </a:lnTo>
                    <a:lnTo>
                      <a:pt x="35" y="125"/>
                    </a:lnTo>
                    <a:lnTo>
                      <a:pt x="37" y="125"/>
                    </a:lnTo>
                    <a:lnTo>
                      <a:pt x="38" y="124"/>
                    </a:lnTo>
                    <a:lnTo>
                      <a:pt x="40" y="124"/>
                    </a:lnTo>
                    <a:lnTo>
                      <a:pt x="42" y="122"/>
                    </a:lnTo>
                    <a:lnTo>
                      <a:pt x="46" y="122"/>
                    </a:lnTo>
                    <a:lnTo>
                      <a:pt x="47" y="120"/>
                    </a:lnTo>
                    <a:lnTo>
                      <a:pt x="49" y="118"/>
                    </a:lnTo>
                    <a:lnTo>
                      <a:pt x="51" y="118"/>
                    </a:lnTo>
                    <a:lnTo>
                      <a:pt x="55" y="116"/>
                    </a:lnTo>
                    <a:lnTo>
                      <a:pt x="57" y="116"/>
                    </a:lnTo>
                    <a:lnTo>
                      <a:pt x="58" y="115"/>
                    </a:lnTo>
                    <a:lnTo>
                      <a:pt x="60" y="115"/>
                    </a:lnTo>
                    <a:lnTo>
                      <a:pt x="62" y="113"/>
                    </a:lnTo>
                    <a:lnTo>
                      <a:pt x="64" y="113"/>
                    </a:lnTo>
                    <a:lnTo>
                      <a:pt x="67" y="111"/>
                    </a:lnTo>
                    <a:lnTo>
                      <a:pt x="69" y="109"/>
                    </a:lnTo>
                    <a:lnTo>
                      <a:pt x="71" y="107"/>
                    </a:lnTo>
                    <a:lnTo>
                      <a:pt x="73" y="107"/>
                    </a:lnTo>
                    <a:lnTo>
                      <a:pt x="73" y="106"/>
                    </a:lnTo>
                    <a:lnTo>
                      <a:pt x="75" y="104"/>
                    </a:lnTo>
                    <a:lnTo>
                      <a:pt x="76" y="102"/>
                    </a:lnTo>
                    <a:lnTo>
                      <a:pt x="78" y="100"/>
                    </a:lnTo>
                    <a:lnTo>
                      <a:pt x="78" y="98"/>
                    </a:lnTo>
                    <a:lnTo>
                      <a:pt x="80" y="96"/>
                    </a:lnTo>
                    <a:lnTo>
                      <a:pt x="78" y="96"/>
                    </a:lnTo>
                    <a:lnTo>
                      <a:pt x="75" y="96"/>
                    </a:lnTo>
                    <a:lnTo>
                      <a:pt x="73" y="96"/>
                    </a:lnTo>
                    <a:lnTo>
                      <a:pt x="71" y="96"/>
                    </a:lnTo>
                    <a:lnTo>
                      <a:pt x="69" y="96"/>
                    </a:lnTo>
                    <a:lnTo>
                      <a:pt x="67" y="96"/>
                    </a:lnTo>
                    <a:lnTo>
                      <a:pt x="66" y="96"/>
                    </a:lnTo>
                    <a:lnTo>
                      <a:pt x="64" y="98"/>
                    </a:lnTo>
                    <a:lnTo>
                      <a:pt x="60" y="98"/>
                    </a:lnTo>
                    <a:lnTo>
                      <a:pt x="58" y="98"/>
                    </a:lnTo>
                    <a:lnTo>
                      <a:pt x="57" y="100"/>
                    </a:lnTo>
                    <a:lnTo>
                      <a:pt x="55" y="100"/>
                    </a:lnTo>
                    <a:lnTo>
                      <a:pt x="53" y="102"/>
                    </a:lnTo>
                    <a:lnTo>
                      <a:pt x="51" y="102"/>
                    </a:lnTo>
                    <a:lnTo>
                      <a:pt x="49" y="104"/>
                    </a:lnTo>
                    <a:lnTo>
                      <a:pt x="47" y="104"/>
                    </a:lnTo>
                    <a:lnTo>
                      <a:pt x="46" y="106"/>
                    </a:lnTo>
                    <a:lnTo>
                      <a:pt x="44" y="106"/>
                    </a:lnTo>
                    <a:lnTo>
                      <a:pt x="42" y="107"/>
                    </a:lnTo>
                    <a:lnTo>
                      <a:pt x="40" y="107"/>
                    </a:lnTo>
                    <a:lnTo>
                      <a:pt x="38" y="109"/>
                    </a:lnTo>
                    <a:lnTo>
                      <a:pt x="35" y="111"/>
                    </a:lnTo>
                    <a:lnTo>
                      <a:pt x="33" y="111"/>
                    </a:lnTo>
                    <a:lnTo>
                      <a:pt x="31" y="113"/>
                    </a:lnTo>
                    <a:lnTo>
                      <a:pt x="29" y="113"/>
                    </a:lnTo>
                    <a:lnTo>
                      <a:pt x="28" y="115"/>
                    </a:lnTo>
                    <a:lnTo>
                      <a:pt x="26" y="116"/>
                    </a:lnTo>
                    <a:lnTo>
                      <a:pt x="24" y="116"/>
                    </a:lnTo>
                    <a:lnTo>
                      <a:pt x="22" y="118"/>
                    </a:lnTo>
                    <a:lnTo>
                      <a:pt x="20" y="118"/>
                    </a:lnTo>
                    <a:lnTo>
                      <a:pt x="19" y="120"/>
                    </a:lnTo>
                    <a:lnTo>
                      <a:pt x="17" y="120"/>
                    </a:lnTo>
                    <a:lnTo>
                      <a:pt x="17" y="116"/>
                    </a:lnTo>
                    <a:lnTo>
                      <a:pt x="19" y="113"/>
                    </a:lnTo>
                    <a:lnTo>
                      <a:pt x="20" y="109"/>
                    </a:lnTo>
                    <a:lnTo>
                      <a:pt x="22" y="106"/>
                    </a:lnTo>
                    <a:lnTo>
                      <a:pt x="22" y="102"/>
                    </a:lnTo>
                    <a:lnTo>
                      <a:pt x="24" y="98"/>
                    </a:lnTo>
                    <a:lnTo>
                      <a:pt x="26" y="95"/>
                    </a:lnTo>
                    <a:lnTo>
                      <a:pt x="26" y="91"/>
                    </a:lnTo>
                    <a:lnTo>
                      <a:pt x="28" y="87"/>
                    </a:lnTo>
                    <a:lnTo>
                      <a:pt x="28" y="84"/>
                    </a:lnTo>
                    <a:lnTo>
                      <a:pt x="29" y="80"/>
                    </a:lnTo>
                    <a:lnTo>
                      <a:pt x="31" y="75"/>
                    </a:lnTo>
                    <a:lnTo>
                      <a:pt x="31" y="71"/>
                    </a:lnTo>
                    <a:lnTo>
                      <a:pt x="33" y="67"/>
                    </a:lnTo>
                    <a:lnTo>
                      <a:pt x="33" y="64"/>
                    </a:lnTo>
                    <a:lnTo>
                      <a:pt x="35" y="60"/>
                    </a:lnTo>
                    <a:lnTo>
                      <a:pt x="37" y="57"/>
                    </a:lnTo>
                    <a:lnTo>
                      <a:pt x="37" y="53"/>
                    </a:lnTo>
                    <a:lnTo>
                      <a:pt x="38" y="49"/>
                    </a:lnTo>
                    <a:lnTo>
                      <a:pt x="40" y="46"/>
                    </a:lnTo>
                    <a:lnTo>
                      <a:pt x="40" y="42"/>
                    </a:lnTo>
                    <a:lnTo>
                      <a:pt x="42" y="38"/>
                    </a:lnTo>
                    <a:lnTo>
                      <a:pt x="44" y="35"/>
                    </a:lnTo>
                    <a:lnTo>
                      <a:pt x="44" y="31"/>
                    </a:lnTo>
                    <a:lnTo>
                      <a:pt x="46" y="28"/>
                    </a:lnTo>
                    <a:lnTo>
                      <a:pt x="47" y="24"/>
                    </a:lnTo>
                    <a:lnTo>
                      <a:pt x="49" y="20"/>
                    </a:lnTo>
                    <a:lnTo>
                      <a:pt x="51" y="17"/>
                    </a:lnTo>
                    <a:lnTo>
                      <a:pt x="53" y="13"/>
                    </a:lnTo>
                    <a:lnTo>
                      <a:pt x="55" y="9"/>
                    </a:lnTo>
                    <a:lnTo>
                      <a:pt x="57" y="8"/>
                    </a:lnTo>
                    <a:lnTo>
                      <a:pt x="58" y="4"/>
                    </a:lnTo>
                    <a:lnTo>
                      <a:pt x="67" y="4"/>
                    </a:lnTo>
                    <a:lnTo>
                      <a:pt x="66" y="4"/>
                    </a:lnTo>
                    <a:lnTo>
                      <a:pt x="66" y="6"/>
                    </a:lnTo>
                    <a:lnTo>
                      <a:pt x="64" y="8"/>
                    </a:lnTo>
                    <a:lnTo>
                      <a:pt x="62" y="8"/>
                    </a:lnTo>
                    <a:lnTo>
                      <a:pt x="62" y="9"/>
                    </a:lnTo>
                    <a:lnTo>
                      <a:pt x="60" y="9"/>
                    </a:lnTo>
                    <a:lnTo>
                      <a:pt x="60" y="11"/>
                    </a:lnTo>
                    <a:lnTo>
                      <a:pt x="58" y="11"/>
                    </a:lnTo>
                    <a:lnTo>
                      <a:pt x="57" y="13"/>
                    </a:lnTo>
                    <a:lnTo>
                      <a:pt x="55" y="13"/>
                    </a:lnTo>
                    <a:lnTo>
                      <a:pt x="55" y="15"/>
                    </a:lnTo>
                    <a:lnTo>
                      <a:pt x="55" y="17"/>
                    </a:lnTo>
                    <a:lnTo>
                      <a:pt x="53" y="17"/>
                    </a:lnTo>
                    <a:lnTo>
                      <a:pt x="53" y="19"/>
                    </a:lnTo>
                    <a:lnTo>
                      <a:pt x="55" y="20"/>
                    </a:lnTo>
                    <a:lnTo>
                      <a:pt x="55" y="22"/>
                    </a:lnTo>
                    <a:lnTo>
                      <a:pt x="57" y="22"/>
                    </a:lnTo>
                    <a:lnTo>
                      <a:pt x="58" y="24"/>
                    </a:lnTo>
                    <a:lnTo>
                      <a:pt x="60" y="24"/>
                    </a:lnTo>
                    <a:lnTo>
                      <a:pt x="62" y="24"/>
                    </a:lnTo>
                    <a:lnTo>
                      <a:pt x="64" y="24"/>
                    </a:lnTo>
                    <a:lnTo>
                      <a:pt x="66" y="24"/>
                    </a:lnTo>
                    <a:lnTo>
                      <a:pt x="67" y="24"/>
                    </a:lnTo>
                    <a:lnTo>
                      <a:pt x="69" y="24"/>
                    </a:lnTo>
                    <a:lnTo>
                      <a:pt x="71" y="24"/>
                    </a:lnTo>
                    <a:lnTo>
                      <a:pt x="73" y="22"/>
                    </a:lnTo>
                    <a:lnTo>
                      <a:pt x="75" y="22"/>
                    </a:lnTo>
                    <a:lnTo>
                      <a:pt x="76" y="22"/>
                    </a:lnTo>
                    <a:lnTo>
                      <a:pt x="78" y="22"/>
                    </a:lnTo>
                    <a:lnTo>
                      <a:pt x="80" y="22"/>
                    </a:lnTo>
                    <a:lnTo>
                      <a:pt x="82" y="22"/>
                    </a:lnTo>
                    <a:lnTo>
                      <a:pt x="84" y="22"/>
                    </a:lnTo>
                    <a:lnTo>
                      <a:pt x="84" y="24"/>
                    </a:lnTo>
                    <a:lnTo>
                      <a:pt x="86" y="24"/>
                    </a:lnTo>
                    <a:lnTo>
                      <a:pt x="87" y="26"/>
                    </a:lnTo>
                    <a:lnTo>
                      <a:pt x="87" y="28"/>
                    </a:lnTo>
                    <a:lnTo>
                      <a:pt x="89" y="29"/>
                    </a:lnTo>
                    <a:lnTo>
                      <a:pt x="89" y="31"/>
                    </a:lnTo>
                    <a:lnTo>
                      <a:pt x="100" y="38"/>
                    </a:lnTo>
                    <a:lnTo>
                      <a:pt x="102" y="37"/>
                    </a:lnTo>
                    <a:lnTo>
                      <a:pt x="104" y="35"/>
                    </a:lnTo>
                    <a:lnTo>
                      <a:pt x="105" y="33"/>
                    </a:lnTo>
                    <a:lnTo>
                      <a:pt x="105" y="31"/>
                    </a:lnTo>
                    <a:lnTo>
                      <a:pt x="105" y="29"/>
                    </a:lnTo>
                    <a:lnTo>
                      <a:pt x="107" y="29"/>
                    </a:lnTo>
                    <a:lnTo>
                      <a:pt x="107" y="28"/>
                    </a:lnTo>
                    <a:lnTo>
                      <a:pt x="107" y="26"/>
                    </a:lnTo>
                    <a:lnTo>
                      <a:pt x="107" y="24"/>
                    </a:lnTo>
                    <a:lnTo>
                      <a:pt x="107" y="22"/>
                    </a:lnTo>
                    <a:lnTo>
                      <a:pt x="107" y="20"/>
                    </a:lnTo>
                    <a:lnTo>
                      <a:pt x="107" y="19"/>
                    </a:lnTo>
                    <a:lnTo>
                      <a:pt x="107" y="17"/>
                    </a:lnTo>
                    <a:lnTo>
                      <a:pt x="107" y="15"/>
                    </a:lnTo>
                    <a:lnTo>
                      <a:pt x="105" y="13"/>
                    </a:lnTo>
                    <a:lnTo>
                      <a:pt x="105" y="11"/>
                    </a:lnTo>
                    <a:lnTo>
                      <a:pt x="105" y="9"/>
                    </a:lnTo>
                    <a:lnTo>
                      <a:pt x="104" y="8"/>
                    </a:lnTo>
                    <a:lnTo>
                      <a:pt x="104" y="6"/>
                    </a:lnTo>
                    <a:lnTo>
                      <a:pt x="102" y="6"/>
                    </a:lnTo>
                    <a:lnTo>
                      <a:pt x="102" y="4"/>
                    </a:lnTo>
                    <a:lnTo>
                      <a:pt x="104" y="4"/>
                    </a:lnTo>
                    <a:lnTo>
                      <a:pt x="105" y="4"/>
                    </a:lnTo>
                    <a:lnTo>
                      <a:pt x="107" y="4"/>
                    </a:lnTo>
                    <a:lnTo>
                      <a:pt x="111" y="6"/>
                    </a:lnTo>
                    <a:lnTo>
                      <a:pt x="113" y="6"/>
                    </a:lnTo>
                    <a:lnTo>
                      <a:pt x="115" y="4"/>
                    </a:lnTo>
                    <a:lnTo>
                      <a:pt x="116" y="4"/>
                    </a:lnTo>
                    <a:lnTo>
                      <a:pt x="118" y="4"/>
                    </a:lnTo>
                    <a:lnTo>
                      <a:pt x="120" y="4"/>
                    </a:lnTo>
                    <a:lnTo>
                      <a:pt x="124" y="4"/>
                    </a:lnTo>
                    <a:lnTo>
                      <a:pt x="125" y="4"/>
                    </a:lnTo>
                    <a:lnTo>
                      <a:pt x="127" y="2"/>
                    </a:lnTo>
                    <a:lnTo>
                      <a:pt x="129" y="2"/>
                    </a:lnTo>
                    <a:lnTo>
                      <a:pt x="131" y="2"/>
                    </a:lnTo>
                    <a:lnTo>
                      <a:pt x="133" y="2"/>
                    </a:lnTo>
                    <a:lnTo>
                      <a:pt x="134" y="0"/>
                    </a:lnTo>
                    <a:lnTo>
                      <a:pt x="136" y="0"/>
                    </a:lnTo>
                    <a:lnTo>
                      <a:pt x="140" y="0"/>
                    </a:lnTo>
                    <a:lnTo>
                      <a:pt x="142" y="0"/>
                    </a:lnTo>
                    <a:lnTo>
                      <a:pt x="143" y="0"/>
                    </a:lnTo>
                    <a:lnTo>
                      <a:pt x="145" y="0"/>
                    </a:lnTo>
                    <a:lnTo>
                      <a:pt x="147" y="0"/>
                    </a:lnTo>
                    <a:lnTo>
                      <a:pt x="149" y="0"/>
                    </a:lnTo>
                    <a:lnTo>
                      <a:pt x="151" y="0"/>
                    </a:lnTo>
                    <a:lnTo>
                      <a:pt x="153" y="0"/>
                    </a:lnTo>
                    <a:lnTo>
                      <a:pt x="154" y="0"/>
                    </a:lnTo>
                    <a:lnTo>
                      <a:pt x="156" y="0"/>
                    </a:lnTo>
                    <a:lnTo>
                      <a:pt x="158" y="2"/>
                    </a:lnTo>
                    <a:lnTo>
                      <a:pt x="160" y="2"/>
                    </a:lnTo>
                    <a:lnTo>
                      <a:pt x="162" y="4"/>
                    </a:lnTo>
                    <a:lnTo>
                      <a:pt x="163" y="4"/>
                    </a:lnTo>
                    <a:lnTo>
                      <a:pt x="165" y="6"/>
                    </a:lnTo>
                    <a:lnTo>
                      <a:pt x="167" y="40"/>
                    </a:lnTo>
                    <a:close/>
                  </a:path>
                </a:pathLst>
              </a:custGeom>
              <a:solidFill>
                <a:srgbClr val="FFBFBF"/>
              </a:solidFill>
              <a:ln w="9525">
                <a:noFill/>
                <a:round/>
              </a:ln>
            </p:spPr>
            <p:txBody>
              <a:bodyPr/>
              <a:lstStyle/>
              <a:p>
                <a:endParaRPr lang="zh-CN" altLang="en-US"/>
              </a:p>
            </p:txBody>
          </p:sp>
          <p:sp>
            <p:nvSpPr>
              <p:cNvPr id="31" name="Freeform 16"/>
              <p:cNvSpPr/>
              <p:nvPr/>
            </p:nvSpPr>
            <p:spPr bwMode="auto">
              <a:xfrm>
                <a:off x="5196" y="851"/>
                <a:ext cx="14" cy="21"/>
              </a:xfrm>
              <a:custGeom>
                <a:avLst/>
                <a:gdLst>
                  <a:gd name="T0" fmla="*/ 0 w 29"/>
                  <a:gd name="T1" fmla="*/ 1 h 41"/>
                  <a:gd name="T2" fmla="*/ 0 w 29"/>
                  <a:gd name="T3" fmla="*/ 1 h 41"/>
                  <a:gd name="T4" fmla="*/ 0 w 29"/>
                  <a:gd name="T5" fmla="*/ 1 h 41"/>
                  <a:gd name="T6" fmla="*/ 0 w 29"/>
                  <a:gd name="T7" fmla="*/ 1 h 41"/>
                  <a:gd name="T8" fmla="*/ 0 w 29"/>
                  <a:gd name="T9" fmla="*/ 1 h 41"/>
                  <a:gd name="T10" fmla="*/ 0 w 29"/>
                  <a:gd name="T11" fmla="*/ 1 h 41"/>
                  <a:gd name="T12" fmla="*/ 0 w 29"/>
                  <a:gd name="T13" fmla="*/ 1 h 41"/>
                  <a:gd name="T14" fmla="*/ 0 w 29"/>
                  <a:gd name="T15" fmla="*/ 1 h 41"/>
                  <a:gd name="T16" fmla="*/ 0 w 29"/>
                  <a:gd name="T17" fmla="*/ 1 h 41"/>
                  <a:gd name="T18" fmla="*/ 0 w 29"/>
                  <a:gd name="T19" fmla="*/ 1 h 41"/>
                  <a:gd name="T20" fmla="*/ 0 w 29"/>
                  <a:gd name="T21" fmla="*/ 1 h 41"/>
                  <a:gd name="T22" fmla="*/ 0 w 29"/>
                  <a:gd name="T23" fmla="*/ 1 h 41"/>
                  <a:gd name="T24" fmla="*/ 0 w 29"/>
                  <a:gd name="T25" fmla="*/ 1 h 41"/>
                  <a:gd name="T26" fmla="*/ 0 w 29"/>
                  <a:gd name="T27" fmla="*/ 1 h 41"/>
                  <a:gd name="T28" fmla="*/ 0 w 29"/>
                  <a:gd name="T29" fmla="*/ 1 h 41"/>
                  <a:gd name="T30" fmla="*/ 0 w 29"/>
                  <a:gd name="T31" fmla="*/ 1 h 41"/>
                  <a:gd name="T32" fmla="*/ 0 w 29"/>
                  <a:gd name="T33" fmla="*/ 1 h 41"/>
                  <a:gd name="T34" fmla="*/ 0 w 29"/>
                  <a:gd name="T35" fmla="*/ 1 h 41"/>
                  <a:gd name="T36" fmla="*/ 0 w 29"/>
                  <a:gd name="T37" fmla="*/ 1 h 41"/>
                  <a:gd name="T38" fmla="*/ 0 w 29"/>
                  <a:gd name="T39" fmla="*/ 1 h 41"/>
                  <a:gd name="T40" fmla="*/ 0 w 29"/>
                  <a:gd name="T41" fmla="*/ 1 h 41"/>
                  <a:gd name="T42" fmla="*/ 0 w 29"/>
                  <a:gd name="T43" fmla="*/ 1 h 41"/>
                  <a:gd name="T44" fmla="*/ 0 w 29"/>
                  <a:gd name="T45" fmla="*/ 1 h 41"/>
                  <a:gd name="T46" fmla="*/ 0 w 29"/>
                  <a:gd name="T47" fmla="*/ 0 h 41"/>
                  <a:gd name="T48" fmla="*/ 0 w 29"/>
                  <a:gd name="T49" fmla="*/ 0 h 41"/>
                  <a:gd name="T50" fmla="*/ 0 w 29"/>
                  <a:gd name="T51" fmla="*/ 0 h 41"/>
                  <a:gd name="T52" fmla="*/ 0 w 29"/>
                  <a:gd name="T53" fmla="*/ 1 h 41"/>
                  <a:gd name="T54" fmla="*/ 0 w 29"/>
                  <a:gd name="T55" fmla="*/ 1 h 41"/>
                  <a:gd name="T56" fmla="*/ 0 w 29"/>
                  <a:gd name="T57" fmla="*/ 1 h 41"/>
                  <a:gd name="T58" fmla="*/ 0 w 29"/>
                  <a:gd name="T59" fmla="*/ 1 h 41"/>
                  <a:gd name="T60" fmla="*/ 0 w 29"/>
                  <a:gd name="T61" fmla="*/ 1 h 41"/>
                  <a:gd name="T62" fmla="*/ 0 w 29"/>
                  <a:gd name="T63" fmla="*/ 1 h 41"/>
                  <a:gd name="T64" fmla="*/ 0 w 29"/>
                  <a:gd name="T65" fmla="*/ 1 h 41"/>
                  <a:gd name="T66" fmla="*/ 0 w 29"/>
                  <a:gd name="T67" fmla="*/ 1 h 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41"/>
                  <a:gd name="T104" fmla="*/ 29 w 29"/>
                  <a:gd name="T105" fmla="*/ 41 h 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41">
                    <a:moveTo>
                      <a:pt x="29" y="20"/>
                    </a:moveTo>
                    <a:lnTo>
                      <a:pt x="29" y="21"/>
                    </a:lnTo>
                    <a:lnTo>
                      <a:pt x="29" y="23"/>
                    </a:lnTo>
                    <a:lnTo>
                      <a:pt x="29" y="25"/>
                    </a:lnTo>
                    <a:lnTo>
                      <a:pt x="29" y="27"/>
                    </a:lnTo>
                    <a:lnTo>
                      <a:pt x="29" y="29"/>
                    </a:lnTo>
                    <a:lnTo>
                      <a:pt x="29" y="31"/>
                    </a:lnTo>
                    <a:lnTo>
                      <a:pt x="29" y="32"/>
                    </a:lnTo>
                    <a:lnTo>
                      <a:pt x="27" y="34"/>
                    </a:lnTo>
                    <a:lnTo>
                      <a:pt x="27" y="36"/>
                    </a:lnTo>
                    <a:lnTo>
                      <a:pt x="27" y="38"/>
                    </a:lnTo>
                    <a:lnTo>
                      <a:pt x="25" y="38"/>
                    </a:lnTo>
                    <a:lnTo>
                      <a:pt x="25" y="40"/>
                    </a:lnTo>
                    <a:lnTo>
                      <a:pt x="23" y="40"/>
                    </a:lnTo>
                    <a:lnTo>
                      <a:pt x="23" y="41"/>
                    </a:lnTo>
                    <a:lnTo>
                      <a:pt x="21" y="41"/>
                    </a:lnTo>
                    <a:lnTo>
                      <a:pt x="18" y="41"/>
                    </a:lnTo>
                    <a:lnTo>
                      <a:pt x="18" y="40"/>
                    </a:lnTo>
                    <a:lnTo>
                      <a:pt x="18" y="38"/>
                    </a:lnTo>
                    <a:lnTo>
                      <a:pt x="18" y="36"/>
                    </a:lnTo>
                    <a:lnTo>
                      <a:pt x="18" y="34"/>
                    </a:lnTo>
                    <a:lnTo>
                      <a:pt x="18" y="32"/>
                    </a:lnTo>
                    <a:lnTo>
                      <a:pt x="18" y="31"/>
                    </a:lnTo>
                    <a:lnTo>
                      <a:pt x="18" y="29"/>
                    </a:lnTo>
                    <a:lnTo>
                      <a:pt x="18" y="27"/>
                    </a:lnTo>
                    <a:lnTo>
                      <a:pt x="18" y="25"/>
                    </a:lnTo>
                    <a:lnTo>
                      <a:pt x="18" y="23"/>
                    </a:lnTo>
                    <a:lnTo>
                      <a:pt x="18" y="21"/>
                    </a:lnTo>
                    <a:lnTo>
                      <a:pt x="16" y="21"/>
                    </a:lnTo>
                    <a:lnTo>
                      <a:pt x="16" y="20"/>
                    </a:lnTo>
                    <a:lnTo>
                      <a:pt x="14" y="18"/>
                    </a:lnTo>
                    <a:lnTo>
                      <a:pt x="12" y="16"/>
                    </a:lnTo>
                    <a:lnTo>
                      <a:pt x="10" y="16"/>
                    </a:lnTo>
                    <a:lnTo>
                      <a:pt x="10" y="14"/>
                    </a:lnTo>
                    <a:lnTo>
                      <a:pt x="9" y="14"/>
                    </a:lnTo>
                    <a:lnTo>
                      <a:pt x="7" y="12"/>
                    </a:lnTo>
                    <a:lnTo>
                      <a:pt x="5" y="12"/>
                    </a:lnTo>
                    <a:lnTo>
                      <a:pt x="3" y="12"/>
                    </a:lnTo>
                    <a:lnTo>
                      <a:pt x="3" y="11"/>
                    </a:lnTo>
                    <a:lnTo>
                      <a:pt x="1" y="11"/>
                    </a:lnTo>
                    <a:lnTo>
                      <a:pt x="1" y="9"/>
                    </a:lnTo>
                    <a:lnTo>
                      <a:pt x="0" y="9"/>
                    </a:lnTo>
                    <a:lnTo>
                      <a:pt x="0" y="7"/>
                    </a:lnTo>
                    <a:lnTo>
                      <a:pt x="0" y="5"/>
                    </a:lnTo>
                    <a:lnTo>
                      <a:pt x="0" y="3"/>
                    </a:lnTo>
                    <a:lnTo>
                      <a:pt x="0" y="2"/>
                    </a:lnTo>
                    <a:lnTo>
                      <a:pt x="1" y="2"/>
                    </a:lnTo>
                    <a:lnTo>
                      <a:pt x="1" y="0"/>
                    </a:lnTo>
                    <a:lnTo>
                      <a:pt x="3" y="0"/>
                    </a:lnTo>
                    <a:lnTo>
                      <a:pt x="5" y="0"/>
                    </a:lnTo>
                    <a:lnTo>
                      <a:pt x="7" y="0"/>
                    </a:lnTo>
                    <a:lnTo>
                      <a:pt x="9" y="0"/>
                    </a:lnTo>
                    <a:lnTo>
                      <a:pt x="9" y="2"/>
                    </a:lnTo>
                    <a:lnTo>
                      <a:pt x="10" y="2"/>
                    </a:lnTo>
                    <a:lnTo>
                      <a:pt x="12" y="2"/>
                    </a:lnTo>
                    <a:lnTo>
                      <a:pt x="14" y="3"/>
                    </a:lnTo>
                    <a:lnTo>
                      <a:pt x="16" y="3"/>
                    </a:lnTo>
                    <a:lnTo>
                      <a:pt x="16" y="5"/>
                    </a:lnTo>
                    <a:lnTo>
                      <a:pt x="18" y="5"/>
                    </a:lnTo>
                    <a:lnTo>
                      <a:pt x="19" y="7"/>
                    </a:lnTo>
                    <a:lnTo>
                      <a:pt x="21" y="9"/>
                    </a:lnTo>
                    <a:lnTo>
                      <a:pt x="23" y="11"/>
                    </a:lnTo>
                    <a:lnTo>
                      <a:pt x="25" y="12"/>
                    </a:lnTo>
                    <a:lnTo>
                      <a:pt x="25" y="14"/>
                    </a:lnTo>
                    <a:lnTo>
                      <a:pt x="27" y="16"/>
                    </a:lnTo>
                    <a:lnTo>
                      <a:pt x="27" y="18"/>
                    </a:lnTo>
                    <a:lnTo>
                      <a:pt x="29" y="18"/>
                    </a:lnTo>
                    <a:lnTo>
                      <a:pt x="29" y="20"/>
                    </a:lnTo>
                    <a:close/>
                  </a:path>
                </a:pathLst>
              </a:custGeom>
              <a:solidFill>
                <a:srgbClr val="000000"/>
              </a:solidFill>
              <a:ln w="9525">
                <a:noFill/>
                <a:round/>
              </a:ln>
            </p:spPr>
            <p:txBody>
              <a:bodyPr/>
              <a:lstStyle/>
              <a:p>
                <a:endParaRPr lang="zh-CN" altLang="en-US"/>
              </a:p>
            </p:txBody>
          </p:sp>
          <p:sp>
            <p:nvSpPr>
              <p:cNvPr id="32" name="Freeform 17"/>
              <p:cNvSpPr/>
              <p:nvPr/>
            </p:nvSpPr>
            <p:spPr bwMode="auto">
              <a:xfrm>
                <a:off x="4738" y="852"/>
                <a:ext cx="59" cy="248"/>
              </a:xfrm>
              <a:custGeom>
                <a:avLst/>
                <a:gdLst>
                  <a:gd name="T0" fmla="*/ 1 w 118"/>
                  <a:gd name="T1" fmla="*/ 1 h 494"/>
                  <a:gd name="T2" fmla="*/ 1 w 118"/>
                  <a:gd name="T3" fmla="*/ 1 h 494"/>
                  <a:gd name="T4" fmla="*/ 1 w 118"/>
                  <a:gd name="T5" fmla="*/ 1 h 494"/>
                  <a:gd name="T6" fmla="*/ 1 w 118"/>
                  <a:gd name="T7" fmla="*/ 1 h 494"/>
                  <a:gd name="T8" fmla="*/ 1 w 118"/>
                  <a:gd name="T9" fmla="*/ 1 h 494"/>
                  <a:gd name="T10" fmla="*/ 1 w 118"/>
                  <a:gd name="T11" fmla="*/ 1 h 494"/>
                  <a:gd name="T12" fmla="*/ 1 w 118"/>
                  <a:gd name="T13" fmla="*/ 1 h 494"/>
                  <a:gd name="T14" fmla="*/ 1 w 118"/>
                  <a:gd name="T15" fmla="*/ 1 h 494"/>
                  <a:gd name="T16" fmla="*/ 1 w 118"/>
                  <a:gd name="T17" fmla="*/ 1 h 494"/>
                  <a:gd name="T18" fmla="*/ 1 w 118"/>
                  <a:gd name="T19" fmla="*/ 1 h 494"/>
                  <a:gd name="T20" fmla="*/ 1 w 118"/>
                  <a:gd name="T21" fmla="*/ 1 h 494"/>
                  <a:gd name="T22" fmla="*/ 1 w 118"/>
                  <a:gd name="T23" fmla="*/ 1 h 494"/>
                  <a:gd name="T24" fmla="*/ 1 w 118"/>
                  <a:gd name="T25" fmla="*/ 1 h 494"/>
                  <a:gd name="T26" fmla="*/ 1 w 118"/>
                  <a:gd name="T27" fmla="*/ 1 h 494"/>
                  <a:gd name="T28" fmla="*/ 1 w 118"/>
                  <a:gd name="T29" fmla="*/ 1 h 494"/>
                  <a:gd name="T30" fmla="*/ 1 w 118"/>
                  <a:gd name="T31" fmla="*/ 1 h 494"/>
                  <a:gd name="T32" fmla="*/ 1 w 118"/>
                  <a:gd name="T33" fmla="*/ 1 h 494"/>
                  <a:gd name="T34" fmla="*/ 1 w 118"/>
                  <a:gd name="T35" fmla="*/ 1 h 494"/>
                  <a:gd name="T36" fmla="*/ 1 w 118"/>
                  <a:gd name="T37" fmla="*/ 1 h 494"/>
                  <a:gd name="T38" fmla="*/ 1 w 118"/>
                  <a:gd name="T39" fmla="*/ 1 h 494"/>
                  <a:gd name="T40" fmla="*/ 1 w 118"/>
                  <a:gd name="T41" fmla="*/ 1 h 494"/>
                  <a:gd name="T42" fmla="*/ 1 w 118"/>
                  <a:gd name="T43" fmla="*/ 1 h 494"/>
                  <a:gd name="T44" fmla="*/ 1 w 118"/>
                  <a:gd name="T45" fmla="*/ 1 h 494"/>
                  <a:gd name="T46" fmla="*/ 1 w 118"/>
                  <a:gd name="T47" fmla="*/ 1 h 494"/>
                  <a:gd name="T48" fmla="*/ 1 w 118"/>
                  <a:gd name="T49" fmla="*/ 1 h 494"/>
                  <a:gd name="T50" fmla="*/ 1 w 118"/>
                  <a:gd name="T51" fmla="*/ 1 h 494"/>
                  <a:gd name="T52" fmla="*/ 1 w 118"/>
                  <a:gd name="T53" fmla="*/ 1 h 494"/>
                  <a:gd name="T54" fmla="*/ 1 w 118"/>
                  <a:gd name="T55" fmla="*/ 1 h 494"/>
                  <a:gd name="T56" fmla="*/ 1 w 118"/>
                  <a:gd name="T57" fmla="*/ 1 h 494"/>
                  <a:gd name="T58" fmla="*/ 1 w 118"/>
                  <a:gd name="T59" fmla="*/ 1 h 494"/>
                  <a:gd name="T60" fmla="*/ 1 w 118"/>
                  <a:gd name="T61" fmla="*/ 1 h 494"/>
                  <a:gd name="T62" fmla="*/ 1 w 118"/>
                  <a:gd name="T63" fmla="*/ 1 h 494"/>
                  <a:gd name="T64" fmla="*/ 1 w 118"/>
                  <a:gd name="T65" fmla="*/ 1 h 494"/>
                  <a:gd name="T66" fmla="*/ 1 w 118"/>
                  <a:gd name="T67" fmla="*/ 1 h 494"/>
                  <a:gd name="T68" fmla="*/ 1 w 118"/>
                  <a:gd name="T69" fmla="*/ 1 h 494"/>
                  <a:gd name="T70" fmla="*/ 1 w 118"/>
                  <a:gd name="T71" fmla="*/ 1 h 494"/>
                  <a:gd name="T72" fmla="*/ 1 w 118"/>
                  <a:gd name="T73" fmla="*/ 1 h 494"/>
                  <a:gd name="T74" fmla="*/ 1 w 118"/>
                  <a:gd name="T75" fmla="*/ 1 h 494"/>
                  <a:gd name="T76" fmla="*/ 1 w 118"/>
                  <a:gd name="T77" fmla="*/ 1 h 494"/>
                  <a:gd name="T78" fmla="*/ 1 w 118"/>
                  <a:gd name="T79" fmla="*/ 4 h 494"/>
                  <a:gd name="T80" fmla="*/ 1 w 118"/>
                  <a:gd name="T81" fmla="*/ 0 h 4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494"/>
                  <a:gd name="T125" fmla="*/ 118 w 118"/>
                  <a:gd name="T126" fmla="*/ 494 h 4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494">
                    <a:moveTo>
                      <a:pt x="116" y="3"/>
                    </a:moveTo>
                    <a:lnTo>
                      <a:pt x="116" y="5"/>
                    </a:lnTo>
                    <a:lnTo>
                      <a:pt x="116" y="7"/>
                    </a:lnTo>
                    <a:lnTo>
                      <a:pt x="116" y="10"/>
                    </a:lnTo>
                    <a:lnTo>
                      <a:pt x="116" y="12"/>
                    </a:lnTo>
                    <a:lnTo>
                      <a:pt x="116" y="14"/>
                    </a:lnTo>
                    <a:lnTo>
                      <a:pt x="116" y="18"/>
                    </a:lnTo>
                    <a:lnTo>
                      <a:pt x="116" y="19"/>
                    </a:lnTo>
                    <a:lnTo>
                      <a:pt x="118" y="21"/>
                    </a:lnTo>
                    <a:lnTo>
                      <a:pt x="118" y="25"/>
                    </a:lnTo>
                    <a:lnTo>
                      <a:pt x="118" y="27"/>
                    </a:lnTo>
                    <a:lnTo>
                      <a:pt x="118" y="29"/>
                    </a:lnTo>
                    <a:lnTo>
                      <a:pt x="118" y="30"/>
                    </a:lnTo>
                    <a:lnTo>
                      <a:pt x="118" y="34"/>
                    </a:lnTo>
                    <a:lnTo>
                      <a:pt x="118" y="36"/>
                    </a:lnTo>
                    <a:lnTo>
                      <a:pt x="118" y="38"/>
                    </a:lnTo>
                    <a:lnTo>
                      <a:pt x="118" y="41"/>
                    </a:lnTo>
                    <a:lnTo>
                      <a:pt x="118" y="43"/>
                    </a:lnTo>
                    <a:lnTo>
                      <a:pt x="118" y="45"/>
                    </a:lnTo>
                    <a:lnTo>
                      <a:pt x="118" y="48"/>
                    </a:lnTo>
                    <a:lnTo>
                      <a:pt x="118" y="50"/>
                    </a:lnTo>
                    <a:lnTo>
                      <a:pt x="118" y="54"/>
                    </a:lnTo>
                    <a:lnTo>
                      <a:pt x="118" y="56"/>
                    </a:lnTo>
                    <a:lnTo>
                      <a:pt x="118" y="58"/>
                    </a:lnTo>
                    <a:lnTo>
                      <a:pt x="118" y="61"/>
                    </a:lnTo>
                    <a:lnTo>
                      <a:pt x="118" y="63"/>
                    </a:lnTo>
                    <a:lnTo>
                      <a:pt x="118" y="65"/>
                    </a:lnTo>
                    <a:lnTo>
                      <a:pt x="118" y="68"/>
                    </a:lnTo>
                    <a:lnTo>
                      <a:pt x="118" y="70"/>
                    </a:lnTo>
                    <a:lnTo>
                      <a:pt x="118" y="72"/>
                    </a:lnTo>
                    <a:lnTo>
                      <a:pt x="118" y="76"/>
                    </a:lnTo>
                    <a:lnTo>
                      <a:pt x="118" y="77"/>
                    </a:lnTo>
                    <a:lnTo>
                      <a:pt x="118" y="79"/>
                    </a:lnTo>
                    <a:lnTo>
                      <a:pt x="70" y="47"/>
                    </a:lnTo>
                    <a:lnTo>
                      <a:pt x="69" y="47"/>
                    </a:lnTo>
                    <a:lnTo>
                      <a:pt x="67" y="47"/>
                    </a:lnTo>
                    <a:lnTo>
                      <a:pt x="65" y="47"/>
                    </a:lnTo>
                    <a:lnTo>
                      <a:pt x="65" y="48"/>
                    </a:lnTo>
                    <a:lnTo>
                      <a:pt x="63" y="48"/>
                    </a:lnTo>
                    <a:lnTo>
                      <a:pt x="63" y="50"/>
                    </a:lnTo>
                    <a:lnTo>
                      <a:pt x="61" y="50"/>
                    </a:lnTo>
                    <a:lnTo>
                      <a:pt x="61" y="52"/>
                    </a:lnTo>
                    <a:lnTo>
                      <a:pt x="60" y="52"/>
                    </a:lnTo>
                    <a:lnTo>
                      <a:pt x="60" y="54"/>
                    </a:lnTo>
                    <a:lnTo>
                      <a:pt x="60" y="56"/>
                    </a:lnTo>
                    <a:lnTo>
                      <a:pt x="58" y="56"/>
                    </a:lnTo>
                    <a:lnTo>
                      <a:pt x="60" y="56"/>
                    </a:lnTo>
                    <a:lnTo>
                      <a:pt x="61" y="58"/>
                    </a:lnTo>
                    <a:lnTo>
                      <a:pt x="63" y="59"/>
                    </a:lnTo>
                    <a:lnTo>
                      <a:pt x="65" y="61"/>
                    </a:lnTo>
                    <a:lnTo>
                      <a:pt x="67" y="63"/>
                    </a:lnTo>
                    <a:lnTo>
                      <a:pt x="69" y="63"/>
                    </a:lnTo>
                    <a:lnTo>
                      <a:pt x="70" y="65"/>
                    </a:lnTo>
                    <a:lnTo>
                      <a:pt x="72" y="67"/>
                    </a:lnTo>
                    <a:lnTo>
                      <a:pt x="74" y="68"/>
                    </a:lnTo>
                    <a:lnTo>
                      <a:pt x="76" y="70"/>
                    </a:lnTo>
                    <a:lnTo>
                      <a:pt x="78" y="70"/>
                    </a:lnTo>
                    <a:lnTo>
                      <a:pt x="80" y="72"/>
                    </a:lnTo>
                    <a:lnTo>
                      <a:pt x="81" y="74"/>
                    </a:lnTo>
                    <a:lnTo>
                      <a:pt x="83" y="76"/>
                    </a:lnTo>
                    <a:lnTo>
                      <a:pt x="85" y="76"/>
                    </a:lnTo>
                    <a:lnTo>
                      <a:pt x="87" y="77"/>
                    </a:lnTo>
                    <a:lnTo>
                      <a:pt x="89" y="79"/>
                    </a:lnTo>
                    <a:lnTo>
                      <a:pt x="90" y="81"/>
                    </a:lnTo>
                    <a:lnTo>
                      <a:pt x="92" y="81"/>
                    </a:lnTo>
                    <a:lnTo>
                      <a:pt x="94" y="83"/>
                    </a:lnTo>
                    <a:lnTo>
                      <a:pt x="96" y="85"/>
                    </a:lnTo>
                    <a:lnTo>
                      <a:pt x="98" y="85"/>
                    </a:lnTo>
                    <a:lnTo>
                      <a:pt x="99" y="87"/>
                    </a:lnTo>
                    <a:lnTo>
                      <a:pt x="101" y="88"/>
                    </a:lnTo>
                    <a:lnTo>
                      <a:pt x="103" y="90"/>
                    </a:lnTo>
                    <a:lnTo>
                      <a:pt x="105" y="90"/>
                    </a:lnTo>
                    <a:lnTo>
                      <a:pt x="107" y="92"/>
                    </a:lnTo>
                    <a:lnTo>
                      <a:pt x="109" y="94"/>
                    </a:lnTo>
                    <a:lnTo>
                      <a:pt x="110" y="94"/>
                    </a:lnTo>
                    <a:lnTo>
                      <a:pt x="114" y="96"/>
                    </a:lnTo>
                    <a:lnTo>
                      <a:pt x="116" y="96"/>
                    </a:lnTo>
                    <a:lnTo>
                      <a:pt x="118" y="97"/>
                    </a:lnTo>
                    <a:lnTo>
                      <a:pt x="118" y="494"/>
                    </a:lnTo>
                    <a:lnTo>
                      <a:pt x="3" y="494"/>
                    </a:lnTo>
                    <a:lnTo>
                      <a:pt x="0" y="1"/>
                    </a:lnTo>
                    <a:lnTo>
                      <a:pt x="3" y="0"/>
                    </a:lnTo>
                    <a:lnTo>
                      <a:pt x="116" y="3"/>
                    </a:lnTo>
                    <a:close/>
                  </a:path>
                </a:pathLst>
              </a:custGeom>
              <a:solidFill>
                <a:srgbClr val="FF00FF"/>
              </a:solidFill>
              <a:ln w="9525">
                <a:noFill/>
                <a:round/>
              </a:ln>
            </p:spPr>
            <p:txBody>
              <a:bodyPr/>
              <a:lstStyle/>
              <a:p>
                <a:endParaRPr lang="zh-CN" altLang="en-US"/>
              </a:p>
            </p:txBody>
          </p:sp>
          <p:sp>
            <p:nvSpPr>
              <p:cNvPr id="33" name="Freeform 18"/>
              <p:cNvSpPr/>
              <p:nvPr/>
            </p:nvSpPr>
            <p:spPr bwMode="auto">
              <a:xfrm>
                <a:off x="5185" y="860"/>
                <a:ext cx="13" cy="19"/>
              </a:xfrm>
              <a:custGeom>
                <a:avLst/>
                <a:gdLst>
                  <a:gd name="T0" fmla="*/ 1 w 25"/>
                  <a:gd name="T1" fmla="*/ 1 h 38"/>
                  <a:gd name="T2" fmla="*/ 1 w 25"/>
                  <a:gd name="T3" fmla="*/ 1 h 38"/>
                  <a:gd name="T4" fmla="*/ 1 w 25"/>
                  <a:gd name="T5" fmla="*/ 1 h 38"/>
                  <a:gd name="T6" fmla="*/ 1 w 25"/>
                  <a:gd name="T7" fmla="*/ 1 h 38"/>
                  <a:gd name="T8" fmla="*/ 1 w 25"/>
                  <a:gd name="T9" fmla="*/ 1 h 38"/>
                  <a:gd name="T10" fmla="*/ 1 w 25"/>
                  <a:gd name="T11" fmla="*/ 1 h 38"/>
                  <a:gd name="T12" fmla="*/ 1 w 25"/>
                  <a:gd name="T13" fmla="*/ 1 h 38"/>
                  <a:gd name="T14" fmla="*/ 1 w 25"/>
                  <a:gd name="T15" fmla="*/ 1 h 38"/>
                  <a:gd name="T16" fmla="*/ 1 w 25"/>
                  <a:gd name="T17" fmla="*/ 1 h 38"/>
                  <a:gd name="T18" fmla="*/ 1 w 25"/>
                  <a:gd name="T19" fmla="*/ 1 h 38"/>
                  <a:gd name="T20" fmla="*/ 1 w 25"/>
                  <a:gd name="T21" fmla="*/ 1 h 38"/>
                  <a:gd name="T22" fmla="*/ 1 w 25"/>
                  <a:gd name="T23" fmla="*/ 1 h 38"/>
                  <a:gd name="T24" fmla="*/ 1 w 25"/>
                  <a:gd name="T25" fmla="*/ 1 h 38"/>
                  <a:gd name="T26" fmla="*/ 1 w 25"/>
                  <a:gd name="T27" fmla="*/ 1 h 38"/>
                  <a:gd name="T28" fmla="*/ 1 w 25"/>
                  <a:gd name="T29" fmla="*/ 1 h 38"/>
                  <a:gd name="T30" fmla="*/ 1 w 25"/>
                  <a:gd name="T31" fmla="*/ 1 h 38"/>
                  <a:gd name="T32" fmla="*/ 1 w 25"/>
                  <a:gd name="T33" fmla="*/ 1 h 38"/>
                  <a:gd name="T34" fmla="*/ 1 w 25"/>
                  <a:gd name="T35" fmla="*/ 1 h 38"/>
                  <a:gd name="T36" fmla="*/ 1 w 25"/>
                  <a:gd name="T37" fmla="*/ 1 h 38"/>
                  <a:gd name="T38" fmla="*/ 1 w 25"/>
                  <a:gd name="T39" fmla="*/ 1 h 38"/>
                  <a:gd name="T40" fmla="*/ 1 w 25"/>
                  <a:gd name="T41" fmla="*/ 1 h 38"/>
                  <a:gd name="T42" fmla="*/ 1 w 25"/>
                  <a:gd name="T43" fmla="*/ 1 h 38"/>
                  <a:gd name="T44" fmla="*/ 1 w 25"/>
                  <a:gd name="T45" fmla="*/ 1 h 38"/>
                  <a:gd name="T46" fmla="*/ 1 w 25"/>
                  <a:gd name="T47" fmla="*/ 1 h 38"/>
                  <a:gd name="T48" fmla="*/ 1 w 25"/>
                  <a:gd name="T49" fmla="*/ 1 h 38"/>
                  <a:gd name="T50" fmla="*/ 0 w 25"/>
                  <a:gd name="T51" fmla="*/ 1 h 38"/>
                  <a:gd name="T52" fmla="*/ 0 w 25"/>
                  <a:gd name="T53" fmla="*/ 1 h 38"/>
                  <a:gd name="T54" fmla="*/ 0 w 25"/>
                  <a:gd name="T55" fmla="*/ 1 h 38"/>
                  <a:gd name="T56" fmla="*/ 0 w 25"/>
                  <a:gd name="T57" fmla="*/ 1 h 38"/>
                  <a:gd name="T58" fmla="*/ 0 w 25"/>
                  <a:gd name="T59" fmla="*/ 1 h 38"/>
                  <a:gd name="T60" fmla="*/ 1 w 25"/>
                  <a:gd name="T61" fmla="*/ 1 h 38"/>
                  <a:gd name="T62" fmla="*/ 1 w 25"/>
                  <a:gd name="T63" fmla="*/ 1 h 38"/>
                  <a:gd name="T64" fmla="*/ 1 w 25"/>
                  <a:gd name="T65" fmla="*/ 1 h 38"/>
                  <a:gd name="T66" fmla="*/ 1 w 25"/>
                  <a:gd name="T67" fmla="*/ 1 h 38"/>
                  <a:gd name="T68" fmla="*/ 1 w 25"/>
                  <a:gd name="T69" fmla="*/ 1 h 38"/>
                  <a:gd name="T70" fmla="*/ 1 w 25"/>
                  <a:gd name="T71" fmla="*/ 1 h 38"/>
                  <a:gd name="T72" fmla="*/ 1 w 25"/>
                  <a:gd name="T73" fmla="*/ 1 h 38"/>
                  <a:gd name="T74" fmla="*/ 1 w 25"/>
                  <a:gd name="T75" fmla="*/ 1 h 38"/>
                  <a:gd name="T76" fmla="*/ 1 w 25"/>
                  <a:gd name="T77" fmla="*/ 1 h 38"/>
                  <a:gd name="T78" fmla="*/ 1 w 25"/>
                  <a:gd name="T79" fmla="*/ 1 h 38"/>
                  <a:gd name="T80" fmla="*/ 1 w 25"/>
                  <a:gd name="T81" fmla="*/ 1 h 38"/>
                  <a:gd name="T82" fmla="*/ 1 w 25"/>
                  <a:gd name="T83" fmla="*/ 1 h 38"/>
                  <a:gd name="T84" fmla="*/ 1 w 25"/>
                  <a:gd name="T85" fmla="*/ 1 h 38"/>
                  <a:gd name="T86" fmla="*/ 1 w 25"/>
                  <a:gd name="T87" fmla="*/ 1 h 38"/>
                  <a:gd name="T88" fmla="*/ 1 w 25"/>
                  <a:gd name="T89" fmla="*/ 1 h 38"/>
                  <a:gd name="T90" fmla="*/ 1 w 25"/>
                  <a:gd name="T91" fmla="*/ 1 h 38"/>
                  <a:gd name="T92" fmla="*/ 1 w 25"/>
                  <a:gd name="T93" fmla="*/ 1 h 38"/>
                  <a:gd name="T94" fmla="*/ 1 w 25"/>
                  <a:gd name="T95" fmla="*/ 1 h 38"/>
                  <a:gd name="T96" fmla="*/ 1 w 25"/>
                  <a:gd name="T97" fmla="*/ 1 h 38"/>
                  <a:gd name="T98" fmla="*/ 1 w 25"/>
                  <a:gd name="T99" fmla="*/ 1 h 38"/>
                  <a:gd name="T100" fmla="*/ 1 w 25"/>
                  <a:gd name="T101" fmla="*/ 1 h 38"/>
                  <a:gd name="T102" fmla="*/ 1 w 25"/>
                  <a:gd name="T103" fmla="*/ 1 h 38"/>
                  <a:gd name="T104" fmla="*/ 1 w 25"/>
                  <a:gd name="T105" fmla="*/ 0 h 38"/>
                  <a:gd name="T106" fmla="*/ 1 w 25"/>
                  <a:gd name="T107" fmla="*/ 0 h 38"/>
                  <a:gd name="T108" fmla="*/ 1 w 25"/>
                  <a:gd name="T109" fmla="*/ 1 h 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
                  <a:gd name="T166" fmla="*/ 0 h 38"/>
                  <a:gd name="T167" fmla="*/ 25 w 25"/>
                  <a:gd name="T168" fmla="*/ 38 h 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 h="38">
                    <a:moveTo>
                      <a:pt x="25" y="3"/>
                    </a:moveTo>
                    <a:lnTo>
                      <a:pt x="25" y="5"/>
                    </a:lnTo>
                    <a:lnTo>
                      <a:pt x="23" y="5"/>
                    </a:lnTo>
                    <a:lnTo>
                      <a:pt x="23" y="7"/>
                    </a:lnTo>
                    <a:lnTo>
                      <a:pt x="23" y="9"/>
                    </a:lnTo>
                    <a:lnTo>
                      <a:pt x="22" y="11"/>
                    </a:lnTo>
                    <a:lnTo>
                      <a:pt x="22" y="13"/>
                    </a:lnTo>
                    <a:lnTo>
                      <a:pt x="22" y="14"/>
                    </a:lnTo>
                    <a:lnTo>
                      <a:pt x="20" y="14"/>
                    </a:lnTo>
                    <a:lnTo>
                      <a:pt x="20" y="16"/>
                    </a:lnTo>
                    <a:lnTo>
                      <a:pt x="20" y="18"/>
                    </a:lnTo>
                    <a:lnTo>
                      <a:pt x="20" y="20"/>
                    </a:lnTo>
                    <a:lnTo>
                      <a:pt x="18" y="22"/>
                    </a:lnTo>
                    <a:lnTo>
                      <a:pt x="18" y="23"/>
                    </a:lnTo>
                    <a:lnTo>
                      <a:pt x="16" y="25"/>
                    </a:lnTo>
                    <a:lnTo>
                      <a:pt x="14" y="27"/>
                    </a:lnTo>
                    <a:lnTo>
                      <a:pt x="14" y="29"/>
                    </a:lnTo>
                    <a:lnTo>
                      <a:pt x="12" y="31"/>
                    </a:lnTo>
                    <a:lnTo>
                      <a:pt x="12" y="32"/>
                    </a:lnTo>
                    <a:lnTo>
                      <a:pt x="11" y="32"/>
                    </a:lnTo>
                    <a:lnTo>
                      <a:pt x="9" y="34"/>
                    </a:lnTo>
                    <a:lnTo>
                      <a:pt x="7" y="36"/>
                    </a:lnTo>
                    <a:lnTo>
                      <a:pt x="5" y="36"/>
                    </a:lnTo>
                    <a:lnTo>
                      <a:pt x="3" y="38"/>
                    </a:lnTo>
                    <a:lnTo>
                      <a:pt x="2" y="38"/>
                    </a:lnTo>
                    <a:lnTo>
                      <a:pt x="0" y="38"/>
                    </a:lnTo>
                    <a:lnTo>
                      <a:pt x="0" y="36"/>
                    </a:lnTo>
                    <a:lnTo>
                      <a:pt x="0" y="34"/>
                    </a:lnTo>
                    <a:lnTo>
                      <a:pt x="0" y="32"/>
                    </a:lnTo>
                    <a:lnTo>
                      <a:pt x="0" y="31"/>
                    </a:lnTo>
                    <a:lnTo>
                      <a:pt x="2" y="31"/>
                    </a:lnTo>
                    <a:lnTo>
                      <a:pt x="2" y="29"/>
                    </a:lnTo>
                    <a:lnTo>
                      <a:pt x="2" y="27"/>
                    </a:lnTo>
                    <a:lnTo>
                      <a:pt x="2" y="25"/>
                    </a:lnTo>
                    <a:lnTo>
                      <a:pt x="3" y="25"/>
                    </a:lnTo>
                    <a:lnTo>
                      <a:pt x="3" y="23"/>
                    </a:lnTo>
                    <a:lnTo>
                      <a:pt x="3" y="22"/>
                    </a:lnTo>
                    <a:lnTo>
                      <a:pt x="5" y="20"/>
                    </a:lnTo>
                    <a:lnTo>
                      <a:pt x="5" y="18"/>
                    </a:lnTo>
                    <a:lnTo>
                      <a:pt x="7" y="16"/>
                    </a:lnTo>
                    <a:lnTo>
                      <a:pt x="9" y="14"/>
                    </a:lnTo>
                    <a:lnTo>
                      <a:pt x="9" y="13"/>
                    </a:lnTo>
                    <a:lnTo>
                      <a:pt x="11" y="13"/>
                    </a:lnTo>
                    <a:lnTo>
                      <a:pt x="11" y="11"/>
                    </a:lnTo>
                    <a:lnTo>
                      <a:pt x="12" y="9"/>
                    </a:lnTo>
                    <a:lnTo>
                      <a:pt x="14" y="7"/>
                    </a:lnTo>
                    <a:lnTo>
                      <a:pt x="14" y="5"/>
                    </a:lnTo>
                    <a:lnTo>
                      <a:pt x="16" y="5"/>
                    </a:lnTo>
                    <a:lnTo>
                      <a:pt x="16" y="3"/>
                    </a:lnTo>
                    <a:lnTo>
                      <a:pt x="18" y="3"/>
                    </a:lnTo>
                    <a:lnTo>
                      <a:pt x="18" y="2"/>
                    </a:lnTo>
                    <a:lnTo>
                      <a:pt x="20" y="2"/>
                    </a:lnTo>
                    <a:lnTo>
                      <a:pt x="20" y="0"/>
                    </a:lnTo>
                    <a:lnTo>
                      <a:pt x="22" y="0"/>
                    </a:lnTo>
                    <a:lnTo>
                      <a:pt x="25" y="3"/>
                    </a:lnTo>
                    <a:close/>
                  </a:path>
                </a:pathLst>
              </a:custGeom>
              <a:solidFill>
                <a:srgbClr val="000000"/>
              </a:solidFill>
              <a:ln w="9525">
                <a:noFill/>
                <a:round/>
              </a:ln>
            </p:spPr>
            <p:txBody>
              <a:bodyPr/>
              <a:lstStyle/>
              <a:p>
                <a:endParaRPr lang="zh-CN" altLang="en-US"/>
              </a:p>
            </p:txBody>
          </p:sp>
          <p:sp>
            <p:nvSpPr>
              <p:cNvPr id="34" name="Freeform 19"/>
              <p:cNvSpPr/>
              <p:nvPr/>
            </p:nvSpPr>
            <p:spPr bwMode="auto">
              <a:xfrm>
                <a:off x="5232" y="869"/>
                <a:ext cx="17" cy="25"/>
              </a:xfrm>
              <a:custGeom>
                <a:avLst/>
                <a:gdLst>
                  <a:gd name="T0" fmla="*/ 1 w 34"/>
                  <a:gd name="T1" fmla="*/ 0 h 51"/>
                  <a:gd name="T2" fmla="*/ 1 w 34"/>
                  <a:gd name="T3" fmla="*/ 0 h 51"/>
                  <a:gd name="T4" fmla="*/ 1 w 34"/>
                  <a:gd name="T5" fmla="*/ 0 h 51"/>
                  <a:gd name="T6" fmla="*/ 1 w 34"/>
                  <a:gd name="T7" fmla="*/ 0 h 51"/>
                  <a:gd name="T8" fmla="*/ 1 w 34"/>
                  <a:gd name="T9" fmla="*/ 0 h 51"/>
                  <a:gd name="T10" fmla="*/ 1 w 34"/>
                  <a:gd name="T11" fmla="*/ 0 h 51"/>
                  <a:gd name="T12" fmla="*/ 1 w 34"/>
                  <a:gd name="T13" fmla="*/ 0 h 51"/>
                  <a:gd name="T14" fmla="*/ 1 w 34"/>
                  <a:gd name="T15" fmla="*/ 0 h 51"/>
                  <a:gd name="T16" fmla="*/ 1 w 34"/>
                  <a:gd name="T17" fmla="*/ 0 h 51"/>
                  <a:gd name="T18" fmla="*/ 1 w 34"/>
                  <a:gd name="T19" fmla="*/ 0 h 51"/>
                  <a:gd name="T20" fmla="*/ 1 w 34"/>
                  <a:gd name="T21" fmla="*/ 0 h 51"/>
                  <a:gd name="T22" fmla="*/ 1 w 34"/>
                  <a:gd name="T23" fmla="*/ 0 h 51"/>
                  <a:gd name="T24" fmla="*/ 1 w 34"/>
                  <a:gd name="T25" fmla="*/ 0 h 51"/>
                  <a:gd name="T26" fmla="*/ 1 w 34"/>
                  <a:gd name="T27" fmla="*/ 0 h 51"/>
                  <a:gd name="T28" fmla="*/ 1 w 34"/>
                  <a:gd name="T29" fmla="*/ 0 h 51"/>
                  <a:gd name="T30" fmla="*/ 1 w 34"/>
                  <a:gd name="T31" fmla="*/ 0 h 51"/>
                  <a:gd name="T32" fmla="*/ 1 w 34"/>
                  <a:gd name="T33" fmla="*/ 0 h 51"/>
                  <a:gd name="T34" fmla="*/ 1 w 34"/>
                  <a:gd name="T35" fmla="*/ 0 h 51"/>
                  <a:gd name="T36" fmla="*/ 1 w 34"/>
                  <a:gd name="T37" fmla="*/ 0 h 51"/>
                  <a:gd name="T38" fmla="*/ 1 w 34"/>
                  <a:gd name="T39" fmla="*/ 0 h 51"/>
                  <a:gd name="T40" fmla="*/ 1 w 34"/>
                  <a:gd name="T41" fmla="*/ 0 h 51"/>
                  <a:gd name="T42" fmla="*/ 1 w 34"/>
                  <a:gd name="T43" fmla="*/ 0 h 51"/>
                  <a:gd name="T44" fmla="*/ 1 w 34"/>
                  <a:gd name="T45" fmla="*/ 0 h 51"/>
                  <a:gd name="T46" fmla="*/ 1 w 34"/>
                  <a:gd name="T47" fmla="*/ 0 h 51"/>
                  <a:gd name="T48" fmla="*/ 1 w 34"/>
                  <a:gd name="T49" fmla="*/ 0 h 51"/>
                  <a:gd name="T50" fmla="*/ 1 w 34"/>
                  <a:gd name="T51" fmla="*/ 0 h 51"/>
                  <a:gd name="T52" fmla="*/ 0 w 34"/>
                  <a:gd name="T53" fmla="*/ 0 h 51"/>
                  <a:gd name="T54" fmla="*/ 0 w 34"/>
                  <a:gd name="T55" fmla="*/ 0 h 51"/>
                  <a:gd name="T56" fmla="*/ 1 w 34"/>
                  <a:gd name="T57" fmla="*/ 0 h 51"/>
                  <a:gd name="T58" fmla="*/ 1 w 34"/>
                  <a:gd name="T59" fmla="*/ 0 h 51"/>
                  <a:gd name="T60" fmla="*/ 1 w 34"/>
                  <a:gd name="T61" fmla="*/ 0 h 51"/>
                  <a:gd name="T62" fmla="*/ 1 w 34"/>
                  <a:gd name="T63" fmla="*/ 0 h 51"/>
                  <a:gd name="T64" fmla="*/ 1 w 34"/>
                  <a:gd name="T65" fmla="*/ 0 h 51"/>
                  <a:gd name="T66" fmla="*/ 1 w 34"/>
                  <a:gd name="T67" fmla="*/ 0 h 51"/>
                  <a:gd name="T68" fmla="*/ 1 w 34"/>
                  <a:gd name="T69" fmla="*/ 0 h 51"/>
                  <a:gd name="T70" fmla="*/ 1 w 34"/>
                  <a:gd name="T71" fmla="*/ 0 h 51"/>
                  <a:gd name="T72" fmla="*/ 1 w 34"/>
                  <a:gd name="T73" fmla="*/ 0 h 51"/>
                  <a:gd name="T74" fmla="*/ 1 w 34"/>
                  <a:gd name="T75" fmla="*/ 0 h 51"/>
                  <a:gd name="T76" fmla="*/ 1 w 34"/>
                  <a:gd name="T77" fmla="*/ 0 h 51"/>
                  <a:gd name="T78" fmla="*/ 1 w 34"/>
                  <a:gd name="T79" fmla="*/ 0 h 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
                  <a:gd name="T121" fmla="*/ 0 h 51"/>
                  <a:gd name="T122" fmla="*/ 34 w 34"/>
                  <a:gd name="T123" fmla="*/ 51 h 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 h="51">
                    <a:moveTo>
                      <a:pt x="33" y="18"/>
                    </a:moveTo>
                    <a:lnTo>
                      <a:pt x="33" y="20"/>
                    </a:lnTo>
                    <a:lnTo>
                      <a:pt x="33" y="22"/>
                    </a:lnTo>
                    <a:lnTo>
                      <a:pt x="34" y="22"/>
                    </a:lnTo>
                    <a:lnTo>
                      <a:pt x="34" y="24"/>
                    </a:lnTo>
                    <a:lnTo>
                      <a:pt x="34" y="26"/>
                    </a:lnTo>
                    <a:lnTo>
                      <a:pt x="34" y="27"/>
                    </a:lnTo>
                    <a:lnTo>
                      <a:pt x="34" y="29"/>
                    </a:lnTo>
                    <a:lnTo>
                      <a:pt x="34" y="31"/>
                    </a:lnTo>
                    <a:lnTo>
                      <a:pt x="34" y="33"/>
                    </a:lnTo>
                    <a:lnTo>
                      <a:pt x="34" y="35"/>
                    </a:lnTo>
                    <a:lnTo>
                      <a:pt x="34" y="36"/>
                    </a:lnTo>
                    <a:lnTo>
                      <a:pt x="34" y="38"/>
                    </a:lnTo>
                    <a:lnTo>
                      <a:pt x="33" y="38"/>
                    </a:lnTo>
                    <a:lnTo>
                      <a:pt x="33" y="40"/>
                    </a:lnTo>
                    <a:lnTo>
                      <a:pt x="33" y="42"/>
                    </a:lnTo>
                    <a:lnTo>
                      <a:pt x="31" y="44"/>
                    </a:lnTo>
                    <a:lnTo>
                      <a:pt x="31" y="45"/>
                    </a:lnTo>
                    <a:lnTo>
                      <a:pt x="29" y="47"/>
                    </a:lnTo>
                    <a:lnTo>
                      <a:pt x="29" y="49"/>
                    </a:lnTo>
                    <a:lnTo>
                      <a:pt x="27" y="49"/>
                    </a:lnTo>
                    <a:lnTo>
                      <a:pt x="27" y="51"/>
                    </a:lnTo>
                    <a:lnTo>
                      <a:pt x="22" y="51"/>
                    </a:lnTo>
                    <a:lnTo>
                      <a:pt x="22" y="49"/>
                    </a:lnTo>
                    <a:lnTo>
                      <a:pt x="20" y="49"/>
                    </a:lnTo>
                    <a:lnTo>
                      <a:pt x="20" y="47"/>
                    </a:lnTo>
                    <a:lnTo>
                      <a:pt x="20" y="45"/>
                    </a:lnTo>
                    <a:lnTo>
                      <a:pt x="20" y="44"/>
                    </a:lnTo>
                    <a:lnTo>
                      <a:pt x="20" y="42"/>
                    </a:lnTo>
                    <a:lnTo>
                      <a:pt x="22" y="42"/>
                    </a:lnTo>
                    <a:lnTo>
                      <a:pt x="22" y="40"/>
                    </a:lnTo>
                    <a:lnTo>
                      <a:pt x="24" y="38"/>
                    </a:lnTo>
                    <a:lnTo>
                      <a:pt x="24" y="36"/>
                    </a:lnTo>
                    <a:lnTo>
                      <a:pt x="24" y="35"/>
                    </a:lnTo>
                    <a:lnTo>
                      <a:pt x="24" y="33"/>
                    </a:lnTo>
                    <a:lnTo>
                      <a:pt x="24" y="31"/>
                    </a:lnTo>
                    <a:lnTo>
                      <a:pt x="24" y="29"/>
                    </a:lnTo>
                    <a:lnTo>
                      <a:pt x="22" y="27"/>
                    </a:lnTo>
                    <a:lnTo>
                      <a:pt x="22" y="26"/>
                    </a:lnTo>
                    <a:lnTo>
                      <a:pt x="20" y="26"/>
                    </a:lnTo>
                    <a:lnTo>
                      <a:pt x="20" y="24"/>
                    </a:lnTo>
                    <a:lnTo>
                      <a:pt x="18" y="24"/>
                    </a:lnTo>
                    <a:lnTo>
                      <a:pt x="16" y="22"/>
                    </a:lnTo>
                    <a:lnTo>
                      <a:pt x="14" y="20"/>
                    </a:lnTo>
                    <a:lnTo>
                      <a:pt x="13" y="18"/>
                    </a:lnTo>
                    <a:lnTo>
                      <a:pt x="11" y="16"/>
                    </a:lnTo>
                    <a:lnTo>
                      <a:pt x="9" y="15"/>
                    </a:lnTo>
                    <a:lnTo>
                      <a:pt x="7" y="13"/>
                    </a:lnTo>
                    <a:lnTo>
                      <a:pt x="5" y="11"/>
                    </a:lnTo>
                    <a:lnTo>
                      <a:pt x="4" y="9"/>
                    </a:lnTo>
                    <a:lnTo>
                      <a:pt x="4" y="7"/>
                    </a:lnTo>
                    <a:lnTo>
                      <a:pt x="2" y="7"/>
                    </a:lnTo>
                    <a:lnTo>
                      <a:pt x="2" y="6"/>
                    </a:lnTo>
                    <a:lnTo>
                      <a:pt x="0" y="4"/>
                    </a:lnTo>
                    <a:lnTo>
                      <a:pt x="0" y="2"/>
                    </a:lnTo>
                    <a:lnTo>
                      <a:pt x="0" y="0"/>
                    </a:lnTo>
                    <a:lnTo>
                      <a:pt x="2" y="0"/>
                    </a:lnTo>
                    <a:lnTo>
                      <a:pt x="4" y="0"/>
                    </a:lnTo>
                    <a:lnTo>
                      <a:pt x="5" y="0"/>
                    </a:lnTo>
                    <a:lnTo>
                      <a:pt x="7" y="0"/>
                    </a:lnTo>
                    <a:lnTo>
                      <a:pt x="9" y="0"/>
                    </a:lnTo>
                    <a:lnTo>
                      <a:pt x="9" y="2"/>
                    </a:lnTo>
                    <a:lnTo>
                      <a:pt x="11" y="2"/>
                    </a:lnTo>
                    <a:lnTo>
                      <a:pt x="13" y="2"/>
                    </a:lnTo>
                    <a:lnTo>
                      <a:pt x="14" y="2"/>
                    </a:lnTo>
                    <a:lnTo>
                      <a:pt x="16" y="4"/>
                    </a:lnTo>
                    <a:lnTo>
                      <a:pt x="18" y="4"/>
                    </a:lnTo>
                    <a:lnTo>
                      <a:pt x="20" y="4"/>
                    </a:lnTo>
                    <a:lnTo>
                      <a:pt x="20" y="6"/>
                    </a:lnTo>
                    <a:lnTo>
                      <a:pt x="22" y="6"/>
                    </a:lnTo>
                    <a:lnTo>
                      <a:pt x="24" y="7"/>
                    </a:lnTo>
                    <a:lnTo>
                      <a:pt x="25" y="7"/>
                    </a:lnTo>
                    <a:lnTo>
                      <a:pt x="27" y="9"/>
                    </a:lnTo>
                    <a:lnTo>
                      <a:pt x="29" y="11"/>
                    </a:lnTo>
                    <a:lnTo>
                      <a:pt x="29" y="13"/>
                    </a:lnTo>
                    <a:lnTo>
                      <a:pt x="31" y="13"/>
                    </a:lnTo>
                    <a:lnTo>
                      <a:pt x="31" y="15"/>
                    </a:lnTo>
                    <a:lnTo>
                      <a:pt x="31" y="16"/>
                    </a:lnTo>
                    <a:lnTo>
                      <a:pt x="33" y="16"/>
                    </a:lnTo>
                    <a:lnTo>
                      <a:pt x="33" y="18"/>
                    </a:lnTo>
                    <a:close/>
                  </a:path>
                </a:pathLst>
              </a:custGeom>
              <a:solidFill>
                <a:srgbClr val="000000"/>
              </a:solidFill>
              <a:ln w="9525">
                <a:noFill/>
                <a:round/>
              </a:ln>
            </p:spPr>
            <p:txBody>
              <a:bodyPr/>
              <a:lstStyle/>
              <a:p>
                <a:endParaRPr lang="zh-CN" altLang="en-US"/>
              </a:p>
            </p:txBody>
          </p:sp>
          <p:sp>
            <p:nvSpPr>
              <p:cNvPr id="35" name="Freeform 20"/>
              <p:cNvSpPr/>
              <p:nvPr/>
            </p:nvSpPr>
            <p:spPr bwMode="auto">
              <a:xfrm>
                <a:off x="4608" y="864"/>
                <a:ext cx="60" cy="225"/>
              </a:xfrm>
              <a:custGeom>
                <a:avLst/>
                <a:gdLst>
                  <a:gd name="T0" fmla="*/ 1 w 120"/>
                  <a:gd name="T1" fmla="*/ 4 h 449"/>
                  <a:gd name="T2" fmla="*/ 0 w 120"/>
                  <a:gd name="T3" fmla="*/ 4 h 449"/>
                  <a:gd name="T4" fmla="*/ 0 w 120"/>
                  <a:gd name="T5" fmla="*/ 0 h 449"/>
                  <a:gd name="T6" fmla="*/ 1 w 120"/>
                  <a:gd name="T7" fmla="*/ 1 h 449"/>
                  <a:gd name="T8" fmla="*/ 1 w 120"/>
                  <a:gd name="T9" fmla="*/ 4 h 449"/>
                  <a:gd name="T10" fmla="*/ 0 60000 65536"/>
                  <a:gd name="T11" fmla="*/ 0 60000 65536"/>
                  <a:gd name="T12" fmla="*/ 0 60000 65536"/>
                  <a:gd name="T13" fmla="*/ 0 60000 65536"/>
                  <a:gd name="T14" fmla="*/ 0 60000 65536"/>
                  <a:gd name="T15" fmla="*/ 0 w 120"/>
                  <a:gd name="T16" fmla="*/ 0 h 449"/>
                  <a:gd name="T17" fmla="*/ 120 w 120"/>
                  <a:gd name="T18" fmla="*/ 449 h 449"/>
                </a:gdLst>
                <a:ahLst/>
                <a:cxnLst>
                  <a:cxn ang="T10">
                    <a:pos x="T0" y="T1"/>
                  </a:cxn>
                  <a:cxn ang="T11">
                    <a:pos x="T2" y="T3"/>
                  </a:cxn>
                  <a:cxn ang="T12">
                    <a:pos x="T4" y="T5"/>
                  </a:cxn>
                  <a:cxn ang="T13">
                    <a:pos x="T6" y="T7"/>
                  </a:cxn>
                  <a:cxn ang="T14">
                    <a:pos x="T8" y="T9"/>
                  </a:cxn>
                </a:cxnLst>
                <a:rect l="T15" t="T16" r="T17" b="T18"/>
                <a:pathLst>
                  <a:path w="120" h="449">
                    <a:moveTo>
                      <a:pt x="120" y="449"/>
                    </a:moveTo>
                    <a:lnTo>
                      <a:pt x="0" y="449"/>
                    </a:lnTo>
                    <a:lnTo>
                      <a:pt x="0" y="0"/>
                    </a:lnTo>
                    <a:lnTo>
                      <a:pt x="120" y="2"/>
                    </a:lnTo>
                    <a:lnTo>
                      <a:pt x="120" y="449"/>
                    </a:lnTo>
                    <a:close/>
                  </a:path>
                </a:pathLst>
              </a:custGeom>
              <a:solidFill>
                <a:srgbClr val="EE9606"/>
              </a:solidFill>
              <a:ln w="9525">
                <a:noFill/>
                <a:round/>
              </a:ln>
            </p:spPr>
            <p:txBody>
              <a:bodyPr/>
              <a:lstStyle/>
              <a:p>
                <a:endParaRPr lang="zh-CN" altLang="en-US"/>
              </a:p>
            </p:txBody>
          </p:sp>
          <p:sp>
            <p:nvSpPr>
              <p:cNvPr id="36" name="Freeform 21"/>
              <p:cNvSpPr/>
              <p:nvPr/>
            </p:nvSpPr>
            <p:spPr bwMode="auto">
              <a:xfrm>
                <a:off x="5223" y="880"/>
                <a:ext cx="13" cy="22"/>
              </a:xfrm>
              <a:custGeom>
                <a:avLst/>
                <a:gdLst>
                  <a:gd name="T0" fmla="*/ 1 w 25"/>
                  <a:gd name="T1" fmla="*/ 1 h 43"/>
                  <a:gd name="T2" fmla="*/ 1 w 25"/>
                  <a:gd name="T3" fmla="*/ 1 h 43"/>
                  <a:gd name="T4" fmla="*/ 1 w 25"/>
                  <a:gd name="T5" fmla="*/ 1 h 43"/>
                  <a:gd name="T6" fmla="*/ 1 w 25"/>
                  <a:gd name="T7" fmla="*/ 1 h 43"/>
                  <a:gd name="T8" fmla="*/ 1 w 25"/>
                  <a:gd name="T9" fmla="*/ 1 h 43"/>
                  <a:gd name="T10" fmla="*/ 1 w 25"/>
                  <a:gd name="T11" fmla="*/ 1 h 43"/>
                  <a:gd name="T12" fmla="*/ 1 w 25"/>
                  <a:gd name="T13" fmla="*/ 1 h 43"/>
                  <a:gd name="T14" fmla="*/ 1 w 25"/>
                  <a:gd name="T15" fmla="*/ 1 h 43"/>
                  <a:gd name="T16" fmla="*/ 1 w 25"/>
                  <a:gd name="T17" fmla="*/ 1 h 43"/>
                  <a:gd name="T18" fmla="*/ 1 w 25"/>
                  <a:gd name="T19" fmla="*/ 1 h 43"/>
                  <a:gd name="T20" fmla="*/ 1 w 25"/>
                  <a:gd name="T21" fmla="*/ 1 h 43"/>
                  <a:gd name="T22" fmla="*/ 1 w 25"/>
                  <a:gd name="T23" fmla="*/ 1 h 43"/>
                  <a:gd name="T24" fmla="*/ 1 w 25"/>
                  <a:gd name="T25" fmla="*/ 1 h 43"/>
                  <a:gd name="T26" fmla="*/ 1 w 25"/>
                  <a:gd name="T27" fmla="*/ 1 h 43"/>
                  <a:gd name="T28" fmla="*/ 1 w 25"/>
                  <a:gd name="T29" fmla="*/ 1 h 43"/>
                  <a:gd name="T30" fmla="*/ 1 w 25"/>
                  <a:gd name="T31" fmla="*/ 1 h 43"/>
                  <a:gd name="T32" fmla="*/ 1 w 25"/>
                  <a:gd name="T33" fmla="*/ 1 h 43"/>
                  <a:gd name="T34" fmla="*/ 1 w 25"/>
                  <a:gd name="T35" fmla="*/ 1 h 43"/>
                  <a:gd name="T36" fmla="*/ 1 w 25"/>
                  <a:gd name="T37" fmla="*/ 1 h 43"/>
                  <a:gd name="T38" fmla="*/ 1 w 25"/>
                  <a:gd name="T39" fmla="*/ 1 h 43"/>
                  <a:gd name="T40" fmla="*/ 1 w 25"/>
                  <a:gd name="T41" fmla="*/ 1 h 43"/>
                  <a:gd name="T42" fmla="*/ 1 w 25"/>
                  <a:gd name="T43" fmla="*/ 1 h 43"/>
                  <a:gd name="T44" fmla="*/ 1 w 25"/>
                  <a:gd name="T45" fmla="*/ 1 h 43"/>
                  <a:gd name="T46" fmla="*/ 1 w 25"/>
                  <a:gd name="T47" fmla="*/ 1 h 43"/>
                  <a:gd name="T48" fmla="*/ 1 w 25"/>
                  <a:gd name="T49" fmla="*/ 1 h 43"/>
                  <a:gd name="T50" fmla="*/ 1 w 25"/>
                  <a:gd name="T51" fmla="*/ 1 h 43"/>
                  <a:gd name="T52" fmla="*/ 1 w 25"/>
                  <a:gd name="T53" fmla="*/ 1 h 43"/>
                  <a:gd name="T54" fmla="*/ 1 w 25"/>
                  <a:gd name="T55" fmla="*/ 1 h 43"/>
                  <a:gd name="T56" fmla="*/ 0 w 25"/>
                  <a:gd name="T57" fmla="*/ 1 h 43"/>
                  <a:gd name="T58" fmla="*/ 0 w 25"/>
                  <a:gd name="T59" fmla="*/ 1 h 43"/>
                  <a:gd name="T60" fmla="*/ 0 w 25"/>
                  <a:gd name="T61" fmla="*/ 1 h 43"/>
                  <a:gd name="T62" fmla="*/ 0 w 25"/>
                  <a:gd name="T63" fmla="*/ 1 h 43"/>
                  <a:gd name="T64" fmla="*/ 0 w 25"/>
                  <a:gd name="T65" fmla="*/ 1 h 43"/>
                  <a:gd name="T66" fmla="*/ 0 w 25"/>
                  <a:gd name="T67" fmla="*/ 1 h 43"/>
                  <a:gd name="T68" fmla="*/ 0 w 25"/>
                  <a:gd name="T69" fmla="*/ 1 h 43"/>
                  <a:gd name="T70" fmla="*/ 0 w 25"/>
                  <a:gd name="T71" fmla="*/ 1 h 43"/>
                  <a:gd name="T72" fmla="*/ 0 w 25"/>
                  <a:gd name="T73" fmla="*/ 1 h 43"/>
                  <a:gd name="T74" fmla="*/ 1 w 25"/>
                  <a:gd name="T75" fmla="*/ 1 h 43"/>
                  <a:gd name="T76" fmla="*/ 1 w 25"/>
                  <a:gd name="T77" fmla="*/ 1 h 43"/>
                  <a:gd name="T78" fmla="*/ 1 w 25"/>
                  <a:gd name="T79" fmla="*/ 1 h 43"/>
                  <a:gd name="T80" fmla="*/ 1 w 25"/>
                  <a:gd name="T81" fmla="*/ 1 h 43"/>
                  <a:gd name="T82" fmla="*/ 1 w 25"/>
                  <a:gd name="T83" fmla="*/ 1 h 43"/>
                  <a:gd name="T84" fmla="*/ 1 w 25"/>
                  <a:gd name="T85" fmla="*/ 1 h 43"/>
                  <a:gd name="T86" fmla="*/ 1 w 25"/>
                  <a:gd name="T87" fmla="*/ 1 h 43"/>
                  <a:gd name="T88" fmla="*/ 1 w 25"/>
                  <a:gd name="T89" fmla="*/ 1 h 43"/>
                  <a:gd name="T90" fmla="*/ 1 w 25"/>
                  <a:gd name="T91" fmla="*/ 1 h 43"/>
                  <a:gd name="T92" fmla="*/ 1 w 25"/>
                  <a:gd name="T93" fmla="*/ 1 h 43"/>
                  <a:gd name="T94" fmla="*/ 1 w 25"/>
                  <a:gd name="T95" fmla="*/ 1 h 43"/>
                  <a:gd name="T96" fmla="*/ 1 w 25"/>
                  <a:gd name="T97" fmla="*/ 1 h 43"/>
                  <a:gd name="T98" fmla="*/ 1 w 25"/>
                  <a:gd name="T99" fmla="*/ 1 h 43"/>
                  <a:gd name="T100" fmla="*/ 1 w 25"/>
                  <a:gd name="T101" fmla="*/ 1 h 43"/>
                  <a:gd name="T102" fmla="*/ 1 w 25"/>
                  <a:gd name="T103" fmla="*/ 1 h 43"/>
                  <a:gd name="T104" fmla="*/ 1 w 25"/>
                  <a:gd name="T105" fmla="*/ 1 h 43"/>
                  <a:gd name="T106" fmla="*/ 1 w 25"/>
                  <a:gd name="T107" fmla="*/ 1 h 43"/>
                  <a:gd name="T108" fmla="*/ 1 w 25"/>
                  <a:gd name="T109" fmla="*/ 1 h 43"/>
                  <a:gd name="T110" fmla="*/ 1 w 25"/>
                  <a:gd name="T111" fmla="*/ 1 h 43"/>
                  <a:gd name="T112" fmla="*/ 1 w 25"/>
                  <a:gd name="T113" fmla="*/ 1 h 43"/>
                  <a:gd name="T114" fmla="*/ 1 w 25"/>
                  <a:gd name="T115" fmla="*/ 0 h 43"/>
                  <a:gd name="T116" fmla="*/ 1 w 25"/>
                  <a:gd name="T117" fmla="*/ 0 h 43"/>
                  <a:gd name="T118" fmla="*/ 1 w 25"/>
                  <a:gd name="T119" fmla="*/ 0 h 43"/>
                  <a:gd name="T120" fmla="*/ 1 w 25"/>
                  <a:gd name="T121" fmla="*/ 1 h 43"/>
                  <a:gd name="T122" fmla="*/ 1 w 25"/>
                  <a:gd name="T123" fmla="*/ 1 h 43"/>
                  <a:gd name="T124" fmla="*/ 1 w 25"/>
                  <a:gd name="T125" fmla="*/ 1 h 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
                  <a:gd name="T190" fmla="*/ 0 h 43"/>
                  <a:gd name="T191" fmla="*/ 25 w 25"/>
                  <a:gd name="T192" fmla="*/ 43 h 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 h="43">
                    <a:moveTo>
                      <a:pt x="25" y="2"/>
                    </a:moveTo>
                    <a:lnTo>
                      <a:pt x="25" y="3"/>
                    </a:lnTo>
                    <a:lnTo>
                      <a:pt x="23" y="5"/>
                    </a:lnTo>
                    <a:lnTo>
                      <a:pt x="23" y="7"/>
                    </a:lnTo>
                    <a:lnTo>
                      <a:pt x="22" y="9"/>
                    </a:lnTo>
                    <a:lnTo>
                      <a:pt x="22" y="11"/>
                    </a:lnTo>
                    <a:lnTo>
                      <a:pt x="22" y="12"/>
                    </a:lnTo>
                    <a:lnTo>
                      <a:pt x="22" y="14"/>
                    </a:lnTo>
                    <a:lnTo>
                      <a:pt x="20" y="16"/>
                    </a:lnTo>
                    <a:lnTo>
                      <a:pt x="20" y="18"/>
                    </a:lnTo>
                    <a:lnTo>
                      <a:pt x="20" y="20"/>
                    </a:lnTo>
                    <a:lnTo>
                      <a:pt x="20" y="21"/>
                    </a:lnTo>
                    <a:lnTo>
                      <a:pt x="18" y="23"/>
                    </a:lnTo>
                    <a:lnTo>
                      <a:pt x="18" y="25"/>
                    </a:lnTo>
                    <a:lnTo>
                      <a:pt x="18" y="27"/>
                    </a:lnTo>
                    <a:lnTo>
                      <a:pt x="18" y="29"/>
                    </a:lnTo>
                    <a:lnTo>
                      <a:pt x="16" y="29"/>
                    </a:lnTo>
                    <a:lnTo>
                      <a:pt x="16" y="31"/>
                    </a:lnTo>
                    <a:lnTo>
                      <a:pt x="16" y="32"/>
                    </a:lnTo>
                    <a:lnTo>
                      <a:pt x="14" y="34"/>
                    </a:lnTo>
                    <a:lnTo>
                      <a:pt x="13" y="36"/>
                    </a:lnTo>
                    <a:lnTo>
                      <a:pt x="13" y="38"/>
                    </a:lnTo>
                    <a:lnTo>
                      <a:pt x="11" y="38"/>
                    </a:lnTo>
                    <a:lnTo>
                      <a:pt x="9" y="40"/>
                    </a:lnTo>
                    <a:lnTo>
                      <a:pt x="7" y="41"/>
                    </a:lnTo>
                    <a:lnTo>
                      <a:pt x="5" y="41"/>
                    </a:lnTo>
                    <a:lnTo>
                      <a:pt x="4" y="41"/>
                    </a:lnTo>
                    <a:lnTo>
                      <a:pt x="2" y="43"/>
                    </a:lnTo>
                    <a:lnTo>
                      <a:pt x="0" y="43"/>
                    </a:lnTo>
                    <a:lnTo>
                      <a:pt x="0" y="41"/>
                    </a:lnTo>
                    <a:lnTo>
                      <a:pt x="0" y="40"/>
                    </a:lnTo>
                    <a:lnTo>
                      <a:pt x="0" y="38"/>
                    </a:lnTo>
                    <a:lnTo>
                      <a:pt x="0" y="36"/>
                    </a:lnTo>
                    <a:lnTo>
                      <a:pt x="0" y="34"/>
                    </a:lnTo>
                    <a:lnTo>
                      <a:pt x="0" y="32"/>
                    </a:lnTo>
                    <a:lnTo>
                      <a:pt x="0" y="31"/>
                    </a:lnTo>
                    <a:lnTo>
                      <a:pt x="0" y="29"/>
                    </a:lnTo>
                    <a:lnTo>
                      <a:pt x="2" y="29"/>
                    </a:lnTo>
                    <a:lnTo>
                      <a:pt x="2" y="27"/>
                    </a:lnTo>
                    <a:lnTo>
                      <a:pt x="2" y="25"/>
                    </a:lnTo>
                    <a:lnTo>
                      <a:pt x="4" y="23"/>
                    </a:lnTo>
                    <a:lnTo>
                      <a:pt x="4" y="21"/>
                    </a:lnTo>
                    <a:lnTo>
                      <a:pt x="5" y="20"/>
                    </a:lnTo>
                    <a:lnTo>
                      <a:pt x="5" y="18"/>
                    </a:lnTo>
                    <a:lnTo>
                      <a:pt x="7" y="18"/>
                    </a:lnTo>
                    <a:lnTo>
                      <a:pt x="7" y="16"/>
                    </a:lnTo>
                    <a:lnTo>
                      <a:pt x="9" y="14"/>
                    </a:lnTo>
                    <a:lnTo>
                      <a:pt x="9" y="12"/>
                    </a:lnTo>
                    <a:lnTo>
                      <a:pt x="11" y="12"/>
                    </a:lnTo>
                    <a:lnTo>
                      <a:pt x="13" y="11"/>
                    </a:lnTo>
                    <a:lnTo>
                      <a:pt x="13" y="9"/>
                    </a:lnTo>
                    <a:lnTo>
                      <a:pt x="14" y="9"/>
                    </a:lnTo>
                    <a:lnTo>
                      <a:pt x="14" y="7"/>
                    </a:lnTo>
                    <a:lnTo>
                      <a:pt x="16" y="5"/>
                    </a:lnTo>
                    <a:lnTo>
                      <a:pt x="16" y="3"/>
                    </a:lnTo>
                    <a:lnTo>
                      <a:pt x="18" y="3"/>
                    </a:lnTo>
                    <a:lnTo>
                      <a:pt x="18" y="2"/>
                    </a:lnTo>
                    <a:lnTo>
                      <a:pt x="18" y="0"/>
                    </a:lnTo>
                    <a:lnTo>
                      <a:pt x="20" y="0"/>
                    </a:lnTo>
                    <a:lnTo>
                      <a:pt x="22" y="0"/>
                    </a:lnTo>
                    <a:lnTo>
                      <a:pt x="22" y="2"/>
                    </a:lnTo>
                    <a:lnTo>
                      <a:pt x="23" y="2"/>
                    </a:lnTo>
                    <a:lnTo>
                      <a:pt x="25" y="2"/>
                    </a:lnTo>
                    <a:close/>
                  </a:path>
                </a:pathLst>
              </a:custGeom>
              <a:solidFill>
                <a:srgbClr val="000000"/>
              </a:solidFill>
              <a:ln w="9525">
                <a:noFill/>
                <a:round/>
              </a:ln>
            </p:spPr>
            <p:txBody>
              <a:bodyPr/>
              <a:lstStyle/>
              <a:p>
                <a:endParaRPr lang="zh-CN" altLang="en-US"/>
              </a:p>
            </p:txBody>
          </p:sp>
          <p:sp>
            <p:nvSpPr>
              <p:cNvPr id="37" name="Freeform 22"/>
              <p:cNvSpPr/>
              <p:nvPr/>
            </p:nvSpPr>
            <p:spPr bwMode="auto">
              <a:xfrm>
                <a:off x="5256" y="906"/>
                <a:ext cx="19" cy="18"/>
              </a:xfrm>
              <a:custGeom>
                <a:avLst/>
                <a:gdLst>
                  <a:gd name="T0" fmla="*/ 0 w 40"/>
                  <a:gd name="T1" fmla="*/ 0 h 37"/>
                  <a:gd name="T2" fmla="*/ 0 w 40"/>
                  <a:gd name="T3" fmla="*/ 0 h 37"/>
                  <a:gd name="T4" fmla="*/ 0 w 40"/>
                  <a:gd name="T5" fmla="*/ 0 h 37"/>
                  <a:gd name="T6" fmla="*/ 0 w 40"/>
                  <a:gd name="T7" fmla="*/ 0 h 37"/>
                  <a:gd name="T8" fmla="*/ 0 w 40"/>
                  <a:gd name="T9" fmla="*/ 0 h 37"/>
                  <a:gd name="T10" fmla="*/ 0 w 40"/>
                  <a:gd name="T11" fmla="*/ 0 h 37"/>
                  <a:gd name="T12" fmla="*/ 0 w 40"/>
                  <a:gd name="T13" fmla="*/ 0 h 37"/>
                  <a:gd name="T14" fmla="*/ 0 w 40"/>
                  <a:gd name="T15" fmla="*/ 0 h 37"/>
                  <a:gd name="T16" fmla="*/ 0 w 40"/>
                  <a:gd name="T17" fmla="*/ 0 h 37"/>
                  <a:gd name="T18" fmla="*/ 0 w 40"/>
                  <a:gd name="T19" fmla="*/ 0 h 37"/>
                  <a:gd name="T20" fmla="*/ 0 w 40"/>
                  <a:gd name="T21" fmla="*/ 0 h 37"/>
                  <a:gd name="T22" fmla="*/ 0 w 40"/>
                  <a:gd name="T23" fmla="*/ 0 h 37"/>
                  <a:gd name="T24" fmla="*/ 0 w 40"/>
                  <a:gd name="T25" fmla="*/ 0 h 37"/>
                  <a:gd name="T26" fmla="*/ 0 w 40"/>
                  <a:gd name="T27" fmla="*/ 0 h 37"/>
                  <a:gd name="T28" fmla="*/ 0 w 40"/>
                  <a:gd name="T29" fmla="*/ 0 h 37"/>
                  <a:gd name="T30" fmla="*/ 0 w 40"/>
                  <a:gd name="T31" fmla="*/ 0 h 37"/>
                  <a:gd name="T32" fmla="*/ 0 w 40"/>
                  <a:gd name="T33" fmla="*/ 0 h 37"/>
                  <a:gd name="T34" fmla="*/ 0 w 40"/>
                  <a:gd name="T35" fmla="*/ 0 h 37"/>
                  <a:gd name="T36" fmla="*/ 0 w 40"/>
                  <a:gd name="T37" fmla="*/ 0 h 37"/>
                  <a:gd name="T38" fmla="*/ 0 w 40"/>
                  <a:gd name="T39" fmla="*/ 0 h 37"/>
                  <a:gd name="T40" fmla="*/ 0 w 40"/>
                  <a:gd name="T41" fmla="*/ 0 h 37"/>
                  <a:gd name="T42" fmla="*/ 0 w 40"/>
                  <a:gd name="T43" fmla="*/ 0 h 37"/>
                  <a:gd name="T44" fmla="*/ 0 w 40"/>
                  <a:gd name="T45" fmla="*/ 0 h 37"/>
                  <a:gd name="T46" fmla="*/ 0 w 40"/>
                  <a:gd name="T47" fmla="*/ 0 h 37"/>
                  <a:gd name="T48" fmla="*/ 0 w 40"/>
                  <a:gd name="T49" fmla="*/ 0 h 37"/>
                  <a:gd name="T50" fmla="*/ 0 w 40"/>
                  <a:gd name="T51" fmla="*/ 0 h 37"/>
                  <a:gd name="T52" fmla="*/ 0 w 40"/>
                  <a:gd name="T53" fmla="*/ 0 h 37"/>
                  <a:gd name="T54" fmla="*/ 0 w 40"/>
                  <a:gd name="T55" fmla="*/ 0 h 37"/>
                  <a:gd name="T56" fmla="*/ 0 w 40"/>
                  <a:gd name="T57" fmla="*/ 0 h 37"/>
                  <a:gd name="T58" fmla="*/ 0 w 40"/>
                  <a:gd name="T59" fmla="*/ 0 h 37"/>
                  <a:gd name="T60" fmla="*/ 0 w 40"/>
                  <a:gd name="T61" fmla="*/ 0 h 37"/>
                  <a:gd name="T62" fmla="*/ 0 w 40"/>
                  <a:gd name="T63" fmla="*/ 0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37"/>
                  <a:gd name="T98" fmla="*/ 40 w 40"/>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37">
                    <a:moveTo>
                      <a:pt x="40" y="9"/>
                    </a:moveTo>
                    <a:lnTo>
                      <a:pt x="38" y="9"/>
                    </a:lnTo>
                    <a:lnTo>
                      <a:pt x="38" y="11"/>
                    </a:lnTo>
                    <a:lnTo>
                      <a:pt x="36" y="13"/>
                    </a:lnTo>
                    <a:lnTo>
                      <a:pt x="35" y="15"/>
                    </a:lnTo>
                    <a:lnTo>
                      <a:pt x="33" y="15"/>
                    </a:lnTo>
                    <a:lnTo>
                      <a:pt x="33" y="17"/>
                    </a:lnTo>
                    <a:lnTo>
                      <a:pt x="31" y="17"/>
                    </a:lnTo>
                    <a:lnTo>
                      <a:pt x="29" y="19"/>
                    </a:lnTo>
                    <a:lnTo>
                      <a:pt x="27" y="19"/>
                    </a:lnTo>
                    <a:lnTo>
                      <a:pt x="27" y="20"/>
                    </a:lnTo>
                    <a:lnTo>
                      <a:pt x="25" y="20"/>
                    </a:lnTo>
                    <a:lnTo>
                      <a:pt x="24" y="20"/>
                    </a:lnTo>
                    <a:lnTo>
                      <a:pt x="22" y="22"/>
                    </a:lnTo>
                    <a:lnTo>
                      <a:pt x="20" y="22"/>
                    </a:lnTo>
                    <a:lnTo>
                      <a:pt x="20" y="24"/>
                    </a:lnTo>
                    <a:lnTo>
                      <a:pt x="18" y="24"/>
                    </a:lnTo>
                    <a:lnTo>
                      <a:pt x="16" y="24"/>
                    </a:lnTo>
                    <a:lnTo>
                      <a:pt x="16" y="26"/>
                    </a:lnTo>
                    <a:lnTo>
                      <a:pt x="15" y="26"/>
                    </a:lnTo>
                    <a:lnTo>
                      <a:pt x="13" y="28"/>
                    </a:lnTo>
                    <a:lnTo>
                      <a:pt x="11" y="28"/>
                    </a:lnTo>
                    <a:lnTo>
                      <a:pt x="2" y="37"/>
                    </a:lnTo>
                    <a:lnTo>
                      <a:pt x="2" y="35"/>
                    </a:lnTo>
                    <a:lnTo>
                      <a:pt x="0" y="35"/>
                    </a:lnTo>
                    <a:lnTo>
                      <a:pt x="0" y="33"/>
                    </a:lnTo>
                    <a:lnTo>
                      <a:pt x="0" y="31"/>
                    </a:lnTo>
                    <a:lnTo>
                      <a:pt x="0" y="29"/>
                    </a:lnTo>
                    <a:lnTo>
                      <a:pt x="0" y="28"/>
                    </a:lnTo>
                    <a:lnTo>
                      <a:pt x="0" y="26"/>
                    </a:lnTo>
                    <a:lnTo>
                      <a:pt x="0" y="24"/>
                    </a:lnTo>
                    <a:lnTo>
                      <a:pt x="2" y="22"/>
                    </a:lnTo>
                    <a:lnTo>
                      <a:pt x="2" y="20"/>
                    </a:lnTo>
                    <a:lnTo>
                      <a:pt x="2" y="19"/>
                    </a:lnTo>
                    <a:lnTo>
                      <a:pt x="4" y="17"/>
                    </a:lnTo>
                    <a:lnTo>
                      <a:pt x="4" y="15"/>
                    </a:lnTo>
                    <a:lnTo>
                      <a:pt x="6" y="13"/>
                    </a:lnTo>
                    <a:lnTo>
                      <a:pt x="6" y="11"/>
                    </a:lnTo>
                    <a:lnTo>
                      <a:pt x="7" y="11"/>
                    </a:lnTo>
                    <a:lnTo>
                      <a:pt x="7" y="9"/>
                    </a:lnTo>
                    <a:lnTo>
                      <a:pt x="9" y="9"/>
                    </a:lnTo>
                    <a:lnTo>
                      <a:pt x="11" y="8"/>
                    </a:lnTo>
                    <a:lnTo>
                      <a:pt x="13" y="6"/>
                    </a:lnTo>
                    <a:lnTo>
                      <a:pt x="15" y="6"/>
                    </a:lnTo>
                    <a:lnTo>
                      <a:pt x="15" y="4"/>
                    </a:lnTo>
                    <a:lnTo>
                      <a:pt x="16" y="4"/>
                    </a:lnTo>
                    <a:lnTo>
                      <a:pt x="18" y="4"/>
                    </a:lnTo>
                    <a:lnTo>
                      <a:pt x="18" y="2"/>
                    </a:lnTo>
                    <a:lnTo>
                      <a:pt x="20" y="2"/>
                    </a:lnTo>
                    <a:lnTo>
                      <a:pt x="22" y="2"/>
                    </a:lnTo>
                    <a:lnTo>
                      <a:pt x="24" y="0"/>
                    </a:lnTo>
                    <a:lnTo>
                      <a:pt x="25" y="0"/>
                    </a:lnTo>
                    <a:lnTo>
                      <a:pt x="27" y="0"/>
                    </a:lnTo>
                    <a:lnTo>
                      <a:pt x="29" y="0"/>
                    </a:lnTo>
                    <a:lnTo>
                      <a:pt x="31" y="0"/>
                    </a:lnTo>
                    <a:lnTo>
                      <a:pt x="33" y="0"/>
                    </a:lnTo>
                    <a:lnTo>
                      <a:pt x="35" y="0"/>
                    </a:lnTo>
                    <a:lnTo>
                      <a:pt x="35" y="2"/>
                    </a:lnTo>
                    <a:lnTo>
                      <a:pt x="36" y="2"/>
                    </a:lnTo>
                    <a:lnTo>
                      <a:pt x="36" y="4"/>
                    </a:lnTo>
                    <a:lnTo>
                      <a:pt x="38" y="4"/>
                    </a:lnTo>
                    <a:lnTo>
                      <a:pt x="38" y="6"/>
                    </a:lnTo>
                    <a:lnTo>
                      <a:pt x="38" y="8"/>
                    </a:lnTo>
                    <a:lnTo>
                      <a:pt x="40" y="9"/>
                    </a:lnTo>
                    <a:close/>
                  </a:path>
                </a:pathLst>
              </a:custGeom>
              <a:solidFill>
                <a:srgbClr val="000000"/>
              </a:solidFill>
              <a:ln w="9525">
                <a:noFill/>
                <a:round/>
              </a:ln>
            </p:spPr>
            <p:txBody>
              <a:bodyPr/>
              <a:lstStyle/>
              <a:p>
                <a:endParaRPr lang="zh-CN" altLang="en-US"/>
              </a:p>
            </p:txBody>
          </p:sp>
          <p:sp>
            <p:nvSpPr>
              <p:cNvPr id="38" name="Freeform 23"/>
              <p:cNvSpPr/>
              <p:nvPr/>
            </p:nvSpPr>
            <p:spPr bwMode="auto">
              <a:xfrm>
                <a:off x="4475" y="911"/>
                <a:ext cx="61" cy="189"/>
              </a:xfrm>
              <a:custGeom>
                <a:avLst/>
                <a:gdLst>
                  <a:gd name="T0" fmla="*/ 1 w 121"/>
                  <a:gd name="T1" fmla="*/ 2 h 379"/>
                  <a:gd name="T2" fmla="*/ 1 w 121"/>
                  <a:gd name="T3" fmla="*/ 2 h 379"/>
                  <a:gd name="T4" fmla="*/ 1 w 121"/>
                  <a:gd name="T5" fmla="*/ 2 h 379"/>
                  <a:gd name="T6" fmla="*/ 1 w 121"/>
                  <a:gd name="T7" fmla="*/ 2 h 379"/>
                  <a:gd name="T8" fmla="*/ 1 w 121"/>
                  <a:gd name="T9" fmla="*/ 2 h 379"/>
                  <a:gd name="T10" fmla="*/ 1 w 121"/>
                  <a:gd name="T11" fmla="*/ 2 h 379"/>
                  <a:gd name="T12" fmla="*/ 1 w 121"/>
                  <a:gd name="T13" fmla="*/ 2 h 379"/>
                  <a:gd name="T14" fmla="*/ 1 w 121"/>
                  <a:gd name="T15" fmla="*/ 2 h 379"/>
                  <a:gd name="T16" fmla="*/ 1 w 121"/>
                  <a:gd name="T17" fmla="*/ 2 h 379"/>
                  <a:gd name="T18" fmla="*/ 1 w 121"/>
                  <a:gd name="T19" fmla="*/ 2 h 379"/>
                  <a:gd name="T20" fmla="*/ 1 w 121"/>
                  <a:gd name="T21" fmla="*/ 2 h 379"/>
                  <a:gd name="T22" fmla="*/ 1 w 121"/>
                  <a:gd name="T23" fmla="*/ 2 h 379"/>
                  <a:gd name="T24" fmla="*/ 1 w 121"/>
                  <a:gd name="T25" fmla="*/ 2 h 379"/>
                  <a:gd name="T26" fmla="*/ 1 w 121"/>
                  <a:gd name="T27" fmla="*/ 2 h 379"/>
                  <a:gd name="T28" fmla="*/ 1 w 121"/>
                  <a:gd name="T29" fmla="*/ 2 h 379"/>
                  <a:gd name="T30" fmla="*/ 1 w 121"/>
                  <a:gd name="T31" fmla="*/ 2 h 379"/>
                  <a:gd name="T32" fmla="*/ 1 w 121"/>
                  <a:gd name="T33" fmla="*/ 2 h 379"/>
                  <a:gd name="T34" fmla="*/ 1 w 121"/>
                  <a:gd name="T35" fmla="*/ 2 h 379"/>
                  <a:gd name="T36" fmla="*/ 1 w 121"/>
                  <a:gd name="T37" fmla="*/ 2 h 379"/>
                  <a:gd name="T38" fmla="*/ 1 w 121"/>
                  <a:gd name="T39" fmla="*/ 2 h 379"/>
                  <a:gd name="T40" fmla="*/ 1 w 121"/>
                  <a:gd name="T41" fmla="*/ 2 h 379"/>
                  <a:gd name="T42" fmla="*/ 1 w 121"/>
                  <a:gd name="T43" fmla="*/ 2 h 379"/>
                  <a:gd name="T44" fmla="*/ 1 w 121"/>
                  <a:gd name="T45" fmla="*/ 2 h 379"/>
                  <a:gd name="T46" fmla="*/ 1 w 121"/>
                  <a:gd name="T47" fmla="*/ 2 h 379"/>
                  <a:gd name="T48" fmla="*/ 1 w 121"/>
                  <a:gd name="T49" fmla="*/ 2 h 379"/>
                  <a:gd name="T50" fmla="*/ 1 w 121"/>
                  <a:gd name="T51" fmla="*/ 2 h 379"/>
                  <a:gd name="T52" fmla="*/ 1 w 121"/>
                  <a:gd name="T53" fmla="*/ 2 h 379"/>
                  <a:gd name="T54" fmla="*/ 1 w 121"/>
                  <a:gd name="T55" fmla="*/ 2 h 379"/>
                  <a:gd name="T56" fmla="*/ 1 w 121"/>
                  <a:gd name="T57" fmla="*/ 2 h 379"/>
                  <a:gd name="T58" fmla="*/ 1 w 121"/>
                  <a:gd name="T59" fmla="*/ 2 h 379"/>
                  <a:gd name="T60" fmla="*/ 1 w 121"/>
                  <a:gd name="T61" fmla="*/ 2 h 379"/>
                  <a:gd name="T62" fmla="*/ 1 w 121"/>
                  <a:gd name="T63" fmla="*/ 2 h 379"/>
                  <a:gd name="T64" fmla="*/ 1 w 121"/>
                  <a:gd name="T65" fmla="*/ 2 h 379"/>
                  <a:gd name="T66" fmla="*/ 1 w 121"/>
                  <a:gd name="T67" fmla="*/ 2 h 379"/>
                  <a:gd name="T68" fmla="*/ 1 w 121"/>
                  <a:gd name="T69" fmla="*/ 2 h 379"/>
                  <a:gd name="T70" fmla="*/ 1 w 121"/>
                  <a:gd name="T71" fmla="*/ 2 h 379"/>
                  <a:gd name="T72" fmla="*/ 0 w 121"/>
                  <a:gd name="T73" fmla="*/ 2 h 379"/>
                  <a:gd name="T74" fmla="*/ 0 w 121"/>
                  <a:gd name="T75" fmla="*/ 0 h 379"/>
                  <a:gd name="T76" fmla="*/ 1 w 121"/>
                  <a:gd name="T77" fmla="*/ 0 h 379"/>
                  <a:gd name="T78" fmla="*/ 1 w 121"/>
                  <a:gd name="T79" fmla="*/ 0 h 379"/>
                  <a:gd name="T80" fmla="*/ 1 w 121"/>
                  <a:gd name="T81" fmla="*/ 2 h 3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1"/>
                  <a:gd name="T124" fmla="*/ 0 h 379"/>
                  <a:gd name="T125" fmla="*/ 121 w 121"/>
                  <a:gd name="T126" fmla="*/ 379 h 3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1" h="379">
                    <a:moveTo>
                      <a:pt x="121" y="372"/>
                    </a:moveTo>
                    <a:lnTo>
                      <a:pt x="121" y="374"/>
                    </a:lnTo>
                    <a:lnTo>
                      <a:pt x="119" y="374"/>
                    </a:lnTo>
                    <a:lnTo>
                      <a:pt x="119" y="375"/>
                    </a:lnTo>
                    <a:lnTo>
                      <a:pt x="119" y="377"/>
                    </a:lnTo>
                    <a:lnTo>
                      <a:pt x="116" y="377"/>
                    </a:lnTo>
                    <a:lnTo>
                      <a:pt x="112" y="377"/>
                    </a:lnTo>
                    <a:lnTo>
                      <a:pt x="108" y="377"/>
                    </a:lnTo>
                    <a:lnTo>
                      <a:pt x="105" y="377"/>
                    </a:lnTo>
                    <a:lnTo>
                      <a:pt x="101" y="377"/>
                    </a:lnTo>
                    <a:lnTo>
                      <a:pt x="98" y="379"/>
                    </a:lnTo>
                    <a:lnTo>
                      <a:pt x="94" y="379"/>
                    </a:lnTo>
                    <a:lnTo>
                      <a:pt x="90" y="379"/>
                    </a:lnTo>
                    <a:lnTo>
                      <a:pt x="87" y="379"/>
                    </a:lnTo>
                    <a:lnTo>
                      <a:pt x="83" y="379"/>
                    </a:lnTo>
                    <a:lnTo>
                      <a:pt x="79" y="379"/>
                    </a:lnTo>
                    <a:lnTo>
                      <a:pt x="74" y="379"/>
                    </a:lnTo>
                    <a:lnTo>
                      <a:pt x="70" y="379"/>
                    </a:lnTo>
                    <a:lnTo>
                      <a:pt x="67" y="379"/>
                    </a:lnTo>
                    <a:lnTo>
                      <a:pt x="63" y="379"/>
                    </a:lnTo>
                    <a:lnTo>
                      <a:pt x="60" y="379"/>
                    </a:lnTo>
                    <a:lnTo>
                      <a:pt x="56" y="379"/>
                    </a:lnTo>
                    <a:lnTo>
                      <a:pt x="52" y="379"/>
                    </a:lnTo>
                    <a:lnTo>
                      <a:pt x="49" y="379"/>
                    </a:lnTo>
                    <a:lnTo>
                      <a:pt x="45" y="379"/>
                    </a:lnTo>
                    <a:lnTo>
                      <a:pt x="41" y="379"/>
                    </a:lnTo>
                    <a:lnTo>
                      <a:pt x="36" y="379"/>
                    </a:lnTo>
                    <a:lnTo>
                      <a:pt x="32" y="379"/>
                    </a:lnTo>
                    <a:lnTo>
                      <a:pt x="29" y="379"/>
                    </a:lnTo>
                    <a:lnTo>
                      <a:pt x="25" y="379"/>
                    </a:lnTo>
                    <a:lnTo>
                      <a:pt x="21" y="379"/>
                    </a:lnTo>
                    <a:lnTo>
                      <a:pt x="18" y="379"/>
                    </a:lnTo>
                    <a:lnTo>
                      <a:pt x="14" y="379"/>
                    </a:lnTo>
                    <a:lnTo>
                      <a:pt x="11" y="379"/>
                    </a:lnTo>
                    <a:lnTo>
                      <a:pt x="7" y="379"/>
                    </a:lnTo>
                    <a:lnTo>
                      <a:pt x="3" y="379"/>
                    </a:lnTo>
                    <a:lnTo>
                      <a:pt x="0" y="379"/>
                    </a:lnTo>
                    <a:lnTo>
                      <a:pt x="0" y="2"/>
                    </a:lnTo>
                    <a:lnTo>
                      <a:pt x="2" y="0"/>
                    </a:lnTo>
                    <a:lnTo>
                      <a:pt x="121" y="2"/>
                    </a:lnTo>
                    <a:lnTo>
                      <a:pt x="121" y="372"/>
                    </a:lnTo>
                    <a:close/>
                  </a:path>
                </a:pathLst>
              </a:custGeom>
              <a:solidFill>
                <a:srgbClr val="00FFFF"/>
              </a:solidFill>
              <a:ln w="9525">
                <a:noFill/>
                <a:round/>
              </a:ln>
            </p:spPr>
            <p:txBody>
              <a:bodyPr/>
              <a:lstStyle/>
              <a:p>
                <a:endParaRPr lang="zh-CN" altLang="en-US"/>
              </a:p>
            </p:txBody>
          </p:sp>
          <p:sp>
            <p:nvSpPr>
              <p:cNvPr id="39" name="Freeform 24"/>
              <p:cNvSpPr/>
              <p:nvPr/>
            </p:nvSpPr>
            <p:spPr bwMode="auto">
              <a:xfrm>
                <a:off x="5173" y="927"/>
                <a:ext cx="42" cy="34"/>
              </a:xfrm>
              <a:custGeom>
                <a:avLst/>
                <a:gdLst>
                  <a:gd name="T0" fmla="*/ 1 w 84"/>
                  <a:gd name="T1" fmla="*/ 0 h 69"/>
                  <a:gd name="T2" fmla="*/ 1 w 84"/>
                  <a:gd name="T3" fmla="*/ 0 h 69"/>
                  <a:gd name="T4" fmla="*/ 1 w 84"/>
                  <a:gd name="T5" fmla="*/ 0 h 69"/>
                  <a:gd name="T6" fmla="*/ 1 w 84"/>
                  <a:gd name="T7" fmla="*/ 0 h 69"/>
                  <a:gd name="T8" fmla="*/ 1 w 84"/>
                  <a:gd name="T9" fmla="*/ 0 h 69"/>
                  <a:gd name="T10" fmla="*/ 1 w 84"/>
                  <a:gd name="T11" fmla="*/ 0 h 69"/>
                  <a:gd name="T12" fmla="*/ 1 w 84"/>
                  <a:gd name="T13" fmla="*/ 0 h 69"/>
                  <a:gd name="T14" fmla="*/ 1 w 84"/>
                  <a:gd name="T15" fmla="*/ 0 h 69"/>
                  <a:gd name="T16" fmla="*/ 1 w 84"/>
                  <a:gd name="T17" fmla="*/ 0 h 69"/>
                  <a:gd name="T18" fmla="*/ 1 w 84"/>
                  <a:gd name="T19" fmla="*/ 0 h 69"/>
                  <a:gd name="T20" fmla="*/ 1 w 84"/>
                  <a:gd name="T21" fmla="*/ 0 h 69"/>
                  <a:gd name="T22" fmla="*/ 1 w 84"/>
                  <a:gd name="T23" fmla="*/ 0 h 69"/>
                  <a:gd name="T24" fmla="*/ 1 w 84"/>
                  <a:gd name="T25" fmla="*/ 0 h 69"/>
                  <a:gd name="T26" fmla="*/ 1 w 84"/>
                  <a:gd name="T27" fmla="*/ 0 h 69"/>
                  <a:gd name="T28" fmla="*/ 1 w 84"/>
                  <a:gd name="T29" fmla="*/ 0 h 69"/>
                  <a:gd name="T30" fmla="*/ 1 w 84"/>
                  <a:gd name="T31" fmla="*/ 0 h 69"/>
                  <a:gd name="T32" fmla="*/ 1 w 84"/>
                  <a:gd name="T33" fmla="*/ 0 h 69"/>
                  <a:gd name="T34" fmla="*/ 1 w 84"/>
                  <a:gd name="T35" fmla="*/ 0 h 69"/>
                  <a:gd name="T36" fmla="*/ 1 w 84"/>
                  <a:gd name="T37" fmla="*/ 0 h 69"/>
                  <a:gd name="T38" fmla="*/ 1 w 84"/>
                  <a:gd name="T39" fmla="*/ 0 h 69"/>
                  <a:gd name="T40" fmla="*/ 1 w 84"/>
                  <a:gd name="T41" fmla="*/ 0 h 69"/>
                  <a:gd name="T42" fmla="*/ 1 w 84"/>
                  <a:gd name="T43" fmla="*/ 0 h 69"/>
                  <a:gd name="T44" fmla="*/ 1 w 84"/>
                  <a:gd name="T45" fmla="*/ 0 h 69"/>
                  <a:gd name="T46" fmla="*/ 1 w 84"/>
                  <a:gd name="T47" fmla="*/ 0 h 69"/>
                  <a:gd name="T48" fmla="*/ 1 w 84"/>
                  <a:gd name="T49" fmla="*/ 0 h 69"/>
                  <a:gd name="T50" fmla="*/ 1 w 84"/>
                  <a:gd name="T51" fmla="*/ 0 h 69"/>
                  <a:gd name="T52" fmla="*/ 1 w 84"/>
                  <a:gd name="T53" fmla="*/ 0 h 69"/>
                  <a:gd name="T54" fmla="*/ 1 w 84"/>
                  <a:gd name="T55" fmla="*/ 0 h 69"/>
                  <a:gd name="T56" fmla="*/ 1 w 84"/>
                  <a:gd name="T57" fmla="*/ 0 h 69"/>
                  <a:gd name="T58" fmla="*/ 1 w 84"/>
                  <a:gd name="T59" fmla="*/ 0 h 69"/>
                  <a:gd name="T60" fmla="*/ 0 w 84"/>
                  <a:gd name="T61" fmla="*/ 0 h 69"/>
                  <a:gd name="T62" fmla="*/ 1 w 84"/>
                  <a:gd name="T63" fmla="*/ 0 h 69"/>
                  <a:gd name="T64" fmla="*/ 1 w 84"/>
                  <a:gd name="T65" fmla="*/ 0 h 69"/>
                  <a:gd name="T66" fmla="*/ 1 w 84"/>
                  <a:gd name="T67" fmla="*/ 0 h 69"/>
                  <a:gd name="T68" fmla="*/ 1 w 84"/>
                  <a:gd name="T69" fmla="*/ 0 h 69"/>
                  <a:gd name="T70" fmla="*/ 1 w 84"/>
                  <a:gd name="T71" fmla="*/ 0 h 69"/>
                  <a:gd name="T72" fmla="*/ 1 w 84"/>
                  <a:gd name="T73" fmla="*/ 0 h 69"/>
                  <a:gd name="T74" fmla="*/ 1 w 84"/>
                  <a:gd name="T75" fmla="*/ 0 h 69"/>
                  <a:gd name="T76" fmla="*/ 1 w 84"/>
                  <a:gd name="T77" fmla="*/ 0 h 69"/>
                  <a:gd name="T78" fmla="*/ 1 w 84"/>
                  <a:gd name="T79" fmla="*/ 0 h 69"/>
                  <a:gd name="T80" fmla="*/ 1 w 84"/>
                  <a:gd name="T81" fmla="*/ 0 h 69"/>
                  <a:gd name="T82" fmla="*/ 1 w 84"/>
                  <a:gd name="T83" fmla="*/ 0 h 69"/>
                  <a:gd name="T84" fmla="*/ 1 w 84"/>
                  <a:gd name="T85" fmla="*/ 0 h 69"/>
                  <a:gd name="T86" fmla="*/ 1 w 84"/>
                  <a:gd name="T87" fmla="*/ 0 h 69"/>
                  <a:gd name="T88" fmla="*/ 1 w 84"/>
                  <a:gd name="T89" fmla="*/ 0 h 69"/>
                  <a:gd name="T90" fmla="*/ 1 w 84"/>
                  <a:gd name="T91" fmla="*/ 0 h 69"/>
                  <a:gd name="T92" fmla="*/ 1 w 84"/>
                  <a:gd name="T93" fmla="*/ 0 h 69"/>
                  <a:gd name="T94" fmla="*/ 1 w 84"/>
                  <a:gd name="T95" fmla="*/ 0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
                  <a:gd name="T145" fmla="*/ 0 h 69"/>
                  <a:gd name="T146" fmla="*/ 84 w 84"/>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 h="69">
                    <a:moveTo>
                      <a:pt x="84" y="27"/>
                    </a:moveTo>
                    <a:lnTo>
                      <a:pt x="84" y="29"/>
                    </a:lnTo>
                    <a:lnTo>
                      <a:pt x="84" y="31"/>
                    </a:lnTo>
                    <a:lnTo>
                      <a:pt x="82" y="33"/>
                    </a:lnTo>
                    <a:lnTo>
                      <a:pt x="82" y="35"/>
                    </a:lnTo>
                    <a:lnTo>
                      <a:pt x="82" y="36"/>
                    </a:lnTo>
                    <a:lnTo>
                      <a:pt x="80" y="36"/>
                    </a:lnTo>
                    <a:lnTo>
                      <a:pt x="80" y="38"/>
                    </a:lnTo>
                    <a:lnTo>
                      <a:pt x="78" y="40"/>
                    </a:lnTo>
                    <a:lnTo>
                      <a:pt x="78" y="42"/>
                    </a:lnTo>
                    <a:lnTo>
                      <a:pt x="76" y="42"/>
                    </a:lnTo>
                    <a:lnTo>
                      <a:pt x="75" y="44"/>
                    </a:lnTo>
                    <a:lnTo>
                      <a:pt x="75" y="45"/>
                    </a:lnTo>
                    <a:lnTo>
                      <a:pt x="73" y="47"/>
                    </a:lnTo>
                    <a:lnTo>
                      <a:pt x="71" y="47"/>
                    </a:lnTo>
                    <a:lnTo>
                      <a:pt x="69" y="49"/>
                    </a:lnTo>
                    <a:lnTo>
                      <a:pt x="69" y="51"/>
                    </a:lnTo>
                    <a:lnTo>
                      <a:pt x="67" y="51"/>
                    </a:lnTo>
                    <a:lnTo>
                      <a:pt x="65" y="53"/>
                    </a:lnTo>
                    <a:lnTo>
                      <a:pt x="64" y="53"/>
                    </a:lnTo>
                    <a:lnTo>
                      <a:pt x="62" y="54"/>
                    </a:lnTo>
                    <a:lnTo>
                      <a:pt x="60" y="56"/>
                    </a:lnTo>
                    <a:lnTo>
                      <a:pt x="58" y="56"/>
                    </a:lnTo>
                    <a:lnTo>
                      <a:pt x="56" y="58"/>
                    </a:lnTo>
                    <a:lnTo>
                      <a:pt x="55" y="60"/>
                    </a:lnTo>
                    <a:lnTo>
                      <a:pt x="53" y="62"/>
                    </a:lnTo>
                    <a:lnTo>
                      <a:pt x="51" y="64"/>
                    </a:lnTo>
                    <a:lnTo>
                      <a:pt x="49" y="64"/>
                    </a:lnTo>
                    <a:lnTo>
                      <a:pt x="47" y="65"/>
                    </a:lnTo>
                    <a:lnTo>
                      <a:pt x="46" y="67"/>
                    </a:lnTo>
                    <a:lnTo>
                      <a:pt x="44" y="69"/>
                    </a:lnTo>
                    <a:lnTo>
                      <a:pt x="40" y="69"/>
                    </a:lnTo>
                    <a:lnTo>
                      <a:pt x="38" y="69"/>
                    </a:lnTo>
                    <a:lnTo>
                      <a:pt x="35" y="69"/>
                    </a:lnTo>
                    <a:lnTo>
                      <a:pt x="33" y="69"/>
                    </a:lnTo>
                    <a:lnTo>
                      <a:pt x="31" y="69"/>
                    </a:lnTo>
                    <a:lnTo>
                      <a:pt x="29" y="69"/>
                    </a:lnTo>
                    <a:lnTo>
                      <a:pt x="27" y="67"/>
                    </a:lnTo>
                    <a:lnTo>
                      <a:pt x="26" y="65"/>
                    </a:lnTo>
                    <a:lnTo>
                      <a:pt x="24" y="65"/>
                    </a:lnTo>
                    <a:lnTo>
                      <a:pt x="22" y="64"/>
                    </a:lnTo>
                    <a:lnTo>
                      <a:pt x="20" y="62"/>
                    </a:lnTo>
                    <a:lnTo>
                      <a:pt x="18" y="60"/>
                    </a:lnTo>
                    <a:lnTo>
                      <a:pt x="18" y="58"/>
                    </a:lnTo>
                    <a:lnTo>
                      <a:pt x="17" y="56"/>
                    </a:lnTo>
                    <a:lnTo>
                      <a:pt x="15" y="54"/>
                    </a:lnTo>
                    <a:lnTo>
                      <a:pt x="15" y="53"/>
                    </a:lnTo>
                    <a:lnTo>
                      <a:pt x="13" y="49"/>
                    </a:lnTo>
                    <a:lnTo>
                      <a:pt x="13" y="47"/>
                    </a:lnTo>
                    <a:lnTo>
                      <a:pt x="13" y="45"/>
                    </a:lnTo>
                    <a:lnTo>
                      <a:pt x="11" y="42"/>
                    </a:lnTo>
                    <a:lnTo>
                      <a:pt x="11" y="40"/>
                    </a:lnTo>
                    <a:lnTo>
                      <a:pt x="9" y="38"/>
                    </a:lnTo>
                    <a:lnTo>
                      <a:pt x="9" y="35"/>
                    </a:lnTo>
                    <a:lnTo>
                      <a:pt x="8" y="33"/>
                    </a:lnTo>
                    <a:lnTo>
                      <a:pt x="8" y="31"/>
                    </a:lnTo>
                    <a:lnTo>
                      <a:pt x="6" y="27"/>
                    </a:lnTo>
                    <a:lnTo>
                      <a:pt x="6" y="25"/>
                    </a:lnTo>
                    <a:lnTo>
                      <a:pt x="4" y="24"/>
                    </a:lnTo>
                    <a:lnTo>
                      <a:pt x="4" y="22"/>
                    </a:lnTo>
                    <a:lnTo>
                      <a:pt x="2" y="20"/>
                    </a:lnTo>
                    <a:lnTo>
                      <a:pt x="0" y="18"/>
                    </a:lnTo>
                    <a:lnTo>
                      <a:pt x="0" y="16"/>
                    </a:lnTo>
                    <a:lnTo>
                      <a:pt x="4" y="0"/>
                    </a:lnTo>
                    <a:lnTo>
                      <a:pt x="6" y="0"/>
                    </a:lnTo>
                    <a:lnTo>
                      <a:pt x="9" y="0"/>
                    </a:lnTo>
                    <a:lnTo>
                      <a:pt x="11" y="0"/>
                    </a:lnTo>
                    <a:lnTo>
                      <a:pt x="15" y="2"/>
                    </a:lnTo>
                    <a:lnTo>
                      <a:pt x="17" y="2"/>
                    </a:lnTo>
                    <a:lnTo>
                      <a:pt x="20" y="2"/>
                    </a:lnTo>
                    <a:lnTo>
                      <a:pt x="22" y="4"/>
                    </a:lnTo>
                    <a:lnTo>
                      <a:pt x="26" y="4"/>
                    </a:lnTo>
                    <a:lnTo>
                      <a:pt x="27" y="4"/>
                    </a:lnTo>
                    <a:lnTo>
                      <a:pt x="29" y="6"/>
                    </a:lnTo>
                    <a:lnTo>
                      <a:pt x="33" y="6"/>
                    </a:lnTo>
                    <a:lnTo>
                      <a:pt x="35" y="7"/>
                    </a:lnTo>
                    <a:lnTo>
                      <a:pt x="38" y="7"/>
                    </a:lnTo>
                    <a:lnTo>
                      <a:pt x="40" y="9"/>
                    </a:lnTo>
                    <a:lnTo>
                      <a:pt x="42" y="9"/>
                    </a:lnTo>
                    <a:lnTo>
                      <a:pt x="46" y="11"/>
                    </a:lnTo>
                    <a:lnTo>
                      <a:pt x="47" y="11"/>
                    </a:lnTo>
                    <a:lnTo>
                      <a:pt x="49" y="13"/>
                    </a:lnTo>
                    <a:lnTo>
                      <a:pt x="53" y="15"/>
                    </a:lnTo>
                    <a:lnTo>
                      <a:pt x="55" y="15"/>
                    </a:lnTo>
                    <a:lnTo>
                      <a:pt x="56" y="16"/>
                    </a:lnTo>
                    <a:lnTo>
                      <a:pt x="60" y="16"/>
                    </a:lnTo>
                    <a:lnTo>
                      <a:pt x="62" y="18"/>
                    </a:lnTo>
                    <a:lnTo>
                      <a:pt x="64" y="18"/>
                    </a:lnTo>
                    <a:lnTo>
                      <a:pt x="67" y="20"/>
                    </a:lnTo>
                    <a:lnTo>
                      <a:pt x="69" y="22"/>
                    </a:lnTo>
                    <a:lnTo>
                      <a:pt x="71" y="22"/>
                    </a:lnTo>
                    <a:lnTo>
                      <a:pt x="73" y="24"/>
                    </a:lnTo>
                    <a:lnTo>
                      <a:pt x="76" y="24"/>
                    </a:lnTo>
                    <a:lnTo>
                      <a:pt x="78" y="25"/>
                    </a:lnTo>
                    <a:lnTo>
                      <a:pt x="80" y="25"/>
                    </a:lnTo>
                    <a:lnTo>
                      <a:pt x="84" y="27"/>
                    </a:lnTo>
                    <a:close/>
                  </a:path>
                </a:pathLst>
              </a:custGeom>
              <a:solidFill>
                <a:srgbClr val="000000"/>
              </a:solidFill>
              <a:ln w="9525">
                <a:noFill/>
                <a:round/>
              </a:ln>
            </p:spPr>
            <p:txBody>
              <a:bodyPr/>
              <a:lstStyle/>
              <a:p>
                <a:endParaRPr lang="zh-CN" altLang="en-US"/>
              </a:p>
            </p:txBody>
          </p:sp>
          <p:sp>
            <p:nvSpPr>
              <p:cNvPr id="40" name="Freeform 25"/>
              <p:cNvSpPr/>
              <p:nvPr/>
            </p:nvSpPr>
            <p:spPr bwMode="auto">
              <a:xfrm>
                <a:off x="5183" y="938"/>
                <a:ext cx="23" cy="17"/>
              </a:xfrm>
              <a:custGeom>
                <a:avLst/>
                <a:gdLst>
                  <a:gd name="T0" fmla="*/ 1 w 45"/>
                  <a:gd name="T1" fmla="*/ 1 h 32"/>
                  <a:gd name="T2" fmla="*/ 1 w 45"/>
                  <a:gd name="T3" fmla="*/ 1 h 32"/>
                  <a:gd name="T4" fmla="*/ 1 w 45"/>
                  <a:gd name="T5" fmla="*/ 1 h 32"/>
                  <a:gd name="T6" fmla="*/ 1 w 45"/>
                  <a:gd name="T7" fmla="*/ 1 h 32"/>
                  <a:gd name="T8" fmla="*/ 1 w 45"/>
                  <a:gd name="T9" fmla="*/ 1 h 32"/>
                  <a:gd name="T10" fmla="*/ 1 w 45"/>
                  <a:gd name="T11" fmla="*/ 1 h 32"/>
                  <a:gd name="T12" fmla="*/ 1 w 45"/>
                  <a:gd name="T13" fmla="*/ 1 h 32"/>
                  <a:gd name="T14" fmla="*/ 1 w 45"/>
                  <a:gd name="T15" fmla="*/ 1 h 32"/>
                  <a:gd name="T16" fmla="*/ 1 w 45"/>
                  <a:gd name="T17" fmla="*/ 1 h 32"/>
                  <a:gd name="T18" fmla="*/ 1 w 45"/>
                  <a:gd name="T19" fmla="*/ 1 h 32"/>
                  <a:gd name="T20" fmla="*/ 1 w 45"/>
                  <a:gd name="T21" fmla="*/ 1 h 32"/>
                  <a:gd name="T22" fmla="*/ 1 w 45"/>
                  <a:gd name="T23" fmla="*/ 1 h 32"/>
                  <a:gd name="T24" fmla="*/ 1 w 45"/>
                  <a:gd name="T25" fmla="*/ 1 h 32"/>
                  <a:gd name="T26" fmla="*/ 1 w 45"/>
                  <a:gd name="T27" fmla="*/ 1 h 32"/>
                  <a:gd name="T28" fmla="*/ 1 w 45"/>
                  <a:gd name="T29" fmla="*/ 1 h 32"/>
                  <a:gd name="T30" fmla="*/ 1 w 45"/>
                  <a:gd name="T31" fmla="*/ 1 h 32"/>
                  <a:gd name="T32" fmla="*/ 1 w 45"/>
                  <a:gd name="T33" fmla="*/ 1 h 32"/>
                  <a:gd name="T34" fmla="*/ 1 w 45"/>
                  <a:gd name="T35" fmla="*/ 1 h 32"/>
                  <a:gd name="T36" fmla="*/ 1 w 45"/>
                  <a:gd name="T37" fmla="*/ 1 h 32"/>
                  <a:gd name="T38" fmla="*/ 1 w 45"/>
                  <a:gd name="T39" fmla="*/ 1 h 32"/>
                  <a:gd name="T40" fmla="*/ 1 w 45"/>
                  <a:gd name="T41" fmla="*/ 1 h 32"/>
                  <a:gd name="T42" fmla="*/ 0 w 45"/>
                  <a:gd name="T43" fmla="*/ 1 h 32"/>
                  <a:gd name="T44" fmla="*/ 1 w 45"/>
                  <a:gd name="T45" fmla="*/ 1 h 32"/>
                  <a:gd name="T46" fmla="*/ 1 w 45"/>
                  <a:gd name="T47" fmla="*/ 1 h 32"/>
                  <a:gd name="T48" fmla="*/ 1 w 45"/>
                  <a:gd name="T49" fmla="*/ 0 h 32"/>
                  <a:gd name="T50" fmla="*/ 1 w 45"/>
                  <a:gd name="T51" fmla="*/ 0 h 32"/>
                  <a:gd name="T52" fmla="*/ 1 w 45"/>
                  <a:gd name="T53" fmla="*/ 0 h 32"/>
                  <a:gd name="T54" fmla="*/ 1 w 45"/>
                  <a:gd name="T55" fmla="*/ 0 h 32"/>
                  <a:gd name="T56" fmla="*/ 1 w 45"/>
                  <a:gd name="T57" fmla="*/ 0 h 32"/>
                  <a:gd name="T58" fmla="*/ 1 w 45"/>
                  <a:gd name="T59" fmla="*/ 1 h 32"/>
                  <a:gd name="T60" fmla="*/ 1 w 45"/>
                  <a:gd name="T61" fmla="*/ 1 h 32"/>
                  <a:gd name="T62" fmla="*/ 1 w 45"/>
                  <a:gd name="T63" fmla="*/ 1 h 32"/>
                  <a:gd name="T64" fmla="*/ 1 w 45"/>
                  <a:gd name="T65" fmla="*/ 1 h 32"/>
                  <a:gd name="T66" fmla="*/ 1 w 45"/>
                  <a:gd name="T67" fmla="*/ 1 h 32"/>
                  <a:gd name="T68" fmla="*/ 1 w 45"/>
                  <a:gd name="T69" fmla="*/ 1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32"/>
                  <a:gd name="T107" fmla="*/ 45 w 45"/>
                  <a:gd name="T108" fmla="*/ 32 h 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32">
                    <a:moveTo>
                      <a:pt x="45" y="11"/>
                    </a:moveTo>
                    <a:lnTo>
                      <a:pt x="44" y="11"/>
                    </a:lnTo>
                    <a:lnTo>
                      <a:pt x="44" y="12"/>
                    </a:lnTo>
                    <a:lnTo>
                      <a:pt x="42" y="12"/>
                    </a:lnTo>
                    <a:lnTo>
                      <a:pt x="42" y="14"/>
                    </a:lnTo>
                    <a:lnTo>
                      <a:pt x="40" y="14"/>
                    </a:lnTo>
                    <a:lnTo>
                      <a:pt x="40" y="16"/>
                    </a:lnTo>
                    <a:lnTo>
                      <a:pt x="38" y="16"/>
                    </a:lnTo>
                    <a:lnTo>
                      <a:pt x="38" y="18"/>
                    </a:lnTo>
                    <a:lnTo>
                      <a:pt x="36" y="18"/>
                    </a:lnTo>
                    <a:lnTo>
                      <a:pt x="36" y="20"/>
                    </a:lnTo>
                    <a:lnTo>
                      <a:pt x="35" y="20"/>
                    </a:lnTo>
                    <a:lnTo>
                      <a:pt x="35" y="21"/>
                    </a:lnTo>
                    <a:lnTo>
                      <a:pt x="33" y="21"/>
                    </a:lnTo>
                    <a:lnTo>
                      <a:pt x="33" y="23"/>
                    </a:lnTo>
                    <a:lnTo>
                      <a:pt x="31" y="23"/>
                    </a:lnTo>
                    <a:lnTo>
                      <a:pt x="31" y="25"/>
                    </a:lnTo>
                    <a:lnTo>
                      <a:pt x="29" y="25"/>
                    </a:lnTo>
                    <a:lnTo>
                      <a:pt x="27" y="27"/>
                    </a:lnTo>
                    <a:lnTo>
                      <a:pt x="26" y="29"/>
                    </a:lnTo>
                    <a:lnTo>
                      <a:pt x="24" y="29"/>
                    </a:lnTo>
                    <a:lnTo>
                      <a:pt x="22" y="30"/>
                    </a:lnTo>
                    <a:lnTo>
                      <a:pt x="20" y="30"/>
                    </a:lnTo>
                    <a:lnTo>
                      <a:pt x="18" y="30"/>
                    </a:lnTo>
                    <a:lnTo>
                      <a:pt x="18" y="32"/>
                    </a:lnTo>
                    <a:lnTo>
                      <a:pt x="16" y="32"/>
                    </a:lnTo>
                    <a:lnTo>
                      <a:pt x="15" y="32"/>
                    </a:lnTo>
                    <a:lnTo>
                      <a:pt x="13" y="32"/>
                    </a:lnTo>
                    <a:lnTo>
                      <a:pt x="11" y="30"/>
                    </a:lnTo>
                    <a:lnTo>
                      <a:pt x="11" y="29"/>
                    </a:lnTo>
                    <a:lnTo>
                      <a:pt x="9" y="29"/>
                    </a:lnTo>
                    <a:lnTo>
                      <a:pt x="9" y="27"/>
                    </a:lnTo>
                    <a:lnTo>
                      <a:pt x="7" y="27"/>
                    </a:lnTo>
                    <a:lnTo>
                      <a:pt x="7" y="25"/>
                    </a:lnTo>
                    <a:lnTo>
                      <a:pt x="7" y="23"/>
                    </a:lnTo>
                    <a:lnTo>
                      <a:pt x="6" y="21"/>
                    </a:lnTo>
                    <a:lnTo>
                      <a:pt x="6" y="20"/>
                    </a:lnTo>
                    <a:lnTo>
                      <a:pt x="4" y="18"/>
                    </a:lnTo>
                    <a:lnTo>
                      <a:pt x="4" y="16"/>
                    </a:lnTo>
                    <a:lnTo>
                      <a:pt x="4" y="14"/>
                    </a:lnTo>
                    <a:lnTo>
                      <a:pt x="2" y="14"/>
                    </a:lnTo>
                    <a:lnTo>
                      <a:pt x="2" y="12"/>
                    </a:lnTo>
                    <a:lnTo>
                      <a:pt x="2" y="11"/>
                    </a:lnTo>
                    <a:lnTo>
                      <a:pt x="0" y="9"/>
                    </a:lnTo>
                    <a:lnTo>
                      <a:pt x="0" y="7"/>
                    </a:lnTo>
                    <a:lnTo>
                      <a:pt x="2" y="5"/>
                    </a:lnTo>
                    <a:lnTo>
                      <a:pt x="4" y="3"/>
                    </a:lnTo>
                    <a:lnTo>
                      <a:pt x="6" y="3"/>
                    </a:lnTo>
                    <a:lnTo>
                      <a:pt x="7" y="1"/>
                    </a:lnTo>
                    <a:lnTo>
                      <a:pt x="9" y="0"/>
                    </a:lnTo>
                    <a:lnTo>
                      <a:pt x="11" y="0"/>
                    </a:lnTo>
                    <a:lnTo>
                      <a:pt x="13" y="0"/>
                    </a:lnTo>
                    <a:lnTo>
                      <a:pt x="15" y="0"/>
                    </a:lnTo>
                    <a:lnTo>
                      <a:pt x="16" y="0"/>
                    </a:lnTo>
                    <a:lnTo>
                      <a:pt x="18" y="0"/>
                    </a:lnTo>
                    <a:lnTo>
                      <a:pt x="20" y="0"/>
                    </a:lnTo>
                    <a:lnTo>
                      <a:pt x="22" y="0"/>
                    </a:lnTo>
                    <a:lnTo>
                      <a:pt x="24" y="0"/>
                    </a:lnTo>
                    <a:lnTo>
                      <a:pt x="26" y="1"/>
                    </a:lnTo>
                    <a:lnTo>
                      <a:pt x="27" y="1"/>
                    </a:lnTo>
                    <a:lnTo>
                      <a:pt x="29" y="1"/>
                    </a:lnTo>
                    <a:lnTo>
                      <a:pt x="29" y="3"/>
                    </a:lnTo>
                    <a:lnTo>
                      <a:pt x="31" y="3"/>
                    </a:lnTo>
                    <a:lnTo>
                      <a:pt x="33" y="3"/>
                    </a:lnTo>
                    <a:lnTo>
                      <a:pt x="35" y="5"/>
                    </a:lnTo>
                    <a:lnTo>
                      <a:pt x="36" y="7"/>
                    </a:lnTo>
                    <a:lnTo>
                      <a:pt x="38" y="7"/>
                    </a:lnTo>
                    <a:lnTo>
                      <a:pt x="40" y="7"/>
                    </a:lnTo>
                    <a:lnTo>
                      <a:pt x="42" y="9"/>
                    </a:lnTo>
                    <a:lnTo>
                      <a:pt x="44" y="11"/>
                    </a:lnTo>
                    <a:lnTo>
                      <a:pt x="45" y="11"/>
                    </a:lnTo>
                    <a:close/>
                  </a:path>
                </a:pathLst>
              </a:custGeom>
              <a:solidFill>
                <a:srgbClr val="FFBFFF"/>
              </a:solidFill>
              <a:ln w="9525">
                <a:noFill/>
                <a:round/>
              </a:ln>
            </p:spPr>
            <p:txBody>
              <a:bodyPr/>
              <a:lstStyle/>
              <a:p>
                <a:endParaRPr lang="zh-CN" altLang="en-US"/>
              </a:p>
            </p:txBody>
          </p:sp>
          <p:sp>
            <p:nvSpPr>
              <p:cNvPr id="41" name="Freeform 26"/>
              <p:cNvSpPr/>
              <p:nvPr/>
            </p:nvSpPr>
            <p:spPr bwMode="auto">
              <a:xfrm>
                <a:off x="4302" y="976"/>
                <a:ext cx="29" cy="17"/>
              </a:xfrm>
              <a:custGeom>
                <a:avLst/>
                <a:gdLst>
                  <a:gd name="T0" fmla="*/ 1 w 58"/>
                  <a:gd name="T1" fmla="*/ 1 h 32"/>
                  <a:gd name="T2" fmla="*/ 1 w 58"/>
                  <a:gd name="T3" fmla="*/ 1 h 32"/>
                  <a:gd name="T4" fmla="*/ 1 w 58"/>
                  <a:gd name="T5" fmla="*/ 1 h 32"/>
                  <a:gd name="T6" fmla="*/ 1 w 58"/>
                  <a:gd name="T7" fmla="*/ 1 h 32"/>
                  <a:gd name="T8" fmla="*/ 1 w 58"/>
                  <a:gd name="T9" fmla="*/ 1 h 32"/>
                  <a:gd name="T10" fmla="*/ 0 w 58"/>
                  <a:gd name="T11" fmla="*/ 1 h 32"/>
                  <a:gd name="T12" fmla="*/ 0 w 58"/>
                  <a:gd name="T13" fmla="*/ 1 h 32"/>
                  <a:gd name="T14" fmla="*/ 0 w 58"/>
                  <a:gd name="T15" fmla="*/ 1 h 32"/>
                  <a:gd name="T16" fmla="*/ 0 w 58"/>
                  <a:gd name="T17" fmla="*/ 1 h 32"/>
                  <a:gd name="T18" fmla="*/ 0 w 58"/>
                  <a:gd name="T19" fmla="*/ 1 h 32"/>
                  <a:gd name="T20" fmla="*/ 0 w 58"/>
                  <a:gd name="T21" fmla="*/ 1 h 32"/>
                  <a:gd name="T22" fmla="*/ 0 w 58"/>
                  <a:gd name="T23" fmla="*/ 1 h 32"/>
                  <a:gd name="T24" fmla="*/ 0 w 58"/>
                  <a:gd name="T25" fmla="*/ 1 h 32"/>
                  <a:gd name="T26" fmla="*/ 0 w 58"/>
                  <a:gd name="T27" fmla="*/ 1 h 32"/>
                  <a:gd name="T28" fmla="*/ 0 w 58"/>
                  <a:gd name="T29" fmla="*/ 1 h 32"/>
                  <a:gd name="T30" fmla="*/ 0 w 58"/>
                  <a:gd name="T31" fmla="*/ 1 h 32"/>
                  <a:gd name="T32" fmla="*/ 0 w 58"/>
                  <a:gd name="T33" fmla="*/ 1 h 32"/>
                  <a:gd name="T34" fmla="*/ 1 w 58"/>
                  <a:gd name="T35" fmla="*/ 1 h 32"/>
                  <a:gd name="T36" fmla="*/ 1 w 58"/>
                  <a:gd name="T37" fmla="*/ 1 h 32"/>
                  <a:gd name="T38" fmla="*/ 1 w 58"/>
                  <a:gd name="T39" fmla="*/ 1 h 32"/>
                  <a:gd name="T40" fmla="*/ 1 w 58"/>
                  <a:gd name="T41" fmla="*/ 1 h 32"/>
                  <a:gd name="T42" fmla="*/ 1 w 58"/>
                  <a:gd name="T43" fmla="*/ 1 h 32"/>
                  <a:gd name="T44" fmla="*/ 1 w 58"/>
                  <a:gd name="T45" fmla="*/ 1 h 32"/>
                  <a:gd name="T46" fmla="*/ 1 w 58"/>
                  <a:gd name="T47" fmla="*/ 0 h 32"/>
                  <a:gd name="T48" fmla="*/ 1 w 58"/>
                  <a:gd name="T49" fmla="*/ 0 h 32"/>
                  <a:gd name="T50" fmla="*/ 1 w 58"/>
                  <a:gd name="T51" fmla="*/ 0 h 32"/>
                  <a:gd name="T52" fmla="*/ 1 w 58"/>
                  <a:gd name="T53" fmla="*/ 0 h 32"/>
                  <a:gd name="T54" fmla="*/ 1 w 58"/>
                  <a:gd name="T55" fmla="*/ 0 h 32"/>
                  <a:gd name="T56" fmla="*/ 1 w 58"/>
                  <a:gd name="T57" fmla="*/ 0 h 32"/>
                  <a:gd name="T58" fmla="*/ 1 w 58"/>
                  <a:gd name="T59" fmla="*/ 0 h 32"/>
                  <a:gd name="T60" fmla="*/ 1 w 58"/>
                  <a:gd name="T61" fmla="*/ 0 h 32"/>
                  <a:gd name="T62" fmla="*/ 1 w 58"/>
                  <a:gd name="T63" fmla="*/ 0 h 32"/>
                  <a:gd name="T64" fmla="*/ 1 w 58"/>
                  <a:gd name="T65" fmla="*/ 0 h 32"/>
                  <a:gd name="T66" fmla="*/ 1 w 58"/>
                  <a:gd name="T67" fmla="*/ 0 h 32"/>
                  <a:gd name="T68" fmla="*/ 1 w 58"/>
                  <a:gd name="T69" fmla="*/ 0 h 32"/>
                  <a:gd name="T70" fmla="*/ 1 w 58"/>
                  <a:gd name="T71" fmla="*/ 0 h 32"/>
                  <a:gd name="T72" fmla="*/ 1 w 58"/>
                  <a:gd name="T73" fmla="*/ 0 h 32"/>
                  <a:gd name="T74" fmla="*/ 1 w 58"/>
                  <a:gd name="T75" fmla="*/ 0 h 32"/>
                  <a:gd name="T76" fmla="*/ 1 w 58"/>
                  <a:gd name="T77" fmla="*/ 0 h 32"/>
                  <a:gd name="T78" fmla="*/ 1 w 58"/>
                  <a:gd name="T79" fmla="*/ 0 h 32"/>
                  <a:gd name="T80" fmla="*/ 1 w 58"/>
                  <a:gd name="T81" fmla="*/ 0 h 32"/>
                  <a:gd name="T82" fmla="*/ 1 w 58"/>
                  <a:gd name="T83" fmla="*/ 0 h 32"/>
                  <a:gd name="T84" fmla="*/ 1 w 58"/>
                  <a:gd name="T85" fmla="*/ 0 h 32"/>
                  <a:gd name="T86" fmla="*/ 1 w 58"/>
                  <a:gd name="T87" fmla="*/ 0 h 32"/>
                  <a:gd name="T88" fmla="*/ 1 w 58"/>
                  <a:gd name="T89" fmla="*/ 0 h 32"/>
                  <a:gd name="T90" fmla="*/ 1 w 58"/>
                  <a:gd name="T91" fmla="*/ 0 h 32"/>
                  <a:gd name="T92" fmla="*/ 1 w 58"/>
                  <a:gd name="T93" fmla="*/ 0 h 32"/>
                  <a:gd name="T94" fmla="*/ 1 w 58"/>
                  <a:gd name="T95" fmla="*/ 0 h 32"/>
                  <a:gd name="T96" fmla="*/ 1 w 58"/>
                  <a:gd name="T97" fmla="*/ 0 h 32"/>
                  <a:gd name="T98" fmla="*/ 1 w 58"/>
                  <a:gd name="T99" fmla="*/ 1 h 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
                  <a:gd name="T151" fmla="*/ 0 h 32"/>
                  <a:gd name="T152" fmla="*/ 58 w 58"/>
                  <a:gd name="T153" fmla="*/ 32 h 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 h="32">
                    <a:moveTo>
                      <a:pt x="58" y="32"/>
                    </a:moveTo>
                    <a:lnTo>
                      <a:pt x="2" y="31"/>
                    </a:lnTo>
                    <a:lnTo>
                      <a:pt x="2" y="29"/>
                    </a:lnTo>
                    <a:lnTo>
                      <a:pt x="2" y="27"/>
                    </a:lnTo>
                    <a:lnTo>
                      <a:pt x="2" y="25"/>
                    </a:lnTo>
                    <a:lnTo>
                      <a:pt x="0" y="23"/>
                    </a:lnTo>
                    <a:lnTo>
                      <a:pt x="0" y="22"/>
                    </a:lnTo>
                    <a:lnTo>
                      <a:pt x="0" y="20"/>
                    </a:lnTo>
                    <a:lnTo>
                      <a:pt x="0" y="18"/>
                    </a:lnTo>
                    <a:lnTo>
                      <a:pt x="0" y="16"/>
                    </a:lnTo>
                    <a:lnTo>
                      <a:pt x="0" y="14"/>
                    </a:lnTo>
                    <a:lnTo>
                      <a:pt x="0" y="12"/>
                    </a:lnTo>
                    <a:lnTo>
                      <a:pt x="0" y="11"/>
                    </a:lnTo>
                    <a:lnTo>
                      <a:pt x="0" y="9"/>
                    </a:lnTo>
                    <a:lnTo>
                      <a:pt x="0" y="7"/>
                    </a:lnTo>
                    <a:lnTo>
                      <a:pt x="0" y="5"/>
                    </a:lnTo>
                    <a:lnTo>
                      <a:pt x="0" y="3"/>
                    </a:lnTo>
                    <a:lnTo>
                      <a:pt x="2" y="3"/>
                    </a:lnTo>
                    <a:lnTo>
                      <a:pt x="3" y="2"/>
                    </a:lnTo>
                    <a:lnTo>
                      <a:pt x="5" y="2"/>
                    </a:lnTo>
                    <a:lnTo>
                      <a:pt x="7" y="2"/>
                    </a:lnTo>
                    <a:lnTo>
                      <a:pt x="9" y="2"/>
                    </a:lnTo>
                    <a:lnTo>
                      <a:pt x="11" y="2"/>
                    </a:lnTo>
                    <a:lnTo>
                      <a:pt x="12" y="0"/>
                    </a:lnTo>
                    <a:lnTo>
                      <a:pt x="14" y="0"/>
                    </a:lnTo>
                    <a:lnTo>
                      <a:pt x="16" y="0"/>
                    </a:lnTo>
                    <a:lnTo>
                      <a:pt x="18" y="0"/>
                    </a:lnTo>
                    <a:lnTo>
                      <a:pt x="20" y="0"/>
                    </a:lnTo>
                    <a:lnTo>
                      <a:pt x="22" y="0"/>
                    </a:lnTo>
                    <a:lnTo>
                      <a:pt x="23" y="0"/>
                    </a:lnTo>
                    <a:lnTo>
                      <a:pt x="25" y="0"/>
                    </a:lnTo>
                    <a:lnTo>
                      <a:pt x="27" y="0"/>
                    </a:lnTo>
                    <a:lnTo>
                      <a:pt x="29" y="0"/>
                    </a:lnTo>
                    <a:lnTo>
                      <a:pt x="31" y="0"/>
                    </a:lnTo>
                    <a:lnTo>
                      <a:pt x="32" y="0"/>
                    </a:lnTo>
                    <a:lnTo>
                      <a:pt x="34" y="0"/>
                    </a:lnTo>
                    <a:lnTo>
                      <a:pt x="36" y="0"/>
                    </a:lnTo>
                    <a:lnTo>
                      <a:pt x="38" y="0"/>
                    </a:lnTo>
                    <a:lnTo>
                      <a:pt x="40" y="0"/>
                    </a:lnTo>
                    <a:lnTo>
                      <a:pt x="41" y="0"/>
                    </a:lnTo>
                    <a:lnTo>
                      <a:pt x="43" y="0"/>
                    </a:lnTo>
                    <a:lnTo>
                      <a:pt x="45" y="0"/>
                    </a:lnTo>
                    <a:lnTo>
                      <a:pt x="47" y="0"/>
                    </a:lnTo>
                    <a:lnTo>
                      <a:pt x="49" y="0"/>
                    </a:lnTo>
                    <a:lnTo>
                      <a:pt x="50" y="0"/>
                    </a:lnTo>
                    <a:lnTo>
                      <a:pt x="52" y="0"/>
                    </a:lnTo>
                    <a:lnTo>
                      <a:pt x="54" y="0"/>
                    </a:lnTo>
                    <a:lnTo>
                      <a:pt x="56" y="0"/>
                    </a:lnTo>
                    <a:lnTo>
                      <a:pt x="58" y="0"/>
                    </a:lnTo>
                    <a:lnTo>
                      <a:pt x="58" y="32"/>
                    </a:lnTo>
                    <a:close/>
                  </a:path>
                </a:pathLst>
              </a:custGeom>
              <a:solidFill>
                <a:srgbClr val="7F7F7F"/>
              </a:solidFill>
              <a:ln w="9525">
                <a:noFill/>
                <a:round/>
              </a:ln>
            </p:spPr>
            <p:txBody>
              <a:bodyPr/>
              <a:lstStyle/>
              <a:p>
                <a:endParaRPr lang="zh-CN" altLang="en-US"/>
              </a:p>
            </p:txBody>
          </p:sp>
          <p:sp>
            <p:nvSpPr>
              <p:cNvPr id="42" name="Freeform 27"/>
              <p:cNvSpPr/>
              <p:nvPr/>
            </p:nvSpPr>
            <p:spPr bwMode="auto">
              <a:xfrm>
                <a:off x="5224" y="980"/>
                <a:ext cx="46" cy="123"/>
              </a:xfrm>
              <a:custGeom>
                <a:avLst/>
                <a:gdLst>
                  <a:gd name="T0" fmla="*/ 1 w 92"/>
                  <a:gd name="T1" fmla="*/ 1 h 246"/>
                  <a:gd name="T2" fmla="*/ 1 w 92"/>
                  <a:gd name="T3" fmla="*/ 1 h 246"/>
                  <a:gd name="T4" fmla="*/ 1 w 92"/>
                  <a:gd name="T5" fmla="*/ 1 h 246"/>
                  <a:gd name="T6" fmla="*/ 1 w 92"/>
                  <a:gd name="T7" fmla="*/ 1 h 246"/>
                  <a:gd name="T8" fmla="*/ 1 w 92"/>
                  <a:gd name="T9" fmla="*/ 1 h 246"/>
                  <a:gd name="T10" fmla="*/ 1 w 92"/>
                  <a:gd name="T11" fmla="*/ 1 h 246"/>
                  <a:gd name="T12" fmla="*/ 1 w 92"/>
                  <a:gd name="T13" fmla="*/ 1 h 246"/>
                  <a:gd name="T14" fmla="*/ 1 w 92"/>
                  <a:gd name="T15" fmla="*/ 1 h 246"/>
                  <a:gd name="T16" fmla="*/ 1 w 92"/>
                  <a:gd name="T17" fmla="*/ 1 h 246"/>
                  <a:gd name="T18" fmla="*/ 1 w 92"/>
                  <a:gd name="T19" fmla="*/ 1 h 246"/>
                  <a:gd name="T20" fmla="*/ 1 w 92"/>
                  <a:gd name="T21" fmla="*/ 1 h 246"/>
                  <a:gd name="T22" fmla="*/ 1 w 92"/>
                  <a:gd name="T23" fmla="*/ 1 h 246"/>
                  <a:gd name="T24" fmla="*/ 1 w 92"/>
                  <a:gd name="T25" fmla="*/ 1 h 246"/>
                  <a:gd name="T26" fmla="*/ 1 w 92"/>
                  <a:gd name="T27" fmla="*/ 1 h 246"/>
                  <a:gd name="T28" fmla="*/ 1 w 92"/>
                  <a:gd name="T29" fmla="*/ 1 h 246"/>
                  <a:gd name="T30" fmla="*/ 1 w 92"/>
                  <a:gd name="T31" fmla="*/ 1 h 246"/>
                  <a:gd name="T32" fmla="*/ 1 w 92"/>
                  <a:gd name="T33" fmla="*/ 1 h 246"/>
                  <a:gd name="T34" fmla="*/ 1 w 92"/>
                  <a:gd name="T35" fmla="*/ 1 h 246"/>
                  <a:gd name="T36" fmla="*/ 1 w 92"/>
                  <a:gd name="T37" fmla="*/ 1 h 246"/>
                  <a:gd name="T38" fmla="*/ 1 w 92"/>
                  <a:gd name="T39" fmla="*/ 1 h 246"/>
                  <a:gd name="T40" fmla="*/ 1 w 92"/>
                  <a:gd name="T41" fmla="*/ 1 h 246"/>
                  <a:gd name="T42" fmla="*/ 1 w 92"/>
                  <a:gd name="T43" fmla="*/ 1 h 246"/>
                  <a:gd name="T44" fmla="*/ 1 w 92"/>
                  <a:gd name="T45" fmla="*/ 1 h 246"/>
                  <a:gd name="T46" fmla="*/ 1 w 92"/>
                  <a:gd name="T47" fmla="*/ 1 h 246"/>
                  <a:gd name="T48" fmla="*/ 1 w 92"/>
                  <a:gd name="T49" fmla="*/ 1 h 246"/>
                  <a:gd name="T50" fmla="*/ 1 w 92"/>
                  <a:gd name="T51" fmla="*/ 1 h 246"/>
                  <a:gd name="T52" fmla="*/ 1 w 92"/>
                  <a:gd name="T53" fmla="*/ 1 h 246"/>
                  <a:gd name="T54" fmla="*/ 1 w 92"/>
                  <a:gd name="T55" fmla="*/ 1 h 246"/>
                  <a:gd name="T56" fmla="*/ 1 w 92"/>
                  <a:gd name="T57" fmla="*/ 1 h 246"/>
                  <a:gd name="T58" fmla="*/ 1 w 92"/>
                  <a:gd name="T59" fmla="*/ 2 h 246"/>
                  <a:gd name="T60" fmla="*/ 1 w 92"/>
                  <a:gd name="T61" fmla="*/ 2 h 246"/>
                  <a:gd name="T62" fmla="*/ 1 w 92"/>
                  <a:gd name="T63" fmla="*/ 2 h 246"/>
                  <a:gd name="T64" fmla="*/ 1 w 92"/>
                  <a:gd name="T65" fmla="*/ 2 h 246"/>
                  <a:gd name="T66" fmla="*/ 1 w 92"/>
                  <a:gd name="T67" fmla="*/ 2 h 246"/>
                  <a:gd name="T68" fmla="*/ 1 w 92"/>
                  <a:gd name="T69" fmla="*/ 2 h 246"/>
                  <a:gd name="T70" fmla="*/ 1 w 92"/>
                  <a:gd name="T71" fmla="*/ 2 h 246"/>
                  <a:gd name="T72" fmla="*/ 1 w 92"/>
                  <a:gd name="T73" fmla="*/ 2 h 246"/>
                  <a:gd name="T74" fmla="*/ 1 w 92"/>
                  <a:gd name="T75" fmla="*/ 2 h 246"/>
                  <a:gd name="T76" fmla="*/ 1 w 92"/>
                  <a:gd name="T77" fmla="*/ 2 h 246"/>
                  <a:gd name="T78" fmla="*/ 1 w 92"/>
                  <a:gd name="T79" fmla="*/ 2 h 246"/>
                  <a:gd name="T80" fmla="*/ 1 w 92"/>
                  <a:gd name="T81" fmla="*/ 2 h 246"/>
                  <a:gd name="T82" fmla="*/ 1 w 92"/>
                  <a:gd name="T83" fmla="*/ 2 h 246"/>
                  <a:gd name="T84" fmla="*/ 1 w 92"/>
                  <a:gd name="T85" fmla="*/ 2 h 246"/>
                  <a:gd name="T86" fmla="*/ 1 w 92"/>
                  <a:gd name="T87" fmla="*/ 2 h 246"/>
                  <a:gd name="T88" fmla="*/ 1 w 92"/>
                  <a:gd name="T89" fmla="*/ 2 h 246"/>
                  <a:gd name="T90" fmla="*/ 1 w 92"/>
                  <a:gd name="T91" fmla="*/ 2 h 246"/>
                  <a:gd name="T92" fmla="*/ 1 w 92"/>
                  <a:gd name="T93" fmla="*/ 2 h 246"/>
                  <a:gd name="T94" fmla="*/ 1 w 92"/>
                  <a:gd name="T95" fmla="*/ 2 h 246"/>
                  <a:gd name="T96" fmla="*/ 1 w 92"/>
                  <a:gd name="T97" fmla="*/ 2 h 246"/>
                  <a:gd name="T98" fmla="*/ 1 w 92"/>
                  <a:gd name="T99" fmla="*/ 2 h 246"/>
                  <a:gd name="T100" fmla="*/ 1 w 92"/>
                  <a:gd name="T101" fmla="*/ 2 h 246"/>
                  <a:gd name="T102" fmla="*/ 1 w 92"/>
                  <a:gd name="T103" fmla="*/ 2 h 246"/>
                  <a:gd name="T104" fmla="*/ 1 w 92"/>
                  <a:gd name="T105" fmla="*/ 2 h 246"/>
                  <a:gd name="T106" fmla="*/ 1 w 92"/>
                  <a:gd name="T107" fmla="*/ 2 h 246"/>
                  <a:gd name="T108" fmla="*/ 1 w 92"/>
                  <a:gd name="T109" fmla="*/ 1 h 246"/>
                  <a:gd name="T110" fmla="*/ 1 w 92"/>
                  <a:gd name="T111" fmla="*/ 1 h 246"/>
                  <a:gd name="T112" fmla="*/ 1 w 92"/>
                  <a:gd name="T113" fmla="*/ 1 h 246"/>
                  <a:gd name="T114" fmla="*/ 1 w 92"/>
                  <a:gd name="T115" fmla="*/ 1 h 246"/>
                  <a:gd name="T116" fmla="*/ 1 w 92"/>
                  <a:gd name="T117" fmla="*/ 1 h 246"/>
                  <a:gd name="T118" fmla="*/ 1 w 92"/>
                  <a:gd name="T119" fmla="*/ 1 h 246"/>
                  <a:gd name="T120" fmla="*/ 1 w 92"/>
                  <a:gd name="T121" fmla="*/ 1 h 246"/>
                  <a:gd name="T122" fmla="*/ 1 w 92"/>
                  <a:gd name="T123" fmla="*/ 0 h 2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
                  <a:gd name="T187" fmla="*/ 0 h 246"/>
                  <a:gd name="T188" fmla="*/ 92 w 92"/>
                  <a:gd name="T189" fmla="*/ 246 h 2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 h="246">
                    <a:moveTo>
                      <a:pt x="59" y="2"/>
                    </a:moveTo>
                    <a:lnTo>
                      <a:pt x="61" y="5"/>
                    </a:lnTo>
                    <a:lnTo>
                      <a:pt x="61" y="9"/>
                    </a:lnTo>
                    <a:lnTo>
                      <a:pt x="63" y="11"/>
                    </a:lnTo>
                    <a:lnTo>
                      <a:pt x="65" y="15"/>
                    </a:lnTo>
                    <a:lnTo>
                      <a:pt x="65" y="18"/>
                    </a:lnTo>
                    <a:lnTo>
                      <a:pt x="67" y="22"/>
                    </a:lnTo>
                    <a:lnTo>
                      <a:pt x="69" y="24"/>
                    </a:lnTo>
                    <a:lnTo>
                      <a:pt x="69" y="27"/>
                    </a:lnTo>
                    <a:lnTo>
                      <a:pt x="70" y="31"/>
                    </a:lnTo>
                    <a:lnTo>
                      <a:pt x="70" y="34"/>
                    </a:lnTo>
                    <a:lnTo>
                      <a:pt x="72" y="36"/>
                    </a:lnTo>
                    <a:lnTo>
                      <a:pt x="74" y="40"/>
                    </a:lnTo>
                    <a:lnTo>
                      <a:pt x="74" y="43"/>
                    </a:lnTo>
                    <a:lnTo>
                      <a:pt x="76" y="47"/>
                    </a:lnTo>
                    <a:lnTo>
                      <a:pt x="76" y="51"/>
                    </a:lnTo>
                    <a:lnTo>
                      <a:pt x="78" y="53"/>
                    </a:lnTo>
                    <a:lnTo>
                      <a:pt x="79" y="56"/>
                    </a:lnTo>
                    <a:lnTo>
                      <a:pt x="79" y="60"/>
                    </a:lnTo>
                    <a:lnTo>
                      <a:pt x="81" y="63"/>
                    </a:lnTo>
                    <a:lnTo>
                      <a:pt x="81" y="67"/>
                    </a:lnTo>
                    <a:lnTo>
                      <a:pt x="83" y="69"/>
                    </a:lnTo>
                    <a:lnTo>
                      <a:pt x="83" y="72"/>
                    </a:lnTo>
                    <a:lnTo>
                      <a:pt x="85" y="76"/>
                    </a:lnTo>
                    <a:lnTo>
                      <a:pt x="85" y="80"/>
                    </a:lnTo>
                    <a:lnTo>
                      <a:pt x="87" y="83"/>
                    </a:lnTo>
                    <a:lnTo>
                      <a:pt x="87" y="87"/>
                    </a:lnTo>
                    <a:lnTo>
                      <a:pt x="88" y="89"/>
                    </a:lnTo>
                    <a:lnTo>
                      <a:pt x="88" y="92"/>
                    </a:lnTo>
                    <a:lnTo>
                      <a:pt x="90" y="96"/>
                    </a:lnTo>
                    <a:lnTo>
                      <a:pt x="90" y="100"/>
                    </a:lnTo>
                    <a:lnTo>
                      <a:pt x="90" y="103"/>
                    </a:lnTo>
                    <a:lnTo>
                      <a:pt x="92" y="107"/>
                    </a:lnTo>
                    <a:lnTo>
                      <a:pt x="90" y="107"/>
                    </a:lnTo>
                    <a:lnTo>
                      <a:pt x="88" y="109"/>
                    </a:lnTo>
                    <a:lnTo>
                      <a:pt x="87" y="109"/>
                    </a:lnTo>
                    <a:lnTo>
                      <a:pt x="85" y="109"/>
                    </a:lnTo>
                    <a:lnTo>
                      <a:pt x="85" y="111"/>
                    </a:lnTo>
                    <a:lnTo>
                      <a:pt x="83" y="111"/>
                    </a:lnTo>
                    <a:lnTo>
                      <a:pt x="81" y="111"/>
                    </a:lnTo>
                    <a:lnTo>
                      <a:pt x="79" y="111"/>
                    </a:lnTo>
                    <a:lnTo>
                      <a:pt x="79" y="112"/>
                    </a:lnTo>
                    <a:lnTo>
                      <a:pt x="78" y="112"/>
                    </a:lnTo>
                    <a:lnTo>
                      <a:pt x="76" y="112"/>
                    </a:lnTo>
                    <a:lnTo>
                      <a:pt x="74" y="114"/>
                    </a:lnTo>
                    <a:lnTo>
                      <a:pt x="72" y="114"/>
                    </a:lnTo>
                    <a:lnTo>
                      <a:pt x="70" y="114"/>
                    </a:lnTo>
                    <a:lnTo>
                      <a:pt x="70" y="116"/>
                    </a:lnTo>
                    <a:lnTo>
                      <a:pt x="69" y="116"/>
                    </a:lnTo>
                    <a:lnTo>
                      <a:pt x="67" y="118"/>
                    </a:lnTo>
                    <a:lnTo>
                      <a:pt x="65" y="118"/>
                    </a:lnTo>
                    <a:lnTo>
                      <a:pt x="63" y="120"/>
                    </a:lnTo>
                    <a:lnTo>
                      <a:pt x="61" y="120"/>
                    </a:lnTo>
                    <a:lnTo>
                      <a:pt x="61" y="121"/>
                    </a:lnTo>
                    <a:lnTo>
                      <a:pt x="59" y="121"/>
                    </a:lnTo>
                    <a:lnTo>
                      <a:pt x="59" y="123"/>
                    </a:lnTo>
                    <a:lnTo>
                      <a:pt x="58" y="123"/>
                    </a:lnTo>
                    <a:lnTo>
                      <a:pt x="58" y="125"/>
                    </a:lnTo>
                    <a:lnTo>
                      <a:pt x="58" y="127"/>
                    </a:lnTo>
                    <a:lnTo>
                      <a:pt x="59" y="129"/>
                    </a:lnTo>
                    <a:lnTo>
                      <a:pt x="59" y="130"/>
                    </a:lnTo>
                    <a:lnTo>
                      <a:pt x="59" y="132"/>
                    </a:lnTo>
                    <a:lnTo>
                      <a:pt x="61" y="134"/>
                    </a:lnTo>
                    <a:lnTo>
                      <a:pt x="63" y="136"/>
                    </a:lnTo>
                    <a:lnTo>
                      <a:pt x="65" y="138"/>
                    </a:lnTo>
                    <a:lnTo>
                      <a:pt x="67" y="140"/>
                    </a:lnTo>
                    <a:lnTo>
                      <a:pt x="69" y="141"/>
                    </a:lnTo>
                    <a:lnTo>
                      <a:pt x="70" y="141"/>
                    </a:lnTo>
                    <a:lnTo>
                      <a:pt x="70" y="143"/>
                    </a:lnTo>
                    <a:lnTo>
                      <a:pt x="72" y="143"/>
                    </a:lnTo>
                    <a:lnTo>
                      <a:pt x="74" y="145"/>
                    </a:lnTo>
                    <a:lnTo>
                      <a:pt x="76" y="147"/>
                    </a:lnTo>
                    <a:lnTo>
                      <a:pt x="78" y="147"/>
                    </a:lnTo>
                    <a:lnTo>
                      <a:pt x="79" y="149"/>
                    </a:lnTo>
                    <a:lnTo>
                      <a:pt x="81" y="150"/>
                    </a:lnTo>
                    <a:lnTo>
                      <a:pt x="83" y="152"/>
                    </a:lnTo>
                    <a:lnTo>
                      <a:pt x="85" y="152"/>
                    </a:lnTo>
                    <a:lnTo>
                      <a:pt x="85" y="154"/>
                    </a:lnTo>
                    <a:lnTo>
                      <a:pt x="16" y="239"/>
                    </a:lnTo>
                    <a:lnTo>
                      <a:pt x="14" y="239"/>
                    </a:lnTo>
                    <a:lnTo>
                      <a:pt x="12" y="239"/>
                    </a:lnTo>
                    <a:lnTo>
                      <a:pt x="12" y="241"/>
                    </a:lnTo>
                    <a:lnTo>
                      <a:pt x="11" y="241"/>
                    </a:lnTo>
                    <a:lnTo>
                      <a:pt x="9" y="241"/>
                    </a:lnTo>
                    <a:lnTo>
                      <a:pt x="7" y="241"/>
                    </a:lnTo>
                    <a:lnTo>
                      <a:pt x="7" y="243"/>
                    </a:lnTo>
                    <a:lnTo>
                      <a:pt x="5" y="243"/>
                    </a:lnTo>
                    <a:lnTo>
                      <a:pt x="3" y="243"/>
                    </a:lnTo>
                    <a:lnTo>
                      <a:pt x="3" y="245"/>
                    </a:lnTo>
                    <a:lnTo>
                      <a:pt x="2" y="245"/>
                    </a:lnTo>
                    <a:lnTo>
                      <a:pt x="0" y="246"/>
                    </a:lnTo>
                    <a:lnTo>
                      <a:pt x="2" y="239"/>
                    </a:lnTo>
                    <a:lnTo>
                      <a:pt x="2" y="234"/>
                    </a:lnTo>
                    <a:lnTo>
                      <a:pt x="3" y="226"/>
                    </a:lnTo>
                    <a:lnTo>
                      <a:pt x="5" y="221"/>
                    </a:lnTo>
                    <a:lnTo>
                      <a:pt x="7" y="214"/>
                    </a:lnTo>
                    <a:lnTo>
                      <a:pt x="9" y="208"/>
                    </a:lnTo>
                    <a:lnTo>
                      <a:pt x="11" y="201"/>
                    </a:lnTo>
                    <a:lnTo>
                      <a:pt x="12" y="196"/>
                    </a:lnTo>
                    <a:lnTo>
                      <a:pt x="14" y="188"/>
                    </a:lnTo>
                    <a:lnTo>
                      <a:pt x="16" y="183"/>
                    </a:lnTo>
                    <a:lnTo>
                      <a:pt x="16" y="176"/>
                    </a:lnTo>
                    <a:lnTo>
                      <a:pt x="18" y="170"/>
                    </a:lnTo>
                    <a:lnTo>
                      <a:pt x="20" y="163"/>
                    </a:lnTo>
                    <a:lnTo>
                      <a:pt x="21" y="158"/>
                    </a:lnTo>
                    <a:lnTo>
                      <a:pt x="23" y="152"/>
                    </a:lnTo>
                    <a:lnTo>
                      <a:pt x="25" y="145"/>
                    </a:lnTo>
                    <a:lnTo>
                      <a:pt x="27" y="140"/>
                    </a:lnTo>
                    <a:lnTo>
                      <a:pt x="29" y="132"/>
                    </a:lnTo>
                    <a:lnTo>
                      <a:pt x="30" y="127"/>
                    </a:lnTo>
                    <a:lnTo>
                      <a:pt x="32" y="120"/>
                    </a:lnTo>
                    <a:lnTo>
                      <a:pt x="32" y="114"/>
                    </a:lnTo>
                    <a:lnTo>
                      <a:pt x="34" y="107"/>
                    </a:lnTo>
                    <a:lnTo>
                      <a:pt x="36" y="100"/>
                    </a:lnTo>
                    <a:lnTo>
                      <a:pt x="38" y="94"/>
                    </a:lnTo>
                    <a:lnTo>
                      <a:pt x="40" y="87"/>
                    </a:lnTo>
                    <a:lnTo>
                      <a:pt x="40" y="82"/>
                    </a:lnTo>
                    <a:lnTo>
                      <a:pt x="41" y="74"/>
                    </a:lnTo>
                    <a:lnTo>
                      <a:pt x="43" y="69"/>
                    </a:lnTo>
                    <a:lnTo>
                      <a:pt x="43" y="62"/>
                    </a:lnTo>
                    <a:lnTo>
                      <a:pt x="45" y="54"/>
                    </a:lnTo>
                    <a:lnTo>
                      <a:pt x="47" y="49"/>
                    </a:lnTo>
                    <a:lnTo>
                      <a:pt x="47" y="42"/>
                    </a:lnTo>
                    <a:lnTo>
                      <a:pt x="52" y="0"/>
                    </a:lnTo>
                    <a:lnTo>
                      <a:pt x="59" y="2"/>
                    </a:lnTo>
                    <a:close/>
                  </a:path>
                </a:pathLst>
              </a:custGeom>
              <a:solidFill>
                <a:srgbClr val="FFAB81"/>
              </a:solidFill>
              <a:ln w="9525">
                <a:noFill/>
                <a:round/>
              </a:ln>
            </p:spPr>
            <p:txBody>
              <a:bodyPr/>
              <a:lstStyle/>
              <a:p>
                <a:endParaRPr lang="zh-CN" altLang="en-US"/>
              </a:p>
            </p:txBody>
          </p:sp>
          <p:sp>
            <p:nvSpPr>
              <p:cNvPr id="43" name="Freeform 28"/>
              <p:cNvSpPr/>
              <p:nvPr/>
            </p:nvSpPr>
            <p:spPr bwMode="auto">
              <a:xfrm>
                <a:off x="5245" y="986"/>
                <a:ext cx="125" cy="214"/>
              </a:xfrm>
              <a:custGeom>
                <a:avLst/>
                <a:gdLst>
                  <a:gd name="T0" fmla="*/ 2 w 250"/>
                  <a:gd name="T1" fmla="*/ 1 h 427"/>
                  <a:gd name="T2" fmla="*/ 2 w 250"/>
                  <a:gd name="T3" fmla="*/ 2 h 427"/>
                  <a:gd name="T4" fmla="*/ 2 w 250"/>
                  <a:gd name="T5" fmla="*/ 2 h 427"/>
                  <a:gd name="T6" fmla="*/ 2 w 250"/>
                  <a:gd name="T7" fmla="*/ 3 h 427"/>
                  <a:gd name="T8" fmla="*/ 2 w 250"/>
                  <a:gd name="T9" fmla="*/ 3 h 427"/>
                  <a:gd name="T10" fmla="*/ 2 w 250"/>
                  <a:gd name="T11" fmla="*/ 3 h 427"/>
                  <a:gd name="T12" fmla="*/ 2 w 250"/>
                  <a:gd name="T13" fmla="*/ 4 h 427"/>
                  <a:gd name="T14" fmla="*/ 2 w 250"/>
                  <a:gd name="T15" fmla="*/ 4 h 427"/>
                  <a:gd name="T16" fmla="*/ 2 w 250"/>
                  <a:gd name="T17" fmla="*/ 4 h 427"/>
                  <a:gd name="T18" fmla="*/ 1 w 250"/>
                  <a:gd name="T19" fmla="*/ 4 h 427"/>
                  <a:gd name="T20" fmla="*/ 1 w 250"/>
                  <a:gd name="T21" fmla="*/ 4 h 427"/>
                  <a:gd name="T22" fmla="*/ 1 w 250"/>
                  <a:gd name="T23" fmla="*/ 4 h 427"/>
                  <a:gd name="T24" fmla="*/ 1 w 250"/>
                  <a:gd name="T25" fmla="*/ 4 h 427"/>
                  <a:gd name="T26" fmla="*/ 2 w 250"/>
                  <a:gd name="T27" fmla="*/ 4 h 427"/>
                  <a:gd name="T28" fmla="*/ 2 w 250"/>
                  <a:gd name="T29" fmla="*/ 4 h 427"/>
                  <a:gd name="T30" fmla="*/ 2 w 250"/>
                  <a:gd name="T31" fmla="*/ 3 h 427"/>
                  <a:gd name="T32" fmla="*/ 2 w 250"/>
                  <a:gd name="T33" fmla="*/ 3 h 427"/>
                  <a:gd name="T34" fmla="*/ 2 w 250"/>
                  <a:gd name="T35" fmla="*/ 3 h 427"/>
                  <a:gd name="T36" fmla="*/ 2 w 250"/>
                  <a:gd name="T37" fmla="*/ 3 h 427"/>
                  <a:gd name="T38" fmla="*/ 2 w 250"/>
                  <a:gd name="T39" fmla="*/ 3 h 427"/>
                  <a:gd name="T40" fmla="*/ 2 w 250"/>
                  <a:gd name="T41" fmla="*/ 3 h 427"/>
                  <a:gd name="T42" fmla="*/ 2 w 250"/>
                  <a:gd name="T43" fmla="*/ 3 h 427"/>
                  <a:gd name="T44" fmla="*/ 2 w 250"/>
                  <a:gd name="T45" fmla="*/ 3 h 427"/>
                  <a:gd name="T46" fmla="*/ 2 w 250"/>
                  <a:gd name="T47" fmla="*/ 3 h 427"/>
                  <a:gd name="T48" fmla="*/ 2 w 250"/>
                  <a:gd name="T49" fmla="*/ 2 h 427"/>
                  <a:gd name="T50" fmla="*/ 2 w 250"/>
                  <a:gd name="T51" fmla="*/ 2 h 427"/>
                  <a:gd name="T52" fmla="*/ 1 w 250"/>
                  <a:gd name="T53" fmla="*/ 2 h 427"/>
                  <a:gd name="T54" fmla="*/ 1 w 250"/>
                  <a:gd name="T55" fmla="*/ 1 h 427"/>
                  <a:gd name="T56" fmla="*/ 1 w 250"/>
                  <a:gd name="T57" fmla="*/ 1 h 427"/>
                  <a:gd name="T58" fmla="*/ 1 w 250"/>
                  <a:gd name="T59" fmla="*/ 1 h 427"/>
                  <a:gd name="T60" fmla="*/ 1 w 250"/>
                  <a:gd name="T61" fmla="*/ 1 h 427"/>
                  <a:gd name="T62" fmla="*/ 1 w 250"/>
                  <a:gd name="T63" fmla="*/ 2 h 427"/>
                  <a:gd name="T64" fmla="*/ 1 w 250"/>
                  <a:gd name="T65" fmla="*/ 2 h 427"/>
                  <a:gd name="T66" fmla="*/ 1 w 250"/>
                  <a:gd name="T67" fmla="*/ 2 h 427"/>
                  <a:gd name="T68" fmla="*/ 2 w 250"/>
                  <a:gd name="T69" fmla="*/ 3 h 427"/>
                  <a:gd name="T70" fmla="*/ 2 w 250"/>
                  <a:gd name="T71" fmla="*/ 3 h 427"/>
                  <a:gd name="T72" fmla="*/ 1 w 250"/>
                  <a:gd name="T73" fmla="*/ 3 h 427"/>
                  <a:gd name="T74" fmla="*/ 1 w 250"/>
                  <a:gd name="T75" fmla="*/ 2 h 427"/>
                  <a:gd name="T76" fmla="*/ 1 w 250"/>
                  <a:gd name="T77" fmla="*/ 2 h 427"/>
                  <a:gd name="T78" fmla="*/ 1 w 250"/>
                  <a:gd name="T79" fmla="*/ 2 h 427"/>
                  <a:gd name="T80" fmla="*/ 1 w 250"/>
                  <a:gd name="T81" fmla="*/ 2 h 427"/>
                  <a:gd name="T82" fmla="*/ 1 w 250"/>
                  <a:gd name="T83" fmla="*/ 2 h 427"/>
                  <a:gd name="T84" fmla="*/ 1 w 250"/>
                  <a:gd name="T85" fmla="*/ 2 h 427"/>
                  <a:gd name="T86" fmla="*/ 1 w 250"/>
                  <a:gd name="T87" fmla="*/ 2 h 427"/>
                  <a:gd name="T88" fmla="*/ 1 w 250"/>
                  <a:gd name="T89" fmla="*/ 1 h 427"/>
                  <a:gd name="T90" fmla="*/ 1 w 250"/>
                  <a:gd name="T91" fmla="*/ 1 h 427"/>
                  <a:gd name="T92" fmla="*/ 1 w 250"/>
                  <a:gd name="T93" fmla="*/ 1 h 427"/>
                  <a:gd name="T94" fmla="*/ 1 w 250"/>
                  <a:gd name="T95" fmla="*/ 1 h 427"/>
                  <a:gd name="T96" fmla="*/ 1 w 250"/>
                  <a:gd name="T97" fmla="*/ 1 h 427"/>
                  <a:gd name="T98" fmla="*/ 1 w 250"/>
                  <a:gd name="T99" fmla="*/ 1 h 427"/>
                  <a:gd name="T100" fmla="*/ 1 w 250"/>
                  <a:gd name="T101" fmla="*/ 1 h 427"/>
                  <a:gd name="T102" fmla="*/ 1 w 250"/>
                  <a:gd name="T103" fmla="*/ 1 h 427"/>
                  <a:gd name="T104" fmla="*/ 1 w 250"/>
                  <a:gd name="T105" fmla="*/ 1 h 427"/>
                  <a:gd name="T106" fmla="*/ 1 w 250"/>
                  <a:gd name="T107" fmla="*/ 0 h 427"/>
                  <a:gd name="T108" fmla="*/ 1 w 250"/>
                  <a:gd name="T109" fmla="*/ 1 h 427"/>
                  <a:gd name="T110" fmla="*/ 1 w 250"/>
                  <a:gd name="T111" fmla="*/ 1 h 427"/>
                  <a:gd name="T112" fmla="*/ 1 w 250"/>
                  <a:gd name="T113" fmla="*/ 1 h 427"/>
                  <a:gd name="T114" fmla="*/ 2 w 250"/>
                  <a:gd name="T115" fmla="*/ 1 h 4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0"/>
                  <a:gd name="T175" fmla="*/ 0 h 427"/>
                  <a:gd name="T176" fmla="*/ 250 w 250"/>
                  <a:gd name="T177" fmla="*/ 427 h 4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0" h="427">
                    <a:moveTo>
                      <a:pt x="149" y="43"/>
                    </a:moveTo>
                    <a:lnTo>
                      <a:pt x="153" y="52"/>
                    </a:lnTo>
                    <a:lnTo>
                      <a:pt x="158" y="61"/>
                    </a:lnTo>
                    <a:lnTo>
                      <a:pt x="163" y="69"/>
                    </a:lnTo>
                    <a:lnTo>
                      <a:pt x="167" y="78"/>
                    </a:lnTo>
                    <a:lnTo>
                      <a:pt x="172" y="87"/>
                    </a:lnTo>
                    <a:lnTo>
                      <a:pt x="176" y="96"/>
                    </a:lnTo>
                    <a:lnTo>
                      <a:pt x="181" y="105"/>
                    </a:lnTo>
                    <a:lnTo>
                      <a:pt x="185" y="114"/>
                    </a:lnTo>
                    <a:lnTo>
                      <a:pt x="189" y="123"/>
                    </a:lnTo>
                    <a:lnTo>
                      <a:pt x="192" y="132"/>
                    </a:lnTo>
                    <a:lnTo>
                      <a:pt x="198" y="141"/>
                    </a:lnTo>
                    <a:lnTo>
                      <a:pt x="201" y="150"/>
                    </a:lnTo>
                    <a:lnTo>
                      <a:pt x="205" y="159"/>
                    </a:lnTo>
                    <a:lnTo>
                      <a:pt x="207" y="168"/>
                    </a:lnTo>
                    <a:lnTo>
                      <a:pt x="210" y="177"/>
                    </a:lnTo>
                    <a:lnTo>
                      <a:pt x="214" y="188"/>
                    </a:lnTo>
                    <a:lnTo>
                      <a:pt x="218" y="197"/>
                    </a:lnTo>
                    <a:lnTo>
                      <a:pt x="220" y="206"/>
                    </a:lnTo>
                    <a:lnTo>
                      <a:pt x="223" y="215"/>
                    </a:lnTo>
                    <a:lnTo>
                      <a:pt x="227" y="226"/>
                    </a:lnTo>
                    <a:lnTo>
                      <a:pt x="229" y="235"/>
                    </a:lnTo>
                    <a:lnTo>
                      <a:pt x="230" y="244"/>
                    </a:lnTo>
                    <a:lnTo>
                      <a:pt x="234" y="255"/>
                    </a:lnTo>
                    <a:lnTo>
                      <a:pt x="236" y="264"/>
                    </a:lnTo>
                    <a:lnTo>
                      <a:pt x="238" y="273"/>
                    </a:lnTo>
                    <a:lnTo>
                      <a:pt x="239" y="284"/>
                    </a:lnTo>
                    <a:lnTo>
                      <a:pt x="241" y="293"/>
                    </a:lnTo>
                    <a:lnTo>
                      <a:pt x="243" y="304"/>
                    </a:lnTo>
                    <a:lnTo>
                      <a:pt x="245" y="313"/>
                    </a:lnTo>
                    <a:lnTo>
                      <a:pt x="247" y="324"/>
                    </a:lnTo>
                    <a:lnTo>
                      <a:pt x="249" y="333"/>
                    </a:lnTo>
                    <a:lnTo>
                      <a:pt x="250" y="344"/>
                    </a:lnTo>
                    <a:lnTo>
                      <a:pt x="247" y="348"/>
                    </a:lnTo>
                    <a:lnTo>
                      <a:pt x="243" y="351"/>
                    </a:lnTo>
                    <a:lnTo>
                      <a:pt x="241" y="355"/>
                    </a:lnTo>
                    <a:lnTo>
                      <a:pt x="238" y="358"/>
                    </a:lnTo>
                    <a:lnTo>
                      <a:pt x="234" y="362"/>
                    </a:lnTo>
                    <a:lnTo>
                      <a:pt x="230" y="364"/>
                    </a:lnTo>
                    <a:lnTo>
                      <a:pt x="227" y="368"/>
                    </a:lnTo>
                    <a:lnTo>
                      <a:pt x="223" y="371"/>
                    </a:lnTo>
                    <a:lnTo>
                      <a:pt x="220" y="373"/>
                    </a:lnTo>
                    <a:lnTo>
                      <a:pt x="216" y="377"/>
                    </a:lnTo>
                    <a:lnTo>
                      <a:pt x="212" y="378"/>
                    </a:lnTo>
                    <a:lnTo>
                      <a:pt x="209" y="382"/>
                    </a:lnTo>
                    <a:lnTo>
                      <a:pt x="205" y="384"/>
                    </a:lnTo>
                    <a:lnTo>
                      <a:pt x="201" y="387"/>
                    </a:lnTo>
                    <a:lnTo>
                      <a:pt x="198" y="389"/>
                    </a:lnTo>
                    <a:lnTo>
                      <a:pt x="192" y="391"/>
                    </a:lnTo>
                    <a:lnTo>
                      <a:pt x="189" y="395"/>
                    </a:lnTo>
                    <a:lnTo>
                      <a:pt x="185" y="396"/>
                    </a:lnTo>
                    <a:lnTo>
                      <a:pt x="181" y="398"/>
                    </a:lnTo>
                    <a:lnTo>
                      <a:pt x="176" y="400"/>
                    </a:lnTo>
                    <a:lnTo>
                      <a:pt x="172" y="404"/>
                    </a:lnTo>
                    <a:lnTo>
                      <a:pt x="169" y="406"/>
                    </a:lnTo>
                    <a:lnTo>
                      <a:pt x="165" y="407"/>
                    </a:lnTo>
                    <a:lnTo>
                      <a:pt x="160" y="409"/>
                    </a:lnTo>
                    <a:lnTo>
                      <a:pt x="156" y="411"/>
                    </a:lnTo>
                    <a:lnTo>
                      <a:pt x="153" y="415"/>
                    </a:lnTo>
                    <a:lnTo>
                      <a:pt x="149" y="416"/>
                    </a:lnTo>
                    <a:lnTo>
                      <a:pt x="143" y="418"/>
                    </a:lnTo>
                    <a:lnTo>
                      <a:pt x="140" y="420"/>
                    </a:lnTo>
                    <a:lnTo>
                      <a:pt x="136" y="424"/>
                    </a:lnTo>
                    <a:lnTo>
                      <a:pt x="133" y="425"/>
                    </a:lnTo>
                    <a:lnTo>
                      <a:pt x="129" y="427"/>
                    </a:lnTo>
                    <a:lnTo>
                      <a:pt x="127" y="427"/>
                    </a:lnTo>
                    <a:lnTo>
                      <a:pt x="127" y="425"/>
                    </a:lnTo>
                    <a:lnTo>
                      <a:pt x="125" y="425"/>
                    </a:lnTo>
                    <a:lnTo>
                      <a:pt x="125" y="424"/>
                    </a:lnTo>
                    <a:lnTo>
                      <a:pt x="124" y="422"/>
                    </a:lnTo>
                    <a:lnTo>
                      <a:pt x="124" y="420"/>
                    </a:lnTo>
                    <a:lnTo>
                      <a:pt x="122" y="420"/>
                    </a:lnTo>
                    <a:lnTo>
                      <a:pt x="122" y="418"/>
                    </a:lnTo>
                    <a:lnTo>
                      <a:pt x="122" y="416"/>
                    </a:lnTo>
                    <a:lnTo>
                      <a:pt x="120" y="416"/>
                    </a:lnTo>
                    <a:lnTo>
                      <a:pt x="120" y="415"/>
                    </a:lnTo>
                    <a:lnTo>
                      <a:pt x="120" y="413"/>
                    </a:lnTo>
                    <a:lnTo>
                      <a:pt x="120" y="411"/>
                    </a:lnTo>
                    <a:lnTo>
                      <a:pt x="118" y="411"/>
                    </a:lnTo>
                    <a:lnTo>
                      <a:pt x="118" y="409"/>
                    </a:lnTo>
                    <a:lnTo>
                      <a:pt x="118" y="407"/>
                    </a:lnTo>
                    <a:lnTo>
                      <a:pt x="116" y="407"/>
                    </a:lnTo>
                    <a:lnTo>
                      <a:pt x="116" y="406"/>
                    </a:lnTo>
                    <a:lnTo>
                      <a:pt x="116" y="404"/>
                    </a:lnTo>
                    <a:lnTo>
                      <a:pt x="118" y="402"/>
                    </a:lnTo>
                    <a:lnTo>
                      <a:pt x="120" y="402"/>
                    </a:lnTo>
                    <a:lnTo>
                      <a:pt x="122" y="402"/>
                    </a:lnTo>
                    <a:lnTo>
                      <a:pt x="124" y="400"/>
                    </a:lnTo>
                    <a:lnTo>
                      <a:pt x="125" y="400"/>
                    </a:lnTo>
                    <a:lnTo>
                      <a:pt x="127" y="400"/>
                    </a:lnTo>
                    <a:lnTo>
                      <a:pt x="127" y="398"/>
                    </a:lnTo>
                    <a:lnTo>
                      <a:pt x="129" y="398"/>
                    </a:lnTo>
                    <a:lnTo>
                      <a:pt x="131" y="398"/>
                    </a:lnTo>
                    <a:lnTo>
                      <a:pt x="133" y="398"/>
                    </a:lnTo>
                    <a:lnTo>
                      <a:pt x="133" y="396"/>
                    </a:lnTo>
                    <a:lnTo>
                      <a:pt x="134" y="396"/>
                    </a:lnTo>
                    <a:lnTo>
                      <a:pt x="136" y="396"/>
                    </a:lnTo>
                    <a:lnTo>
                      <a:pt x="138" y="395"/>
                    </a:lnTo>
                    <a:lnTo>
                      <a:pt x="140" y="393"/>
                    </a:lnTo>
                    <a:lnTo>
                      <a:pt x="142" y="393"/>
                    </a:lnTo>
                    <a:lnTo>
                      <a:pt x="143" y="391"/>
                    </a:lnTo>
                    <a:lnTo>
                      <a:pt x="145" y="391"/>
                    </a:lnTo>
                    <a:lnTo>
                      <a:pt x="145" y="389"/>
                    </a:lnTo>
                    <a:lnTo>
                      <a:pt x="147" y="389"/>
                    </a:lnTo>
                    <a:lnTo>
                      <a:pt x="149" y="387"/>
                    </a:lnTo>
                    <a:lnTo>
                      <a:pt x="149" y="386"/>
                    </a:lnTo>
                    <a:lnTo>
                      <a:pt x="151" y="386"/>
                    </a:lnTo>
                    <a:lnTo>
                      <a:pt x="151" y="384"/>
                    </a:lnTo>
                    <a:lnTo>
                      <a:pt x="153" y="382"/>
                    </a:lnTo>
                    <a:lnTo>
                      <a:pt x="154" y="380"/>
                    </a:lnTo>
                    <a:lnTo>
                      <a:pt x="154" y="378"/>
                    </a:lnTo>
                    <a:lnTo>
                      <a:pt x="154" y="377"/>
                    </a:lnTo>
                    <a:lnTo>
                      <a:pt x="154" y="375"/>
                    </a:lnTo>
                    <a:lnTo>
                      <a:pt x="154" y="371"/>
                    </a:lnTo>
                    <a:lnTo>
                      <a:pt x="154" y="369"/>
                    </a:lnTo>
                    <a:lnTo>
                      <a:pt x="153" y="368"/>
                    </a:lnTo>
                    <a:lnTo>
                      <a:pt x="153" y="364"/>
                    </a:lnTo>
                    <a:lnTo>
                      <a:pt x="151" y="362"/>
                    </a:lnTo>
                    <a:lnTo>
                      <a:pt x="151" y="360"/>
                    </a:lnTo>
                    <a:lnTo>
                      <a:pt x="149" y="357"/>
                    </a:lnTo>
                    <a:lnTo>
                      <a:pt x="149" y="355"/>
                    </a:lnTo>
                    <a:lnTo>
                      <a:pt x="147" y="353"/>
                    </a:lnTo>
                    <a:lnTo>
                      <a:pt x="145" y="351"/>
                    </a:lnTo>
                    <a:lnTo>
                      <a:pt x="145" y="348"/>
                    </a:lnTo>
                    <a:lnTo>
                      <a:pt x="143" y="346"/>
                    </a:lnTo>
                    <a:lnTo>
                      <a:pt x="143" y="344"/>
                    </a:lnTo>
                    <a:lnTo>
                      <a:pt x="142" y="342"/>
                    </a:lnTo>
                    <a:lnTo>
                      <a:pt x="142" y="339"/>
                    </a:lnTo>
                    <a:lnTo>
                      <a:pt x="140" y="337"/>
                    </a:lnTo>
                    <a:lnTo>
                      <a:pt x="140" y="335"/>
                    </a:lnTo>
                    <a:lnTo>
                      <a:pt x="138" y="333"/>
                    </a:lnTo>
                    <a:lnTo>
                      <a:pt x="138" y="331"/>
                    </a:lnTo>
                    <a:lnTo>
                      <a:pt x="138" y="329"/>
                    </a:lnTo>
                    <a:lnTo>
                      <a:pt x="138" y="328"/>
                    </a:lnTo>
                    <a:lnTo>
                      <a:pt x="138" y="324"/>
                    </a:lnTo>
                    <a:lnTo>
                      <a:pt x="140" y="322"/>
                    </a:lnTo>
                    <a:lnTo>
                      <a:pt x="140" y="320"/>
                    </a:lnTo>
                    <a:lnTo>
                      <a:pt x="140" y="319"/>
                    </a:lnTo>
                    <a:lnTo>
                      <a:pt x="142" y="317"/>
                    </a:lnTo>
                    <a:lnTo>
                      <a:pt x="143" y="315"/>
                    </a:lnTo>
                    <a:lnTo>
                      <a:pt x="145" y="315"/>
                    </a:lnTo>
                    <a:lnTo>
                      <a:pt x="147" y="313"/>
                    </a:lnTo>
                    <a:lnTo>
                      <a:pt x="151" y="311"/>
                    </a:lnTo>
                    <a:lnTo>
                      <a:pt x="151" y="310"/>
                    </a:lnTo>
                    <a:lnTo>
                      <a:pt x="151" y="308"/>
                    </a:lnTo>
                    <a:lnTo>
                      <a:pt x="151" y="306"/>
                    </a:lnTo>
                    <a:lnTo>
                      <a:pt x="151" y="304"/>
                    </a:lnTo>
                    <a:lnTo>
                      <a:pt x="149" y="304"/>
                    </a:lnTo>
                    <a:lnTo>
                      <a:pt x="149" y="302"/>
                    </a:lnTo>
                    <a:lnTo>
                      <a:pt x="147" y="300"/>
                    </a:lnTo>
                    <a:lnTo>
                      <a:pt x="147" y="299"/>
                    </a:lnTo>
                    <a:lnTo>
                      <a:pt x="145" y="297"/>
                    </a:lnTo>
                    <a:lnTo>
                      <a:pt x="145" y="295"/>
                    </a:lnTo>
                    <a:lnTo>
                      <a:pt x="145" y="293"/>
                    </a:lnTo>
                    <a:lnTo>
                      <a:pt x="145" y="291"/>
                    </a:lnTo>
                    <a:lnTo>
                      <a:pt x="145" y="290"/>
                    </a:lnTo>
                    <a:lnTo>
                      <a:pt x="147" y="290"/>
                    </a:lnTo>
                    <a:lnTo>
                      <a:pt x="147" y="288"/>
                    </a:lnTo>
                    <a:lnTo>
                      <a:pt x="149" y="288"/>
                    </a:lnTo>
                    <a:lnTo>
                      <a:pt x="151" y="288"/>
                    </a:lnTo>
                    <a:lnTo>
                      <a:pt x="153" y="288"/>
                    </a:lnTo>
                    <a:lnTo>
                      <a:pt x="154" y="288"/>
                    </a:lnTo>
                    <a:lnTo>
                      <a:pt x="156" y="288"/>
                    </a:lnTo>
                    <a:lnTo>
                      <a:pt x="158" y="288"/>
                    </a:lnTo>
                    <a:lnTo>
                      <a:pt x="158" y="286"/>
                    </a:lnTo>
                    <a:lnTo>
                      <a:pt x="160" y="286"/>
                    </a:lnTo>
                    <a:lnTo>
                      <a:pt x="162" y="286"/>
                    </a:lnTo>
                    <a:lnTo>
                      <a:pt x="162" y="284"/>
                    </a:lnTo>
                    <a:lnTo>
                      <a:pt x="163" y="284"/>
                    </a:lnTo>
                    <a:lnTo>
                      <a:pt x="163" y="282"/>
                    </a:lnTo>
                    <a:lnTo>
                      <a:pt x="165" y="281"/>
                    </a:lnTo>
                    <a:lnTo>
                      <a:pt x="162" y="273"/>
                    </a:lnTo>
                    <a:lnTo>
                      <a:pt x="158" y="268"/>
                    </a:lnTo>
                    <a:lnTo>
                      <a:pt x="154" y="262"/>
                    </a:lnTo>
                    <a:lnTo>
                      <a:pt x="151" y="255"/>
                    </a:lnTo>
                    <a:lnTo>
                      <a:pt x="147" y="250"/>
                    </a:lnTo>
                    <a:lnTo>
                      <a:pt x="143" y="242"/>
                    </a:lnTo>
                    <a:lnTo>
                      <a:pt x="142" y="235"/>
                    </a:lnTo>
                    <a:lnTo>
                      <a:pt x="138" y="230"/>
                    </a:lnTo>
                    <a:lnTo>
                      <a:pt x="136" y="223"/>
                    </a:lnTo>
                    <a:lnTo>
                      <a:pt x="133" y="215"/>
                    </a:lnTo>
                    <a:lnTo>
                      <a:pt x="131" y="208"/>
                    </a:lnTo>
                    <a:lnTo>
                      <a:pt x="129" y="203"/>
                    </a:lnTo>
                    <a:lnTo>
                      <a:pt x="125" y="195"/>
                    </a:lnTo>
                    <a:lnTo>
                      <a:pt x="124" y="188"/>
                    </a:lnTo>
                    <a:lnTo>
                      <a:pt x="122" y="181"/>
                    </a:lnTo>
                    <a:lnTo>
                      <a:pt x="122" y="174"/>
                    </a:lnTo>
                    <a:lnTo>
                      <a:pt x="120" y="166"/>
                    </a:lnTo>
                    <a:lnTo>
                      <a:pt x="118" y="159"/>
                    </a:lnTo>
                    <a:lnTo>
                      <a:pt x="116" y="152"/>
                    </a:lnTo>
                    <a:lnTo>
                      <a:pt x="116" y="145"/>
                    </a:lnTo>
                    <a:lnTo>
                      <a:pt x="116" y="137"/>
                    </a:lnTo>
                    <a:lnTo>
                      <a:pt x="114" y="130"/>
                    </a:lnTo>
                    <a:lnTo>
                      <a:pt x="114" y="123"/>
                    </a:lnTo>
                    <a:lnTo>
                      <a:pt x="114" y="116"/>
                    </a:lnTo>
                    <a:lnTo>
                      <a:pt x="116" y="108"/>
                    </a:lnTo>
                    <a:lnTo>
                      <a:pt x="116" y="101"/>
                    </a:lnTo>
                    <a:lnTo>
                      <a:pt x="116" y="94"/>
                    </a:lnTo>
                    <a:lnTo>
                      <a:pt x="118" y="87"/>
                    </a:lnTo>
                    <a:lnTo>
                      <a:pt x="120" y="79"/>
                    </a:lnTo>
                    <a:lnTo>
                      <a:pt x="122" y="70"/>
                    </a:lnTo>
                    <a:lnTo>
                      <a:pt x="124" y="63"/>
                    </a:lnTo>
                    <a:lnTo>
                      <a:pt x="125" y="56"/>
                    </a:lnTo>
                    <a:lnTo>
                      <a:pt x="124" y="56"/>
                    </a:lnTo>
                    <a:lnTo>
                      <a:pt x="124" y="54"/>
                    </a:lnTo>
                    <a:lnTo>
                      <a:pt x="122" y="54"/>
                    </a:lnTo>
                    <a:lnTo>
                      <a:pt x="122" y="52"/>
                    </a:lnTo>
                    <a:lnTo>
                      <a:pt x="120" y="52"/>
                    </a:lnTo>
                    <a:lnTo>
                      <a:pt x="118" y="52"/>
                    </a:lnTo>
                    <a:lnTo>
                      <a:pt x="116" y="52"/>
                    </a:lnTo>
                    <a:lnTo>
                      <a:pt x="113" y="58"/>
                    </a:lnTo>
                    <a:lnTo>
                      <a:pt x="111" y="65"/>
                    </a:lnTo>
                    <a:lnTo>
                      <a:pt x="109" y="70"/>
                    </a:lnTo>
                    <a:lnTo>
                      <a:pt x="107" y="76"/>
                    </a:lnTo>
                    <a:lnTo>
                      <a:pt x="105" y="83"/>
                    </a:lnTo>
                    <a:lnTo>
                      <a:pt x="105" y="88"/>
                    </a:lnTo>
                    <a:lnTo>
                      <a:pt x="104" y="96"/>
                    </a:lnTo>
                    <a:lnTo>
                      <a:pt x="104" y="101"/>
                    </a:lnTo>
                    <a:lnTo>
                      <a:pt x="102" y="108"/>
                    </a:lnTo>
                    <a:lnTo>
                      <a:pt x="102" y="116"/>
                    </a:lnTo>
                    <a:lnTo>
                      <a:pt x="102" y="121"/>
                    </a:lnTo>
                    <a:lnTo>
                      <a:pt x="102" y="128"/>
                    </a:lnTo>
                    <a:lnTo>
                      <a:pt x="102" y="136"/>
                    </a:lnTo>
                    <a:lnTo>
                      <a:pt x="102" y="141"/>
                    </a:lnTo>
                    <a:lnTo>
                      <a:pt x="102" y="148"/>
                    </a:lnTo>
                    <a:lnTo>
                      <a:pt x="102" y="156"/>
                    </a:lnTo>
                    <a:lnTo>
                      <a:pt x="104" y="161"/>
                    </a:lnTo>
                    <a:lnTo>
                      <a:pt x="104" y="168"/>
                    </a:lnTo>
                    <a:lnTo>
                      <a:pt x="105" y="174"/>
                    </a:lnTo>
                    <a:lnTo>
                      <a:pt x="107" y="181"/>
                    </a:lnTo>
                    <a:lnTo>
                      <a:pt x="107" y="188"/>
                    </a:lnTo>
                    <a:lnTo>
                      <a:pt x="109" y="194"/>
                    </a:lnTo>
                    <a:lnTo>
                      <a:pt x="111" y="199"/>
                    </a:lnTo>
                    <a:lnTo>
                      <a:pt x="113" y="206"/>
                    </a:lnTo>
                    <a:lnTo>
                      <a:pt x="116" y="212"/>
                    </a:lnTo>
                    <a:lnTo>
                      <a:pt x="118" y="219"/>
                    </a:lnTo>
                    <a:lnTo>
                      <a:pt x="120" y="224"/>
                    </a:lnTo>
                    <a:lnTo>
                      <a:pt x="124" y="230"/>
                    </a:lnTo>
                    <a:lnTo>
                      <a:pt x="125" y="235"/>
                    </a:lnTo>
                    <a:lnTo>
                      <a:pt x="129" y="241"/>
                    </a:lnTo>
                    <a:lnTo>
                      <a:pt x="133" y="246"/>
                    </a:lnTo>
                    <a:lnTo>
                      <a:pt x="136" y="252"/>
                    </a:lnTo>
                    <a:lnTo>
                      <a:pt x="136" y="253"/>
                    </a:lnTo>
                    <a:lnTo>
                      <a:pt x="136" y="255"/>
                    </a:lnTo>
                    <a:lnTo>
                      <a:pt x="136" y="257"/>
                    </a:lnTo>
                    <a:lnTo>
                      <a:pt x="136" y="259"/>
                    </a:lnTo>
                    <a:lnTo>
                      <a:pt x="136" y="261"/>
                    </a:lnTo>
                    <a:lnTo>
                      <a:pt x="134" y="262"/>
                    </a:lnTo>
                    <a:lnTo>
                      <a:pt x="134" y="264"/>
                    </a:lnTo>
                    <a:lnTo>
                      <a:pt x="134" y="266"/>
                    </a:lnTo>
                    <a:lnTo>
                      <a:pt x="133" y="266"/>
                    </a:lnTo>
                    <a:lnTo>
                      <a:pt x="133" y="268"/>
                    </a:lnTo>
                    <a:lnTo>
                      <a:pt x="131" y="270"/>
                    </a:lnTo>
                    <a:lnTo>
                      <a:pt x="131" y="271"/>
                    </a:lnTo>
                    <a:lnTo>
                      <a:pt x="129" y="271"/>
                    </a:lnTo>
                    <a:lnTo>
                      <a:pt x="129" y="273"/>
                    </a:lnTo>
                    <a:lnTo>
                      <a:pt x="127" y="275"/>
                    </a:lnTo>
                    <a:lnTo>
                      <a:pt x="127" y="277"/>
                    </a:lnTo>
                    <a:lnTo>
                      <a:pt x="125" y="279"/>
                    </a:lnTo>
                    <a:lnTo>
                      <a:pt x="125" y="281"/>
                    </a:lnTo>
                    <a:lnTo>
                      <a:pt x="124" y="282"/>
                    </a:lnTo>
                    <a:lnTo>
                      <a:pt x="124" y="284"/>
                    </a:lnTo>
                    <a:lnTo>
                      <a:pt x="124" y="286"/>
                    </a:lnTo>
                    <a:lnTo>
                      <a:pt x="124" y="288"/>
                    </a:lnTo>
                    <a:lnTo>
                      <a:pt x="124" y="290"/>
                    </a:lnTo>
                    <a:lnTo>
                      <a:pt x="87" y="201"/>
                    </a:lnTo>
                    <a:lnTo>
                      <a:pt x="75" y="195"/>
                    </a:lnTo>
                    <a:lnTo>
                      <a:pt x="0" y="219"/>
                    </a:lnTo>
                    <a:lnTo>
                      <a:pt x="2" y="217"/>
                    </a:lnTo>
                    <a:lnTo>
                      <a:pt x="4" y="213"/>
                    </a:lnTo>
                    <a:lnTo>
                      <a:pt x="6" y="212"/>
                    </a:lnTo>
                    <a:lnTo>
                      <a:pt x="8" y="208"/>
                    </a:lnTo>
                    <a:lnTo>
                      <a:pt x="9" y="206"/>
                    </a:lnTo>
                    <a:lnTo>
                      <a:pt x="11" y="204"/>
                    </a:lnTo>
                    <a:lnTo>
                      <a:pt x="13" y="201"/>
                    </a:lnTo>
                    <a:lnTo>
                      <a:pt x="15" y="199"/>
                    </a:lnTo>
                    <a:lnTo>
                      <a:pt x="17" y="197"/>
                    </a:lnTo>
                    <a:lnTo>
                      <a:pt x="18" y="194"/>
                    </a:lnTo>
                    <a:lnTo>
                      <a:pt x="20" y="192"/>
                    </a:lnTo>
                    <a:lnTo>
                      <a:pt x="22" y="190"/>
                    </a:lnTo>
                    <a:lnTo>
                      <a:pt x="24" y="188"/>
                    </a:lnTo>
                    <a:lnTo>
                      <a:pt x="26" y="185"/>
                    </a:lnTo>
                    <a:lnTo>
                      <a:pt x="28" y="183"/>
                    </a:lnTo>
                    <a:lnTo>
                      <a:pt x="29" y="181"/>
                    </a:lnTo>
                    <a:lnTo>
                      <a:pt x="31" y="179"/>
                    </a:lnTo>
                    <a:lnTo>
                      <a:pt x="35" y="177"/>
                    </a:lnTo>
                    <a:lnTo>
                      <a:pt x="37" y="174"/>
                    </a:lnTo>
                    <a:lnTo>
                      <a:pt x="38" y="172"/>
                    </a:lnTo>
                    <a:lnTo>
                      <a:pt x="40" y="170"/>
                    </a:lnTo>
                    <a:lnTo>
                      <a:pt x="42" y="168"/>
                    </a:lnTo>
                    <a:lnTo>
                      <a:pt x="44" y="166"/>
                    </a:lnTo>
                    <a:lnTo>
                      <a:pt x="46" y="163"/>
                    </a:lnTo>
                    <a:lnTo>
                      <a:pt x="47" y="161"/>
                    </a:lnTo>
                    <a:lnTo>
                      <a:pt x="49" y="159"/>
                    </a:lnTo>
                    <a:lnTo>
                      <a:pt x="51" y="156"/>
                    </a:lnTo>
                    <a:lnTo>
                      <a:pt x="55" y="154"/>
                    </a:lnTo>
                    <a:lnTo>
                      <a:pt x="57" y="152"/>
                    </a:lnTo>
                    <a:lnTo>
                      <a:pt x="58" y="150"/>
                    </a:lnTo>
                    <a:lnTo>
                      <a:pt x="60" y="146"/>
                    </a:lnTo>
                    <a:lnTo>
                      <a:pt x="62" y="145"/>
                    </a:lnTo>
                    <a:lnTo>
                      <a:pt x="62" y="143"/>
                    </a:lnTo>
                    <a:lnTo>
                      <a:pt x="60" y="141"/>
                    </a:lnTo>
                    <a:lnTo>
                      <a:pt x="60" y="139"/>
                    </a:lnTo>
                    <a:lnTo>
                      <a:pt x="60" y="137"/>
                    </a:lnTo>
                    <a:lnTo>
                      <a:pt x="58" y="136"/>
                    </a:lnTo>
                    <a:lnTo>
                      <a:pt x="58" y="134"/>
                    </a:lnTo>
                    <a:lnTo>
                      <a:pt x="57" y="132"/>
                    </a:lnTo>
                    <a:lnTo>
                      <a:pt x="55" y="130"/>
                    </a:lnTo>
                    <a:lnTo>
                      <a:pt x="53" y="128"/>
                    </a:lnTo>
                    <a:lnTo>
                      <a:pt x="53" y="127"/>
                    </a:lnTo>
                    <a:lnTo>
                      <a:pt x="51" y="127"/>
                    </a:lnTo>
                    <a:lnTo>
                      <a:pt x="49" y="125"/>
                    </a:lnTo>
                    <a:lnTo>
                      <a:pt x="47" y="123"/>
                    </a:lnTo>
                    <a:lnTo>
                      <a:pt x="46" y="123"/>
                    </a:lnTo>
                    <a:lnTo>
                      <a:pt x="46" y="121"/>
                    </a:lnTo>
                    <a:lnTo>
                      <a:pt x="44" y="121"/>
                    </a:lnTo>
                    <a:lnTo>
                      <a:pt x="44" y="119"/>
                    </a:lnTo>
                    <a:lnTo>
                      <a:pt x="42" y="119"/>
                    </a:lnTo>
                    <a:lnTo>
                      <a:pt x="42" y="117"/>
                    </a:lnTo>
                    <a:lnTo>
                      <a:pt x="40" y="117"/>
                    </a:lnTo>
                    <a:lnTo>
                      <a:pt x="38" y="116"/>
                    </a:lnTo>
                    <a:lnTo>
                      <a:pt x="40" y="116"/>
                    </a:lnTo>
                    <a:lnTo>
                      <a:pt x="40" y="114"/>
                    </a:lnTo>
                    <a:lnTo>
                      <a:pt x="42" y="114"/>
                    </a:lnTo>
                    <a:lnTo>
                      <a:pt x="44" y="114"/>
                    </a:lnTo>
                    <a:lnTo>
                      <a:pt x="46" y="114"/>
                    </a:lnTo>
                    <a:lnTo>
                      <a:pt x="46" y="112"/>
                    </a:lnTo>
                    <a:lnTo>
                      <a:pt x="47" y="112"/>
                    </a:lnTo>
                    <a:lnTo>
                      <a:pt x="49" y="112"/>
                    </a:lnTo>
                    <a:lnTo>
                      <a:pt x="49" y="110"/>
                    </a:lnTo>
                    <a:lnTo>
                      <a:pt x="51" y="110"/>
                    </a:lnTo>
                    <a:lnTo>
                      <a:pt x="53" y="110"/>
                    </a:lnTo>
                    <a:lnTo>
                      <a:pt x="55" y="110"/>
                    </a:lnTo>
                    <a:lnTo>
                      <a:pt x="55" y="108"/>
                    </a:lnTo>
                    <a:lnTo>
                      <a:pt x="57" y="108"/>
                    </a:lnTo>
                    <a:lnTo>
                      <a:pt x="58" y="107"/>
                    </a:lnTo>
                    <a:lnTo>
                      <a:pt x="60" y="107"/>
                    </a:lnTo>
                    <a:lnTo>
                      <a:pt x="60" y="105"/>
                    </a:lnTo>
                    <a:lnTo>
                      <a:pt x="62" y="105"/>
                    </a:lnTo>
                    <a:lnTo>
                      <a:pt x="64" y="103"/>
                    </a:lnTo>
                    <a:lnTo>
                      <a:pt x="66" y="103"/>
                    </a:lnTo>
                    <a:lnTo>
                      <a:pt x="66" y="101"/>
                    </a:lnTo>
                    <a:lnTo>
                      <a:pt x="67" y="101"/>
                    </a:lnTo>
                    <a:lnTo>
                      <a:pt x="67" y="99"/>
                    </a:lnTo>
                    <a:lnTo>
                      <a:pt x="69" y="99"/>
                    </a:lnTo>
                    <a:lnTo>
                      <a:pt x="67" y="96"/>
                    </a:lnTo>
                    <a:lnTo>
                      <a:pt x="67" y="92"/>
                    </a:lnTo>
                    <a:lnTo>
                      <a:pt x="67" y="90"/>
                    </a:lnTo>
                    <a:lnTo>
                      <a:pt x="66" y="87"/>
                    </a:lnTo>
                    <a:lnTo>
                      <a:pt x="66" y="83"/>
                    </a:lnTo>
                    <a:lnTo>
                      <a:pt x="64" y="79"/>
                    </a:lnTo>
                    <a:lnTo>
                      <a:pt x="64" y="78"/>
                    </a:lnTo>
                    <a:lnTo>
                      <a:pt x="62" y="74"/>
                    </a:lnTo>
                    <a:lnTo>
                      <a:pt x="62" y="70"/>
                    </a:lnTo>
                    <a:lnTo>
                      <a:pt x="60" y="69"/>
                    </a:lnTo>
                    <a:lnTo>
                      <a:pt x="60" y="65"/>
                    </a:lnTo>
                    <a:lnTo>
                      <a:pt x="58" y="61"/>
                    </a:lnTo>
                    <a:lnTo>
                      <a:pt x="58" y="58"/>
                    </a:lnTo>
                    <a:lnTo>
                      <a:pt x="57" y="56"/>
                    </a:lnTo>
                    <a:lnTo>
                      <a:pt x="57" y="52"/>
                    </a:lnTo>
                    <a:lnTo>
                      <a:pt x="55" y="49"/>
                    </a:lnTo>
                    <a:lnTo>
                      <a:pt x="53" y="47"/>
                    </a:lnTo>
                    <a:lnTo>
                      <a:pt x="53" y="43"/>
                    </a:lnTo>
                    <a:lnTo>
                      <a:pt x="51" y="40"/>
                    </a:lnTo>
                    <a:lnTo>
                      <a:pt x="51" y="38"/>
                    </a:lnTo>
                    <a:lnTo>
                      <a:pt x="49" y="34"/>
                    </a:lnTo>
                    <a:lnTo>
                      <a:pt x="49" y="30"/>
                    </a:lnTo>
                    <a:lnTo>
                      <a:pt x="47" y="27"/>
                    </a:lnTo>
                    <a:lnTo>
                      <a:pt x="47" y="25"/>
                    </a:lnTo>
                    <a:lnTo>
                      <a:pt x="46" y="21"/>
                    </a:lnTo>
                    <a:lnTo>
                      <a:pt x="46" y="18"/>
                    </a:lnTo>
                    <a:lnTo>
                      <a:pt x="44" y="16"/>
                    </a:lnTo>
                    <a:lnTo>
                      <a:pt x="44" y="12"/>
                    </a:lnTo>
                    <a:lnTo>
                      <a:pt x="42" y="9"/>
                    </a:lnTo>
                    <a:lnTo>
                      <a:pt x="42" y="5"/>
                    </a:lnTo>
                    <a:lnTo>
                      <a:pt x="40" y="3"/>
                    </a:lnTo>
                    <a:lnTo>
                      <a:pt x="40" y="0"/>
                    </a:lnTo>
                    <a:lnTo>
                      <a:pt x="44" y="0"/>
                    </a:lnTo>
                    <a:lnTo>
                      <a:pt x="47" y="2"/>
                    </a:lnTo>
                    <a:lnTo>
                      <a:pt x="51" y="2"/>
                    </a:lnTo>
                    <a:lnTo>
                      <a:pt x="55" y="3"/>
                    </a:lnTo>
                    <a:lnTo>
                      <a:pt x="58" y="3"/>
                    </a:lnTo>
                    <a:lnTo>
                      <a:pt x="62" y="5"/>
                    </a:lnTo>
                    <a:lnTo>
                      <a:pt x="66" y="5"/>
                    </a:lnTo>
                    <a:lnTo>
                      <a:pt x="69" y="7"/>
                    </a:lnTo>
                    <a:lnTo>
                      <a:pt x="71" y="9"/>
                    </a:lnTo>
                    <a:lnTo>
                      <a:pt x="75" y="9"/>
                    </a:lnTo>
                    <a:lnTo>
                      <a:pt x="78" y="11"/>
                    </a:lnTo>
                    <a:lnTo>
                      <a:pt x="82" y="12"/>
                    </a:lnTo>
                    <a:lnTo>
                      <a:pt x="85" y="14"/>
                    </a:lnTo>
                    <a:lnTo>
                      <a:pt x="89" y="14"/>
                    </a:lnTo>
                    <a:lnTo>
                      <a:pt x="93" y="16"/>
                    </a:lnTo>
                    <a:lnTo>
                      <a:pt x="96" y="18"/>
                    </a:lnTo>
                    <a:lnTo>
                      <a:pt x="98" y="20"/>
                    </a:lnTo>
                    <a:lnTo>
                      <a:pt x="102" y="21"/>
                    </a:lnTo>
                    <a:lnTo>
                      <a:pt x="105" y="23"/>
                    </a:lnTo>
                    <a:lnTo>
                      <a:pt x="109" y="23"/>
                    </a:lnTo>
                    <a:lnTo>
                      <a:pt x="113" y="25"/>
                    </a:lnTo>
                    <a:lnTo>
                      <a:pt x="116" y="27"/>
                    </a:lnTo>
                    <a:lnTo>
                      <a:pt x="118" y="29"/>
                    </a:lnTo>
                    <a:lnTo>
                      <a:pt x="122" y="30"/>
                    </a:lnTo>
                    <a:lnTo>
                      <a:pt x="125" y="32"/>
                    </a:lnTo>
                    <a:lnTo>
                      <a:pt x="129" y="34"/>
                    </a:lnTo>
                    <a:lnTo>
                      <a:pt x="133" y="36"/>
                    </a:lnTo>
                    <a:lnTo>
                      <a:pt x="134" y="38"/>
                    </a:lnTo>
                    <a:lnTo>
                      <a:pt x="138" y="38"/>
                    </a:lnTo>
                    <a:lnTo>
                      <a:pt x="142" y="40"/>
                    </a:lnTo>
                    <a:lnTo>
                      <a:pt x="145" y="41"/>
                    </a:lnTo>
                    <a:lnTo>
                      <a:pt x="149" y="43"/>
                    </a:lnTo>
                    <a:close/>
                  </a:path>
                </a:pathLst>
              </a:custGeom>
              <a:solidFill>
                <a:srgbClr val="000066"/>
              </a:solidFill>
              <a:ln w="9525">
                <a:noFill/>
                <a:round/>
              </a:ln>
            </p:spPr>
            <p:txBody>
              <a:bodyPr/>
              <a:lstStyle/>
              <a:p>
                <a:endParaRPr lang="zh-CN" altLang="en-US"/>
              </a:p>
            </p:txBody>
          </p:sp>
          <p:sp>
            <p:nvSpPr>
              <p:cNvPr id="44" name="Freeform 29"/>
              <p:cNvSpPr/>
              <p:nvPr/>
            </p:nvSpPr>
            <p:spPr bwMode="auto">
              <a:xfrm>
                <a:off x="5195" y="988"/>
                <a:ext cx="45" cy="39"/>
              </a:xfrm>
              <a:custGeom>
                <a:avLst/>
                <a:gdLst>
                  <a:gd name="T0" fmla="*/ 1 w 90"/>
                  <a:gd name="T1" fmla="*/ 1 h 78"/>
                  <a:gd name="T2" fmla="*/ 1 w 90"/>
                  <a:gd name="T3" fmla="*/ 1 h 78"/>
                  <a:gd name="T4" fmla="*/ 1 w 90"/>
                  <a:gd name="T5" fmla="*/ 1 h 78"/>
                  <a:gd name="T6" fmla="*/ 1 w 90"/>
                  <a:gd name="T7" fmla="*/ 1 h 78"/>
                  <a:gd name="T8" fmla="*/ 1 w 90"/>
                  <a:gd name="T9" fmla="*/ 1 h 78"/>
                  <a:gd name="T10" fmla="*/ 1 w 90"/>
                  <a:gd name="T11" fmla="*/ 1 h 78"/>
                  <a:gd name="T12" fmla="*/ 1 w 90"/>
                  <a:gd name="T13" fmla="*/ 1 h 78"/>
                  <a:gd name="T14" fmla="*/ 1 w 90"/>
                  <a:gd name="T15" fmla="*/ 1 h 78"/>
                  <a:gd name="T16" fmla="*/ 1 w 90"/>
                  <a:gd name="T17" fmla="*/ 1 h 78"/>
                  <a:gd name="T18" fmla="*/ 1 w 90"/>
                  <a:gd name="T19" fmla="*/ 1 h 78"/>
                  <a:gd name="T20" fmla="*/ 1 w 90"/>
                  <a:gd name="T21" fmla="*/ 1 h 78"/>
                  <a:gd name="T22" fmla="*/ 1 w 90"/>
                  <a:gd name="T23" fmla="*/ 1 h 78"/>
                  <a:gd name="T24" fmla="*/ 0 w 90"/>
                  <a:gd name="T25" fmla="*/ 1 h 78"/>
                  <a:gd name="T26" fmla="*/ 0 w 90"/>
                  <a:gd name="T27" fmla="*/ 1 h 78"/>
                  <a:gd name="T28" fmla="*/ 0 w 90"/>
                  <a:gd name="T29" fmla="*/ 1 h 78"/>
                  <a:gd name="T30" fmla="*/ 0 w 90"/>
                  <a:gd name="T31" fmla="*/ 1 h 78"/>
                  <a:gd name="T32" fmla="*/ 1 w 90"/>
                  <a:gd name="T33" fmla="*/ 1 h 78"/>
                  <a:gd name="T34" fmla="*/ 1 w 90"/>
                  <a:gd name="T35" fmla="*/ 1 h 78"/>
                  <a:gd name="T36" fmla="*/ 1 w 90"/>
                  <a:gd name="T37" fmla="*/ 1 h 78"/>
                  <a:gd name="T38" fmla="*/ 1 w 90"/>
                  <a:gd name="T39" fmla="*/ 1 h 78"/>
                  <a:gd name="T40" fmla="*/ 1 w 90"/>
                  <a:gd name="T41" fmla="*/ 1 h 78"/>
                  <a:gd name="T42" fmla="*/ 1 w 90"/>
                  <a:gd name="T43" fmla="*/ 1 h 78"/>
                  <a:gd name="T44" fmla="*/ 1 w 90"/>
                  <a:gd name="T45" fmla="*/ 1 h 78"/>
                  <a:gd name="T46" fmla="*/ 1 w 90"/>
                  <a:gd name="T47" fmla="*/ 1 h 78"/>
                  <a:gd name="T48" fmla="*/ 1 w 90"/>
                  <a:gd name="T49" fmla="*/ 1 h 78"/>
                  <a:gd name="T50" fmla="*/ 1 w 90"/>
                  <a:gd name="T51" fmla="*/ 1 h 78"/>
                  <a:gd name="T52" fmla="*/ 1 w 90"/>
                  <a:gd name="T53" fmla="*/ 1 h 78"/>
                  <a:gd name="T54" fmla="*/ 1 w 90"/>
                  <a:gd name="T55" fmla="*/ 1 h 78"/>
                  <a:gd name="T56" fmla="*/ 1 w 90"/>
                  <a:gd name="T57" fmla="*/ 1 h 78"/>
                  <a:gd name="T58" fmla="*/ 1 w 90"/>
                  <a:gd name="T59" fmla="*/ 1 h 78"/>
                  <a:gd name="T60" fmla="*/ 1 w 90"/>
                  <a:gd name="T61" fmla="*/ 1 h 78"/>
                  <a:gd name="T62" fmla="*/ 1 w 90"/>
                  <a:gd name="T63" fmla="*/ 1 h 78"/>
                  <a:gd name="T64" fmla="*/ 1 w 90"/>
                  <a:gd name="T65" fmla="*/ 1 h 78"/>
                  <a:gd name="T66" fmla="*/ 1 w 90"/>
                  <a:gd name="T67" fmla="*/ 1 h 78"/>
                  <a:gd name="T68" fmla="*/ 1 w 90"/>
                  <a:gd name="T69" fmla="*/ 1 h 78"/>
                  <a:gd name="T70" fmla="*/ 1 w 90"/>
                  <a:gd name="T71" fmla="*/ 1 h 78"/>
                  <a:gd name="T72" fmla="*/ 1 w 90"/>
                  <a:gd name="T73" fmla="*/ 0 h 78"/>
                  <a:gd name="T74" fmla="*/ 1 w 90"/>
                  <a:gd name="T75" fmla="*/ 1 h 78"/>
                  <a:gd name="T76" fmla="*/ 1 w 90"/>
                  <a:gd name="T77" fmla="*/ 1 h 78"/>
                  <a:gd name="T78" fmla="*/ 1 w 90"/>
                  <a:gd name="T79" fmla="*/ 1 h 78"/>
                  <a:gd name="T80" fmla="*/ 1 w 90"/>
                  <a:gd name="T81" fmla="*/ 1 h 78"/>
                  <a:gd name="T82" fmla="*/ 1 w 90"/>
                  <a:gd name="T83" fmla="*/ 1 h 78"/>
                  <a:gd name="T84" fmla="*/ 1 w 90"/>
                  <a:gd name="T85" fmla="*/ 1 h 78"/>
                  <a:gd name="T86" fmla="*/ 1 w 90"/>
                  <a:gd name="T87" fmla="*/ 1 h 78"/>
                  <a:gd name="T88" fmla="*/ 1 w 90"/>
                  <a:gd name="T89" fmla="*/ 1 h 78"/>
                  <a:gd name="T90" fmla="*/ 1 w 90"/>
                  <a:gd name="T91" fmla="*/ 1 h 78"/>
                  <a:gd name="T92" fmla="*/ 1 w 90"/>
                  <a:gd name="T93" fmla="*/ 1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0"/>
                  <a:gd name="T142" fmla="*/ 0 h 78"/>
                  <a:gd name="T143" fmla="*/ 90 w 90"/>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0" h="78">
                    <a:moveTo>
                      <a:pt x="81" y="78"/>
                    </a:moveTo>
                    <a:lnTo>
                      <a:pt x="79" y="76"/>
                    </a:lnTo>
                    <a:lnTo>
                      <a:pt x="78" y="76"/>
                    </a:lnTo>
                    <a:lnTo>
                      <a:pt x="76" y="75"/>
                    </a:lnTo>
                    <a:lnTo>
                      <a:pt x="74" y="73"/>
                    </a:lnTo>
                    <a:lnTo>
                      <a:pt x="74" y="71"/>
                    </a:lnTo>
                    <a:lnTo>
                      <a:pt x="72" y="69"/>
                    </a:lnTo>
                    <a:lnTo>
                      <a:pt x="70" y="67"/>
                    </a:lnTo>
                    <a:lnTo>
                      <a:pt x="69" y="66"/>
                    </a:lnTo>
                    <a:lnTo>
                      <a:pt x="69" y="64"/>
                    </a:lnTo>
                    <a:lnTo>
                      <a:pt x="67" y="62"/>
                    </a:lnTo>
                    <a:lnTo>
                      <a:pt x="65" y="60"/>
                    </a:lnTo>
                    <a:lnTo>
                      <a:pt x="65" y="58"/>
                    </a:lnTo>
                    <a:lnTo>
                      <a:pt x="63" y="56"/>
                    </a:lnTo>
                    <a:lnTo>
                      <a:pt x="61" y="55"/>
                    </a:lnTo>
                    <a:lnTo>
                      <a:pt x="61" y="53"/>
                    </a:lnTo>
                    <a:lnTo>
                      <a:pt x="60" y="51"/>
                    </a:lnTo>
                    <a:lnTo>
                      <a:pt x="58" y="49"/>
                    </a:lnTo>
                    <a:lnTo>
                      <a:pt x="56" y="47"/>
                    </a:lnTo>
                    <a:lnTo>
                      <a:pt x="54" y="46"/>
                    </a:lnTo>
                    <a:lnTo>
                      <a:pt x="52" y="44"/>
                    </a:lnTo>
                    <a:lnTo>
                      <a:pt x="50" y="44"/>
                    </a:lnTo>
                    <a:lnTo>
                      <a:pt x="50" y="42"/>
                    </a:lnTo>
                    <a:lnTo>
                      <a:pt x="49" y="42"/>
                    </a:lnTo>
                    <a:lnTo>
                      <a:pt x="47" y="42"/>
                    </a:lnTo>
                    <a:lnTo>
                      <a:pt x="45" y="42"/>
                    </a:lnTo>
                    <a:lnTo>
                      <a:pt x="43" y="40"/>
                    </a:lnTo>
                    <a:lnTo>
                      <a:pt x="41" y="42"/>
                    </a:lnTo>
                    <a:lnTo>
                      <a:pt x="40" y="42"/>
                    </a:lnTo>
                    <a:lnTo>
                      <a:pt x="38" y="42"/>
                    </a:lnTo>
                    <a:lnTo>
                      <a:pt x="34" y="42"/>
                    </a:lnTo>
                    <a:lnTo>
                      <a:pt x="32" y="44"/>
                    </a:lnTo>
                    <a:lnTo>
                      <a:pt x="3" y="71"/>
                    </a:lnTo>
                    <a:lnTo>
                      <a:pt x="2" y="69"/>
                    </a:lnTo>
                    <a:lnTo>
                      <a:pt x="2" y="67"/>
                    </a:lnTo>
                    <a:lnTo>
                      <a:pt x="2" y="66"/>
                    </a:lnTo>
                    <a:lnTo>
                      <a:pt x="2" y="64"/>
                    </a:lnTo>
                    <a:lnTo>
                      <a:pt x="0" y="62"/>
                    </a:lnTo>
                    <a:lnTo>
                      <a:pt x="0" y="60"/>
                    </a:lnTo>
                    <a:lnTo>
                      <a:pt x="0" y="58"/>
                    </a:lnTo>
                    <a:lnTo>
                      <a:pt x="0" y="55"/>
                    </a:lnTo>
                    <a:lnTo>
                      <a:pt x="0" y="53"/>
                    </a:lnTo>
                    <a:lnTo>
                      <a:pt x="0" y="51"/>
                    </a:lnTo>
                    <a:lnTo>
                      <a:pt x="0" y="49"/>
                    </a:lnTo>
                    <a:lnTo>
                      <a:pt x="0" y="47"/>
                    </a:lnTo>
                    <a:lnTo>
                      <a:pt x="0" y="46"/>
                    </a:lnTo>
                    <a:lnTo>
                      <a:pt x="0" y="42"/>
                    </a:lnTo>
                    <a:lnTo>
                      <a:pt x="0" y="40"/>
                    </a:lnTo>
                    <a:lnTo>
                      <a:pt x="0" y="38"/>
                    </a:lnTo>
                    <a:lnTo>
                      <a:pt x="2" y="37"/>
                    </a:lnTo>
                    <a:lnTo>
                      <a:pt x="2" y="35"/>
                    </a:lnTo>
                    <a:lnTo>
                      <a:pt x="2" y="33"/>
                    </a:lnTo>
                    <a:lnTo>
                      <a:pt x="2" y="29"/>
                    </a:lnTo>
                    <a:lnTo>
                      <a:pt x="3" y="27"/>
                    </a:lnTo>
                    <a:lnTo>
                      <a:pt x="3" y="26"/>
                    </a:lnTo>
                    <a:lnTo>
                      <a:pt x="3" y="24"/>
                    </a:lnTo>
                    <a:lnTo>
                      <a:pt x="5" y="22"/>
                    </a:lnTo>
                    <a:lnTo>
                      <a:pt x="5" y="20"/>
                    </a:lnTo>
                    <a:lnTo>
                      <a:pt x="7" y="18"/>
                    </a:lnTo>
                    <a:lnTo>
                      <a:pt x="7" y="17"/>
                    </a:lnTo>
                    <a:lnTo>
                      <a:pt x="7" y="15"/>
                    </a:lnTo>
                    <a:lnTo>
                      <a:pt x="9" y="13"/>
                    </a:lnTo>
                    <a:lnTo>
                      <a:pt x="11" y="11"/>
                    </a:lnTo>
                    <a:lnTo>
                      <a:pt x="11" y="9"/>
                    </a:lnTo>
                    <a:lnTo>
                      <a:pt x="12" y="8"/>
                    </a:lnTo>
                    <a:lnTo>
                      <a:pt x="12" y="9"/>
                    </a:lnTo>
                    <a:lnTo>
                      <a:pt x="14" y="11"/>
                    </a:lnTo>
                    <a:lnTo>
                      <a:pt x="14" y="13"/>
                    </a:lnTo>
                    <a:lnTo>
                      <a:pt x="16" y="15"/>
                    </a:lnTo>
                    <a:lnTo>
                      <a:pt x="16" y="17"/>
                    </a:lnTo>
                    <a:lnTo>
                      <a:pt x="18" y="18"/>
                    </a:lnTo>
                    <a:lnTo>
                      <a:pt x="18" y="20"/>
                    </a:lnTo>
                    <a:lnTo>
                      <a:pt x="20" y="20"/>
                    </a:lnTo>
                    <a:lnTo>
                      <a:pt x="20" y="22"/>
                    </a:lnTo>
                    <a:lnTo>
                      <a:pt x="21" y="24"/>
                    </a:lnTo>
                    <a:lnTo>
                      <a:pt x="23" y="26"/>
                    </a:lnTo>
                    <a:lnTo>
                      <a:pt x="25" y="26"/>
                    </a:lnTo>
                    <a:lnTo>
                      <a:pt x="25" y="27"/>
                    </a:lnTo>
                    <a:lnTo>
                      <a:pt x="27" y="27"/>
                    </a:lnTo>
                    <a:lnTo>
                      <a:pt x="29" y="27"/>
                    </a:lnTo>
                    <a:lnTo>
                      <a:pt x="32" y="27"/>
                    </a:lnTo>
                    <a:lnTo>
                      <a:pt x="34" y="27"/>
                    </a:lnTo>
                    <a:lnTo>
                      <a:pt x="36" y="26"/>
                    </a:lnTo>
                    <a:lnTo>
                      <a:pt x="38" y="26"/>
                    </a:lnTo>
                    <a:lnTo>
                      <a:pt x="40" y="26"/>
                    </a:lnTo>
                    <a:lnTo>
                      <a:pt x="41" y="24"/>
                    </a:lnTo>
                    <a:lnTo>
                      <a:pt x="43" y="24"/>
                    </a:lnTo>
                    <a:lnTo>
                      <a:pt x="47" y="24"/>
                    </a:lnTo>
                    <a:lnTo>
                      <a:pt x="49" y="22"/>
                    </a:lnTo>
                    <a:lnTo>
                      <a:pt x="50" y="22"/>
                    </a:lnTo>
                    <a:lnTo>
                      <a:pt x="52" y="20"/>
                    </a:lnTo>
                    <a:lnTo>
                      <a:pt x="54" y="20"/>
                    </a:lnTo>
                    <a:lnTo>
                      <a:pt x="56" y="18"/>
                    </a:lnTo>
                    <a:lnTo>
                      <a:pt x="58" y="18"/>
                    </a:lnTo>
                    <a:lnTo>
                      <a:pt x="60" y="17"/>
                    </a:lnTo>
                    <a:lnTo>
                      <a:pt x="61" y="17"/>
                    </a:lnTo>
                    <a:lnTo>
                      <a:pt x="63" y="15"/>
                    </a:lnTo>
                    <a:lnTo>
                      <a:pt x="65" y="13"/>
                    </a:lnTo>
                    <a:lnTo>
                      <a:pt x="67" y="13"/>
                    </a:lnTo>
                    <a:lnTo>
                      <a:pt x="69" y="11"/>
                    </a:lnTo>
                    <a:lnTo>
                      <a:pt x="72" y="11"/>
                    </a:lnTo>
                    <a:lnTo>
                      <a:pt x="74" y="9"/>
                    </a:lnTo>
                    <a:lnTo>
                      <a:pt x="76" y="8"/>
                    </a:lnTo>
                    <a:lnTo>
                      <a:pt x="78" y="8"/>
                    </a:lnTo>
                    <a:lnTo>
                      <a:pt x="79" y="6"/>
                    </a:lnTo>
                    <a:lnTo>
                      <a:pt x="81" y="6"/>
                    </a:lnTo>
                    <a:lnTo>
                      <a:pt x="83" y="4"/>
                    </a:lnTo>
                    <a:lnTo>
                      <a:pt x="85" y="2"/>
                    </a:lnTo>
                    <a:lnTo>
                      <a:pt x="87" y="2"/>
                    </a:lnTo>
                    <a:lnTo>
                      <a:pt x="88" y="0"/>
                    </a:lnTo>
                    <a:lnTo>
                      <a:pt x="90" y="0"/>
                    </a:lnTo>
                    <a:lnTo>
                      <a:pt x="90" y="2"/>
                    </a:lnTo>
                    <a:lnTo>
                      <a:pt x="90" y="4"/>
                    </a:lnTo>
                    <a:lnTo>
                      <a:pt x="90" y="8"/>
                    </a:lnTo>
                    <a:lnTo>
                      <a:pt x="90" y="9"/>
                    </a:lnTo>
                    <a:lnTo>
                      <a:pt x="90" y="11"/>
                    </a:lnTo>
                    <a:lnTo>
                      <a:pt x="90" y="15"/>
                    </a:lnTo>
                    <a:lnTo>
                      <a:pt x="90" y="17"/>
                    </a:lnTo>
                    <a:lnTo>
                      <a:pt x="90" y="18"/>
                    </a:lnTo>
                    <a:lnTo>
                      <a:pt x="90" y="22"/>
                    </a:lnTo>
                    <a:lnTo>
                      <a:pt x="90" y="24"/>
                    </a:lnTo>
                    <a:lnTo>
                      <a:pt x="90" y="26"/>
                    </a:lnTo>
                    <a:lnTo>
                      <a:pt x="90" y="29"/>
                    </a:lnTo>
                    <a:lnTo>
                      <a:pt x="90" y="31"/>
                    </a:lnTo>
                    <a:lnTo>
                      <a:pt x="90" y="33"/>
                    </a:lnTo>
                    <a:lnTo>
                      <a:pt x="88" y="37"/>
                    </a:lnTo>
                    <a:lnTo>
                      <a:pt x="88" y="38"/>
                    </a:lnTo>
                    <a:lnTo>
                      <a:pt x="88" y="42"/>
                    </a:lnTo>
                    <a:lnTo>
                      <a:pt x="88" y="44"/>
                    </a:lnTo>
                    <a:lnTo>
                      <a:pt x="88" y="46"/>
                    </a:lnTo>
                    <a:lnTo>
                      <a:pt x="87" y="49"/>
                    </a:lnTo>
                    <a:lnTo>
                      <a:pt x="87" y="51"/>
                    </a:lnTo>
                    <a:lnTo>
                      <a:pt x="87" y="55"/>
                    </a:lnTo>
                    <a:lnTo>
                      <a:pt x="87" y="56"/>
                    </a:lnTo>
                    <a:lnTo>
                      <a:pt x="85" y="58"/>
                    </a:lnTo>
                    <a:lnTo>
                      <a:pt x="85" y="62"/>
                    </a:lnTo>
                    <a:lnTo>
                      <a:pt x="85" y="64"/>
                    </a:lnTo>
                    <a:lnTo>
                      <a:pt x="85" y="66"/>
                    </a:lnTo>
                    <a:lnTo>
                      <a:pt x="83" y="69"/>
                    </a:lnTo>
                    <a:lnTo>
                      <a:pt x="83" y="71"/>
                    </a:lnTo>
                    <a:lnTo>
                      <a:pt x="83" y="73"/>
                    </a:lnTo>
                    <a:lnTo>
                      <a:pt x="81" y="76"/>
                    </a:lnTo>
                    <a:lnTo>
                      <a:pt x="81" y="78"/>
                    </a:lnTo>
                    <a:close/>
                  </a:path>
                </a:pathLst>
              </a:custGeom>
              <a:solidFill>
                <a:srgbClr val="FFFFFF"/>
              </a:solidFill>
              <a:ln w="9525">
                <a:noFill/>
                <a:round/>
              </a:ln>
            </p:spPr>
            <p:txBody>
              <a:bodyPr/>
              <a:lstStyle/>
              <a:p>
                <a:endParaRPr lang="zh-CN" altLang="en-US"/>
              </a:p>
            </p:txBody>
          </p:sp>
          <p:sp>
            <p:nvSpPr>
              <p:cNvPr id="45" name="Freeform 30"/>
              <p:cNvSpPr/>
              <p:nvPr/>
            </p:nvSpPr>
            <p:spPr bwMode="auto">
              <a:xfrm>
                <a:off x="5170" y="990"/>
                <a:ext cx="32" cy="122"/>
              </a:xfrm>
              <a:custGeom>
                <a:avLst/>
                <a:gdLst>
                  <a:gd name="T0" fmla="*/ 0 w 65"/>
                  <a:gd name="T1" fmla="*/ 0 h 245"/>
                  <a:gd name="T2" fmla="*/ 0 w 65"/>
                  <a:gd name="T3" fmla="*/ 0 h 245"/>
                  <a:gd name="T4" fmla="*/ 0 w 65"/>
                  <a:gd name="T5" fmla="*/ 0 h 245"/>
                  <a:gd name="T6" fmla="*/ 0 w 65"/>
                  <a:gd name="T7" fmla="*/ 0 h 245"/>
                  <a:gd name="T8" fmla="*/ 0 w 65"/>
                  <a:gd name="T9" fmla="*/ 0 h 245"/>
                  <a:gd name="T10" fmla="*/ 0 w 65"/>
                  <a:gd name="T11" fmla="*/ 1 h 245"/>
                  <a:gd name="T12" fmla="*/ 0 w 65"/>
                  <a:gd name="T13" fmla="*/ 1 h 245"/>
                  <a:gd name="T14" fmla="*/ 0 w 65"/>
                  <a:gd name="T15" fmla="*/ 1 h 245"/>
                  <a:gd name="T16" fmla="*/ 0 w 65"/>
                  <a:gd name="T17" fmla="*/ 1 h 245"/>
                  <a:gd name="T18" fmla="*/ 0 w 65"/>
                  <a:gd name="T19" fmla="*/ 1 h 245"/>
                  <a:gd name="T20" fmla="*/ 0 w 65"/>
                  <a:gd name="T21" fmla="*/ 1 h 245"/>
                  <a:gd name="T22" fmla="*/ 0 w 65"/>
                  <a:gd name="T23" fmla="*/ 1 h 245"/>
                  <a:gd name="T24" fmla="*/ 0 w 65"/>
                  <a:gd name="T25" fmla="*/ 1 h 245"/>
                  <a:gd name="T26" fmla="*/ 0 w 65"/>
                  <a:gd name="T27" fmla="*/ 1 h 245"/>
                  <a:gd name="T28" fmla="*/ 0 w 65"/>
                  <a:gd name="T29" fmla="*/ 1 h 245"/>
                  <a:gd name="T30" fmla="*/ 0 w 65"/>
                  <a:gd name="T31" fmla="*/ 1 h 245"/>
                  <a:gd name="T32" fmla="*/ 0 w 65"/>
                  <a:gd name="T33" fmla="*/ 1 h 245"/>
                  <a:gd name="T34" fmla="*/ 0 w 65"/>
                  <a:gd name="T35" fmla="*/ 1 h 245"/>
                  <a:gd name="T36" fmla="*/ 0 w 65"/>
                  <a:gd name="T37" fmla="*/ 1 h 245"/>
                  <a:gd name="T38" fmla="*/ 0 w 65"/>
                  <a:gd name="T39" fmla="*/ 1 h 245"/>
                  <a:gd name="T40" fmla="*/ 0 w 65"/>
                  <a:gd name="T41" fmla="*/ 1 h 245"/>
                  <a:gd name="T42" fmla="*/ 0 w 65"/>
                  <a:gd name="T43" fmla="*/ 1 h 245"/>
                  <a:gd name="T44" fmla="*/ 0 w 65"/>
                  <a:gd name="T45" fmla="*/ 1 h 245"/>
                  <a:gd name="T46" fmla="*/ 0 w 65"/>
                  <a:gd name="T47" fmla="*/ 0 h 245"/>
                  <a:gd name="T48" fmla="*/ 0 w 65"/>
                  <a:gd name="T49" fmla="*/ 0 h 245"/>
                  <a:gd name="T50" fmla="*/ 0 w 65"/>
                  <a:gd name="T51" fmla="*/ 0 h 245"/>
                  <a:gd name="T52" fmla="*/ 0 w 65"/>
                  <a:gd name="T53" fmla="*/ 0 h 245"/>
                  <a:gd name="T54" fmla="*/ 0 w 65"/>
                  <a:gd name="T55" fmla="*/ 0 h 245"/>
                  <a:gd name="T56" fmla="*/ 0 w 65"/>
                  <a:gd name="T57" fmla="*/ 0 h 245"/>
                  <a:gd name="T58" fmla="*/ 0 w 65"/>
                  <a:gd name="T59" fmla="*/ 0 h 245"/>
                  <a:gd name="T60" fmla="*/ 0 w 65"/>
                  <a:gd name="T61" fmla="*/ 0 h 245"/>
                  <a:gd name="T62" fmla="*/ 0 w 65"/>
                  <a:gd name="T63" fmla="*/ 0 h 245"/>
                  <a:gd name="T64" fmla="*/ 0 w 65"/>
                  <a:gd name="T65" fmla="*/ 0 h 245"/>
                  <a:gd name="T66" fmla="*/ 0 w 65"/>
                  <a:gd name="T67" fmla="*/ 0 h 245"/>
                  <a:gd name="T68" fmla="*/ 0 w 65"/>
                  <a:gd name="T69" fmla="*/ 0 h 245"/>
                  <a:gd name="T70" fmla="*/ 0 w 65"/>
                  <a:gd name="T71" fmla="*/ 0 h 245"/>
                  <a:gd name="T72" fmla="*/ 0 w 65"/>
                  <a:gd name="T73" fmla="*/ 0 h 245"/>
                  <a:gd name="T74" fmla="*/ 0 w 65"/>
                  <a:gd name="T75" fmla="*/ 0 h 245"/>
                  <a:gd name="T76" fmla="*/ 0 w 65"/>
                  <a:gd name="T77" fmla="*/ 0 h 245"/>
                  <a:gd name="T78" fmla="*/ 0 w 65"/>
                  <a:gd name="T79" fmla="*/ 0 h 245"/>
                  <a:gd name="T80" fmla="*/ 0 w 65"/>
                  <a:gd name="T81" fmla="*/ 0 h 245"/>
                  <a:gd name="T82" fmla="*/ 0 w 65"/>
                  <a:gd name="T83" fmla="*/ 0 h 245"/>
                  <a:gd name="T84" fmla="*/ 0 w 65"/>
                  <a:gd name="T85" fmla="*/ 0 h 245"/>
                  <a:gd name="T86" fmla="*/ 0 w 65"/>
                  <a:gd name="T87" fmla="*/ 0 h 245"/>
                  <a:gd name="T88" fmla="*/ 0 w 65"/>
                  <a:gd name="T89" fmla="*/ 0 h 245"/>
                  <a:gd name="T90" fmla="*/ 0 w 65"/>
                  <a:gd name="T91" fmla="*/ 0 h 2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245"/>
                  <a:gd name="T140" fmla="*/ 65 w 65"/>
                  <a:gd name="T141" fmla="*/ 245 h 2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245">
                    <a:moveTo>
                      <a:pt x="47" y="0"/>
                    </a:moveTo>
                    <a:lnTo>
                      <a:pt x="45" y="7"/>
                    </a:lnTo>
                    <a:lnTo>
                      <a:pt x="42" y="14"/>
                    </a:lnTo>
                    <a:lnTo>
                      <a:pt x="40" y="22"/>
                    </a:lnTo>
                    <a:lnTo>
                      <a:pt x="38" y="29"/>
                    </a:lnTo>
                    <a:lnTo>
                      <a:pt x="38" y="38"/>
                    </a:lnTo>
                    <a:lnTo>
                      <a:pt x="36" y="45"/>
                    </a:lnTo>
                    <a:lnTo>
                      <a:pt x="36" y="52"/>
                    </a:lnTo>
                    <a:lnTo>
                      <a:pt x="36" y="60"/>
                    </a:lnTo>
                    <a:lnTo>
                      <a:pt x="36" y="67"/>
                    </a:lnTo>
                    <a:lnTo>
                      <a:pt x="36" y="76"/>
                    </a:lnTo>
                    <a:lnTo>
                      <a:pt x="36" y="83"/>
                    </a:lnTo>
                    <a:lnTo>
                      <a:pt x="38" y="91"/>
                    </a:lnTo>
                    <a:lnTo>
                      <a:pt x="38" y="100"/>
                    </a:lnTo>
                    <a:lnTo>
                      <a:pt x="40" y="107"/>
                    </a:lnTo>
                    <a:lnTo>
                      <a:pt x="42" y="114"/>
                    </a:lnTo>
                    <a:lnTo>
                      <a:pt x="42" y="121"/>
                    </a:lnTo>
                    <a:lnTo>
                      <a:pt x="43" y="130"/>
                    </a:lnTo>
                    <a:lnTo>
                      <a:pt x="45" y="138"/>
                    </a:lnTo>
                    <a:lnTo>
                      <a:pt x="47" y="145"/>
                    </a:lnTo>
                    <a:lnTo>
                      <a:pt x="49" y="154"/>
                    </a:lnTo>
                    <a:lnTo>
                      <a:pt x="51" y="161"/>
                    </a:lnTo>
                    <a:lnTo>
                      <a:pt x="53" y="168"/>
                    </a:lnTo>
                    <a:lnTo>
                      <a:pt x="54" y="176"/>
                    </a:lnTo>
                    <a:lnTo>
                      <a:pt x="54" y="185"/>
                    </a:lnTo>
                    <a:lnTo>
                      <a:pt x="56" y="192"/>
                    </a:lnTo>
                    <a:lnTo>
                      <a:pt x="58" y="199"/>
                    </a:lnTo>
                    <a:lnTo>
                      <a:pt x="60" y="206"/>
                    </a:lnTo>
                    <a:lnTo>
                      <a:pt x="62" y="214"/>
                    </a:lnTo>
                    <a:lnTo>
                      <a:pt x="62" y="223"/>
                    </a:lnTo>
                    <a:lnTo>
                      <a:pt x="63" y="230"/>
                    </a:lnTo>
                    <a:lnTo>
                      <a:pt x="63" y="237"/>
                    </a:lnTo>
                    <a:lnTo>
                      <a:pt x="65" y="245"/>
                    </a:lnTo>
                    <a:lnTo>
                      <a:pt x="63" y="241"/>
                    </a:lnTo>
                    <a:lnTo>
                      <a:pt x="60" y="237"/>
                    </a:lnTo>
                    <a:lnTo>
                      <a:pt x="58" y="235"/>
                    </a:lnTo>
                    <a:lnTo>
                      <a:pt x="56" y="232"/>
                    </a:lnTo>
                    <a:lnTo>
                      <a:pt x="54" y="228"/>
                    </a:lnTo>
                    <a:lnTo>
                      <a:pt x="53" y="225"/>
                    </a:lnTo>
                    <a:lnTo>
                      <a:pt x="49" y="223"/>
                    </a:lnTo>
                    <a:lnTo>
                      <a:pt x="47" y="219"/>
                    </a:lnTo>
                    <a:lnTo>
                      <a:pt x="45" y="216"/>
                    </a:lnTo>
                    <a:lnTo>
                      <a:pt x="43" y="212"/>
                    </a:lnTo>
                    <a:lnTo>
                      <a:pt x="42" y="210"/>
                    </a:lnTo>
                    <a:lnTo>
                      <a:pt x="40" y="206"/>
                    </a:lnTo>
                    <a:lnTo>
                      <a:pt x="38" y="203"/>
                    </a:lnTo>
                    <a:lnTo>
                      <a:pt x="36" y="199"/>
                    </a:lnTo>
                    <a:lnTo>
                      <a:pt x="34" y="196"/>
                    </a:lnTo>
                    <a:lnTo>
                      <a:pt x="33" y="194"/>
                    </a:lnTo>
                    <a:lnTo>
                      <a:pt x="31" y="190"/>
                    </a:lnTo>
                    <a:lnTo>
                      <a:pt x="29" y="187"/>
                    </a:lnTo>
                    <a:lnTo>
                      <a:pt x="27" y="183"/>
                    </a:lnTo>
                    <a:lnTo>
                      <a:pt x="25" y="179"/>
                    </a:lnTo>
                    <a:lnTo>
                      <a:pt x="24" y="176"/>
                    </a:lnTo>
                    <a:lnTo>
                      <a:pt x="22" y="172"/>
                    </a:lnTo>
                    <a:lnTo>
                      <a:pt x="20" y="168"/>
                    </a:lnTo>
                    <a:lnTo>
                      <a:pt x="18" y="167"/>
                    </a:lnTo>
                    <a:lnTo>
                      <a:pt x="16" y="163"/>
                    </a:lnTo>
                    <a:lnTo>
                      <a:pt x="16" y="159"/>
                    </a:lnTo>
                    <a:lnTo>
                      <a:pt x="15" y="156"/>
                    </a:lnTo>
                    <a:lnTo>
                      <a:pt x="13" y="152"/>
                    </a:lnTo>
                    <a:lnTo>
                      <a:pt x="11" y="149"/>
                    </a:lnTo>
                    <a:lnTo>
                      <a:pt x="9" y="145"/>
                    </a:lnTo>
                    <a:lnTo>
                      <a:pt x="9" y="141"/>
                    </a:lnTo>
                    <a:lnTo>
                      <a:pt x="7" y="138"/>
                    </a:lnTo>
                    <a:lnTo>
                      <a:pt x="7" y="136"/>
                    </a:lnTo>
                    <a:lnTo>
                      <a:pt x="7" y="134"/>
                    </a:lnTo>
                    <a:lnTo>
                      <a:pt x="9" y="132"/>
                    </a:lnTo>
                    <a:lnTo>
                      <a:pt x="9" y="130"/>
                    </a:lnTo>
                    <a:lnTo>
                      <a:pt x="11" y="129"/>
                    </a:lnTo>
                    <a:lnTo>
                      <a:pt x="13" y="127"/>
                    </a:lnTo>
                    <a:lnTo>
                      <a:pt x="15" y="125"/>
                    </a:lnTo>
                    <a:lnTo>
                      <a:pt x="16" y="123"/>
                    </a:lnTo>
                    <a:lnTo>
                      <a:pt x="16" y="121"/>
                    </a:lnTo>
                    <a:lnTo>
                      <a:pt x="18" y="121"/>
                    </a:lnTo>
                    <a:lnTo>
                      <a:pt x="18" y="120"/>
                    </a:lnTo>
                    <a:lnTo>
                      <a:pt x="20" y="120"/>
                    </a:lnTo>
                    <a:lnTo>
                      <a:pt x="20" y="118"/>
                    </a:lnTo>
                    <a:lnTo>
                      <a:pt x="22" y="118"/>
                    </a:lnTo>
                    <a:lnTo>
                      <a:pt x="22" y="116"/>
                    </a:lnTo>
                    <a:lnTo>
                      <a:pt x="24" y="116"/>
                    </a:lnTo>
                    <a:lnTo>
                      <a:pt x="24" y="114"/>
                    </a:lnTo>
                    <a:lnTo>
                      <a:pt x="24" y="112"/>
                    </a:lnTo>
                    <a:lnTo>
                      <a:pt x="25" y="112"/>
                    </a:lnTo>
                    <a:lnTo>
                      <a:pt x="25" y="110"/>
                    </a:lnTo>
                    <a:lnTo>
                      <a:pt x="25" y="109"/>
                    </a:lnTo>
                    <a:lnTo>
                      <a:pt x="27" y="109"/>
                    </a:lnTo>
                    <a:lnTo>
                      <a:pt x="27" y="107"/>
                    </a:lnTo>
                    <a:lnTo>
                      <a:pt x="27" y="105"/>
                    </a:lnTo>
                    <a:lnTo>
                      <a:pt x="27" y="103"/>
                    </a:lnTo>
                    <a:lnTo>
                      <a:pt x="27" y="101"/>
                    </a:lnTo>
                    <a:lnTo>
                      <a:pt x="25" y="101"/>
                    </a:lnTo>
                    <a:lnTo>
                      <a:pt x="25" y="100"/>
                    </a:lnTo>
                    <a:lnTo>
                      <a:pt x="24" y="100"/>
                    </a:lnTo>
                    <a:lnTo>
                      <a:pt x="22" y="98"/>
                    </a:lnTo>
                    <a:lnTo>
                      <a:pt x="20" y="98"/>
                    </a:lnTo>
                    <a:lnTo>
                      <a:pt x="18" y="96"/>
                    </a:lnTo>
                    <a:lnTo>
                      <a:pt x="16" y="96"/>
                    </a:lnTo>
                    <a:lnTo>
                      <a:pt x="15" y="94"/>
                    </a:lnTo>
                    <a:lnTo>
                      <a:pt x="13" y="94"/>
                    </a:lnTo>
                    <a:lnTo>
                      <a:pt x="11" y="94"/>
                    </a:lnTo>
                    <a:lnTo>
                      <a:pt x="9" y="92"/>
                    </a:lnTo>
                    <a:lnTo>
                      <a:pt x="7" y="92"/>
                    </a:lnTo>
                    <a:lnTo>
                      <a:pt x="5" y="92"/>
                    </a:lnTo>
                    <a:lnTo>
                      <a:pt x="4" y="92"/>
                    </a:lnTo>
                    <a:lnTo>
                      <a:pt x="2" y="92"/>
                    </a:lnTo>
                    <a:lnTo>
                      <a:pt x="0" y="92"/>
                    </a:lnTo>
                    <a:lnTo>
                      <a:pt x="0" y="89"/>
                    </a:lnTo>
                    <a:lnTo>
                      <a:pt x="2" y="85"/>
                    </a:lnTo>
                    <a:lnTo>
                      <a:pt x="4" y="83"/>
                    </a:lnTo>
                    <a:lnTo>
                      <a:pt x="4" y="80"/>
                    </a:lnTo>
                    <a:lnTo>
                      <a:pt x="5" y="76"/>
                    </a:lnTo>
                    <a:lnTo>
                      <a:pt x="5" y="74"/>
                    </a:lnTo>
                    <a:lnTo>
                      <a:pt x="7" y="71"/>
                    </a:lnTo>
                    <a:lnTo>
                      <a:pt x="9" y="67"/>
                    </a:lnTo>
                    <a:lnTo>
                      <a:pt x="11" y="65"/>
                    </a:lnTo>
                    <a:lnTo>
                      <a:pt x="11" y="62"/>
                    </a:lnTo>
                    <a:lnTo>
                      <a:pt x="13" y="58"/>
                    </a:lnTo>
                    <a:lnTo>
                      <a:pt x="15" y="56"/>
                    </a:lnTo>
                    <a:lnTo>
                      <a:pt x="16" y="52"/>
                    </a:lnTo>
                    <a:lnTo>
                      <a:pt x="16" y="51"/>
                    </a:lnTo>
                    <a:lnTo>
                      <a:pt x="18" y="47"/>
                    </a:lnTo>
                    <a:lnTo>
                      <a:pt x="20" y="43"/>
                    </a:lnTo>
                    <a:lnTo>
                      <a:pt x="22" y="42"/>
                    </a:lnTo>
                    <a:lnTo>
                      <a:pt x="24" y="38"/>
                    </a:lnTo>
                    <a:lnTo>
                      <a:pt x="25" y="36"/>
                    </a:lnTo>
                    <a:lnTo>
                      <a:pt x="27" y="33"/>
                    </a:lnTo>
                    <a:lnTo>
                      <a:pt x="27" y="29"/>
                    </a:lnTo>
                    <a:lnTo>
                      <a:pt x="29" y="27"/>
                    </a:lnTo>
                    <a:lnTo>
                      <a:pt x="31" y="23"/>
                    </a:lnTo>
                    <a:lnTo>
                      <a:pt x="33" y="22"/>
                    </a:lnTo>
                    <a:lnTo>
                      <a:pt x="34" y="18"/>
                    </a:lnTo>
                    <a:lnTo>
                      <a:pt x="36" y="16"/>
                    </a:lnTo>
                    <a:lnTo>
                      <a:pt x="38" y="13"/>
                    </a:lnTo>
                    <a:lnTo>
                      <a:pt x="40" y="11"/>
                    </a:lnTo>
                    <a:lnTo>
                      <a:pt x="42" y="7"/>
                    </a:lnTo>
                    <a:lnTo>
                      <a:pt x="43" y="5"/>
                    </a:lnTo>
                    <a:lnTo>
                      <a:pt x="45" y="2"/>
                    </a:lnTo>
                    <a:lnTo>
                      <a:pt x="47" y="0"/>
                    </a:lnTo>
                    <a:close/>
                  </a:path>
                </a:pathLst>
              </a:custGeom>
              <a:solidFill>
                <a:srgbClr val="FFAB81"/>
              </a:solidFill>
              <a:ln w="9525">
                <a:noFill/>
                <a:round/>
              </a:ln>
            </p:spPr>
            <p:txBody>
              <a:bodyPr/>
              <a:lstStyle/>
              <a:p>
                <a:endParaRPr lang="zh-CN" altLang="en-US"/>
              </a:p>
            </p:txBody>
          </p:sp>
          <p:sp>
            <p:nvSpPr>
              <p:cNvPr id="46" name="Freeform 31"/>
              <p:cNvSpPr/>
              <p:nvPr/>
            </p:nvSpPr>
            <p:spPr bwMode="auto">
              <a:xfrm>
                <a:off x="4999" y="993"/>
                <a:ext cx="311" cy="295"/>
              </a:xfrm>
              <a:custGeom>
                <a:avLst/>
                <a:gdLst>
                  <a:gd name="T0" fmla="*/ 2 w 622"/>
                  <a:gd name="T1" fmla="*/ 0 h 591"/>
                  <a:gd name="T2" fmla="*/ 2 w 622"/>
                  <a:gd name="T3" fmla="*/ 0 h 591"/>
                  <a:gd name="T4" fmla="*/ 2 w 622"/>
                  <a:gd name="T5" fmla="*/ 0 h 591"/>
                  <a:gd name="T6" fmla="*/ 2 w 622"/>
                  <a:gd name="T7" fmla="*/ 1 h 591"/>
                  <a:gd name="T8" fmla="*/ 2 w 622"/>
                  <a:gd name="T9" fmla="*/ 1 h 591"/>
                  <a:gd name="T10" fmla="*/ 2 w 622"/>
                  <a:gd name="T11" fmla="*/ 1 h 591"/>
                  <a:gd name="T12" fmla="*/ 2 w 622"/>
                  <a:gd name="T13" fmla="*/ 1 h 591"/>
                  <a:gd name="T14" fmla="*/ 3 w 622"/>
                  <a:gd name="T15" fmla="*/ 1 h 591"/>
                  <a:gd name="T16" fmla="*/ 3 w 622"/>
                  <a:gd name="T17" fmla="*/ 2 h 591"/>
                  <a:gd name="T18" fmla="*/ 3 w 622"/>
                  <a:gd name="T19" fmla="*/ 2 h 591"/>
                  <a:gd name="T20" fmla="*/ 3 w 622"/>
                  <a:gd name="T21" fmla="*/ 3 h 591"/>
                  <a:gd name="T22" fmla="*/ 3 w 622"/>
                  <a:gd name="T23" fmla="*/ 3 h 591"/>
                  <a:gd name="T24" fmla="*/ 3 w 622"/>
                  <a:gd name="T25" fmla="*/ 3 h 591"/>
                  <a:gd name="T26" fmla="*/ 3 w 622"/>
                  <a:gd name="T27" fmla="*/ 3 h 591"/>
                  <a:gd name="T28" fmla="*/ 3 w 622"/>
                  <a:gd name="T29" fmla="*/ 3 h 591"/>
                  <a:gd name="T30" fmla="*/ 5 w 622"/>
                  <a:gd name="T31" fmla="*/ 3 h 591"/>
                  <a:gd name="T32" fmla="*/ 5 w 622"/>
                  <a:gd name="T33" fmla="*/ 3 h 591"/>
                  <a:gd name="T34" fmla="*/ 5 w 622"/>
                  <a:gd name="T35" fmla="*/ 3 h 591"/>
                  <a:gd name="T36" fmla="*/ 5 w 622"/>
                  <a:gd name="T37" fmla="*/ 3 h 591"/>
                  <a:gd name="T38" fmla="*/ 5 w 622"/>
                  <a:gd name="T39" fmla="*/ 3 h 591"/>
                  <a:gd name="T40" fmla="*/ 5 w 622"/>
                  <a:gd name="T41" fmla="*/ 3 h 591"/>
                  <a:gd name="T42" fmla="*/ 5 w 622"/>
                  <a:gd name="T43" fmla="*/ 3 h 591"/>
                  <a:gd name="T44" fmla="*/ 5 w 622"/>
                  <a:gd name="T45" fmla="*/ 4 h 591"/>
                  <a:gd name="T46" fmla="*/ 5 w 622"/>
                  <a:gd name="T47" fmla="*/ 4 h 591"/>
                  <a:gd name="T48" fmla="*/ 5 w 622"/>
                  <a:gd name="T49" fmla="*/ 4 h 591"/>
                  <a:gd name="T50" fmla="*/ 3 w 622"/>
                  <a:gd name="T51" fmla="*/ 4 h 591"/>
                  <a:gd name="T52" fmla="*/ 3 w 622"/>
                  <a:gd name="T53" fmla="*/ 4 h 591"/>
                  <a:gd name="T54" fmla="*/ 3 w 622"/>
                  <a:gd name="T55" fmla="*/ 4 h 591"/>
                  <a:gd name="T56" fmla="*/ 3 w 622"/>
                  <a:gd name="T57" fmla="*/ 4 h 591"/>
                  <a:gd name="T58" fmla="*/ 2 w 622"/>
                  <a:gd name="T59" fmla="*/ 4 h 591"/>
                  <a:gd name="T60" fmla="*/ 2 w 622"/>
                  <a:gd name="T61" fmla="*/ 4 h 591"/>
                  <a:gd name="T62" fmla="*/ 2 w 622"/>
                  <a:gd name="T63" fmla="*/ 4 h 591"/>
                  <a:gd name="T64" fmla="*/ 2 w 622"/>
                  <a:gd name="T65" fmla="*/ 3 h 591"/>
                  <a:gd name="T66" fmla="*/ 2 w 622"/>
                  <a:gd name="T67" fmla="*/ 2 h 591"/>
                  <a:gd name="T68" fmla="*/ 2 w 622"/>
                  <a:gd name="T69" fmla="*/ 1 h 591"/>
                  <a:gd name="T70" fmla="*/ 2 w 622"/>
                  <a:gd name="T71" fmla="*/ 1 h 591"/>
                  <a:gd name="T72" fmla="*/ 2 w 622"/>
                  <a:gd name="T73" fmla="*/ 0 h 591"/>
                  <a:gd name="T74" fmla="*/ 2 w 622"/>
                  <a:gd name="T75" fmla="*/ 0 h 591"/>
                  <a:gd name="T76" fmla="*/ 2 w 622"/>
                  <a:gd name="T77" fmla="*/ 0 h 591"/>
                  <a:gd name="T78" fmla="*/ 2 w 622"/>
                  <a:gd name="T79" fmla="*/ 0 h 591"/>
                  <a:gd name="T80" fmla="*/ 2 w 622"/>
                  <a:gd name="T81" fmla="*/ 1 h 591"/>
                  <a:gd name="T82" fmla="*/ 2 w 622"/>
                  <a:gd name="T83" fmla="*/ 1 h 591"/>
                  <a:gd name="T84" fmla="*/ 1 w 622"/>
                  <a:gd name="T85" fmla="*/ 1 h 591"/>
                  <a:gd name="T86" fmla="*/ 1 w 622"/>
                  <a:gd name="T87" fmla="*/ 2 h 591"/>
                  <a:gd name="T88" fmla="*/ 1 w 622"/>
                  <a:gd name="T89" fmla="*/ 2 h 591"/>
                  <a:gd name="T90" fmla="*/ 1 w 622"/>
                  <a:gd name="T91" fmla="*/ 1 h 591"/>
                  <a:gd name="T92" fmla="*/ 1 w 622"/>
                  <a:gd name="T93" fmla="*/ 1 h 591"/>
                  <a:gd name="T94" fmla="*/ 1 w 622"/>
                  <a:gd name="T95" fmla="*/ 1 h 591"/>
                  <a:gd name="T96" fmla="*/ 1 w 622"/>
                  <a:gd name="T97" fmla="*/ 0 h 591"/>
                  <a:gd name="T98" fmla="*/ 1 w 622"/>
                  <a:gd name="T99" fmla="*/ 1 h 591"/>
                  <a:gd name="T100" fmla="*/ 1 w 622"/>
                  <a:gd name="T101" fmla="*/ 1 h 591"/>
                  <a:gd name="T102" fmla="*/ 1 w 622"/>
                  <a:gd name="T103" fmla="*/ 1 h 591"/>
                  <a:gd name="T104" fmla="*/ 1 w 622"/>
                  <a:gd name="T105" fmla="*/ 1 h 591"/>
                  <a:gd name="T106" fmla="*/ 1 w 622"/>
                  <a:gd name="T107" fmla="*/ 1 h 591"/>
                  <a:gd name="T108" fmla="*/ 1 w 622"/>
                  <a:gd name="T109" fmla="*/ 1 h 591"/>
                  <a:gd name="T110" fmla="*/ 1 w 622"/>
                  <a:gd name="T111" fmla="*/ 0 h 591"/>
                  <a:gd name="T112" fmla="*/ 2 w 622"/>
                  <a:gd name="T113" fmla="*/ 0 h 591"/>
                  <a:gd name="T114" fmla="*/ 2 w 622"/>
                  <a:gd name="T115" fmla="*/ 0 h 591"/>
                  <a:gd name="T116" fmla="*/ 2 w 622"/>
                  <a:gd name="T117" fmla="*/ 0 h 591"/>
                  <a:gd name="T118" fmla="*/ 2 w 622"/>
                  <a:gd name="T119" fmla="*/ 0 h 591"/>
                  <a:gd name="T120" fmla="*/ 2 w 622"/>
                  <a:gd name="T121" fmla="*/ 0 h 5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22"/>
                  <a:gd name="T184" fmla="*/ 0 h 591"/>
                  <a:gd name="T185" fmla="*/ 622 w 622"/>
                  <a:gd name="T186" fmla="*/ 591 h 5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22" h="591">
                    <a:moveTo>
                      <a:pt x="323" y="96"/>
                    </a:moveTo>
                    <a:lnTo>
                      <a:pt x="323" y="98"/>
                    </a:lnTo>
                    <a:lnTo>
                      <a:pt x="325" y="98"/>
                    </a:lnTo>
                    <a:lnTo>
                      <a:pt x="325" y="100"/>
                    </a:lnTo>
                    <a:lnTo>
                      <a:pt x="327" y="100"/>
                    </a:lnTo>
                    <a:lnTo>
                      <a:pt x="327" y="102"/>
                    </a:lnTo>
                    <a:lnTo>
                      <a:pt x="328" y="102"/>
                    </a:lnTo>
                    <a:lnTo>
                      <a:pt x="330" y="102"/>
                    </a:lnTo>
                    <a:lnTo>
                      <a:pt x="332" y="102"/>
                    </a:lnTo>
                    <a:lnTo>
                      <a:pt x="332" y="104"/>
                    </a:lnTo>
                    <a:lnTo>
                      <a:pt x="334" y="104"/>
                    </a:lnTo>
                    <a:lnTo>
                      <a:pt x="336" y="104"/>
                    </a:lnTo>
                    <a:lnTo>
                      <a:pt x="337" y="104"/>
                    </a:lnTo>
                    <a:lnTo>
                      <a:pt x="339" y="104"/>
                    </a:lnTo>
                    <a:lnTo>
                      <a:pt x="341" y="104"/>
                    </a:lnTo>
                    <a:lnTo>
                      <a:pt x="343" y="104"/>
                    </a:lnTo>
                    <a:lnTo>
                      <a:pt x="345" y="104"/>
                    </a:lnTo>
                    <a:lnTo>
                      <a:pt x="345" y="105"/>
                    </a:lnTo>
                    <a:lnTo>
                      <a:pt x="346" y="105"/>
                    </a:lnTo>
                    <a:lnTo>
                      <a:pt x="343" y="107"/>
                    </a:lnTo>
                    <a:lnTo>
                      <a:pt x="341" y="109"/>
                    </a:lnTo>
                    <a:lnTo>
                      <a:pt x="337" y="111"/>
                    </a:lnTo>
                    <a:lnTo>
                      <a:pt x="336" y="113"/>
                    </a:lnTo>
                    <a:lnTo>
                      <a:pt x="334" y="115"/>
                    </a:lnTo>
                    <a:lnTo>
                      <a:pt x="334" y="116"/>
                    </a:lnTo>
                    <a:lnTo>
                      <a:pt x="332" y="120"/>
                    </a:lnTo>
                    <a:lnTo>
                      <a:pt x="330" y="122"/>
                    </a:lnTo>
                    <a:lnTo>
                      <a:pt x="330" y="124"/>
                    </a:lnTo>
                    <a:lnTo>
                      <a:pt x="330" y="125"/>
                    </a:lnTo>
                    <a:lnTo>
                      <a:pt x="330" y="127"/>
                    </a:lnTo>
                    <a:lnTo>
                      <a:pt x="330" y="131"/>
                    </a:lnTo>
                    <a:lnTo>
                      <a:pt x="330" y="133"/>
                    </a:lnTo>
                    <a:lnTo>
                      <a:pt x="332" y="134"/>
                    </a:lnTo>
                    <a:lnTo>
                      <a:pt x="332" y="136"/>
                    </a:lnTo>
                    <a:lnTo>
                      <a:pt x="332" y="140"/>
                    </a:lnTo>
                    <a:lnTo>
                      <a:pt x="334" y="142"/>
                    </a:lnTo>
                    <a:lnTo>
                      <a:pt x="336" y="144"/>
                    </a:lnTo>
                    <a:lnTo>
                      <a:pt x="336" y="145"/>
                    </a:lnTo>
                    <a:lnTo>
                      <a:pt x="337" y="149"/>
                    </a:lnTo>
                    <a:lnTo>
                      <a:pt x="339" y="151"/>
                    </a:lnTo>
                    <a:lnTo>
                      <a:pt x="339" y="153"/>
                    </a:lnTo>
                    <a:lnTo>
                      <a:pt x="341" y="154"/>
                    </a:lnTo>
                    <a:lnTo>
                      <a:pt x="343" y="158"/>
                    </a:lnTo>
                    <a:lnTo>
                      <a:pt x="343" y="160"/>
                    </a:lnTo>
                    <a:lnTo>
                      <a:pt x="345" y="162"/>
                    </a:lnTo>
                    <a:lnTo>
                      <a:pt x="346" y="165"/>
                    </a:lnTo>
                    <a:lnTo>
                      <a:pt x="346" y="167"/>
                    </a:lnTo>
                    <a:lnTo>
                      <a:pt x="348" y="169"/>
                    </a:lnTo>
                    <a:lnTo>
                      <a:pt x="348" y="171"/>
                    </a:lnTo>
                    <a:lnTo>
                      <a:pt x="348" y="174"/>
                    </a:lnTo>
                    <a:lnTo>
                      <a:pt x="350" y="176"/>
                    </a:lnTo>
                    <a:lnTo>
                      <a:pt x="350" y="178"/>
                    </a:lnTo>
                    <a:lnTo>
                      <a:pt x="350" y="182"/>
                    </a:lnTo>
                    <a:lnTo>
                      <a:pt x="352" y="183"/>
                    </a:lnTo>
                    <a:lnTo>
                      <a:pt x="352" y="185"/>
                    </a:lnTo>
                    <a:lnTo>
                      <a:pt x="354" y="187"/>
                    </a:lnTo>
                    <a:lnTo>
                      <a:pt x="354" y="191"/>
                    </a:lnTo>
                    <a:lnTo>
                      <a:pt x="356" y="192"/>
                    </a:lnTo>
                    <a:lnTo>
                      <a:pt x="356" y="194"/>
                    </a:lnTo>
                    <a:lnTo>
                      <a:pt x="357" y="196"/>
                    </a:lnTo>
                    <a:lnTo>
                      <a:pt x="357" y="198"/>
                    </a:lnTo>
                    <a:lnTo>
                      <a:pt x="359" y="200"/>
                    </a:lnTo>
                    <a:lnTo>
                      <a:pt x="361" y="203"/>
                    </a:lnTo>
                    <a:lnTo>
                      <a:pt x="363" y="205"/>
                    </a:lnTo>
                    <a:lnTo>
                      <a:pt x="363" y="207"/>
                    </a:lnTo>
                    <a:lnTo>
                      <a:pt x="365" y="209"/>
                    </a:lnTo>
                    <a:lnTo>
                      <a:pt x="366" y="211"/>
                    </a:lnTo>
                    <a:lnTo>
                      <a:pt x="366" y="212"/>
                    </a:lnTo>
                    <a:lnTo>
                      <a:pt x="368" y="214"/>
                    </a:lnTo>
                    <a:lnTo>
                      <a:pt x="370" y="216"/>
                    </a:lnTo>
                    <a:lnTo>
                      <a:pt x="372" y="220"/>
                    </a:lnTo>
                    <a:lnTo>
                      <a:pt x="374" y="221"/>
                    </a:lnTo>
                    <a:lnTo>
                      <a:pt x="374" y="223"/>
                    </a:lnTo>
                    <a:lnTo>
                      <a:pt x="375" y="225"/>
                    </a:lnTo>
                    <a:lnTo>
                      <a:pt x="377" y="227"/>
                    </a:lnTo>
                    <a:lnTo>
                      <a:pt x="379" y="229"/>
                    </a:lnTo>
                    <a:lnTo>
                      <a:pt x="381" y="230"/>
                    </a:lnTo>
                    <a:lnTo>
                      <a:pt x="381" y="232"/>
                    </a:lnTo>
                    <a:lnTo>
                      <a:pt x="383" y="234"/>
                    </a:lnTo>
                    <a:lnTo>
                      <a:pt x="384" y="238"/>
                    </a:lnTo>
                    <a:lnTo>
                      <a:pt x="386" y="240"/>
                    </a:lnTo>
                    <a:lnTo>
                      <a:pt x="386" y="241"/>
                    </a:lnTo>
                    <a:lnTo>
                      <a:pt x="388" y="243"/>
                    </a:lnTo>
                    <a:lnTo>
                      <a:pt x="379" y="265"/>
                    </a:lnTo>
                    <a:lnTo>
                      <a:pt x="381" y="270"/>
                    </a:lnTo>
                    <a:lnTo>
                      <a:pt x="383" y="276"/>
                    </a:lnTo>
                    <a:lnTo>
                      <a:pt x="384" y="281"/>
                    </a:lnTo>
                    <a:lnTo>
                      <a:pt x="386" y="287"/>
                    </a:lnTo>
                    <a:lnTo>
                      <a:pt x="388" y="294"/>
                    </a:lnTo>
                    <a:lnTo>
                      <a:pt x="390" y="299"/>
                    </a:lnTo>
                    <a:lnTo>
                      <a:pt x="392" y="305"/>
                    </a:lnTo>
                    <a:lnTo>
                      <a:pt x="394" y="310"/>
                    </a:lnTo>
                    <a:lnTo>
                      <a:pt x="395" y="316"/>
                    </a:lnTo>
                    <a:lnTo>
                      <a:pt x="397" y="321"/>
                    </a:lnTo>
                    <a:lnTo>
                      <a:pt x="399" y="327"/>
                    </a:lnTo>
                    <a:lnTo>
                      <a:pt x="403" y="332"/>
                    </a:lnTo>
                    <a:lnTo>
                      <a:pt x="404" y="337"/>
                    </a:lnTo>
                    <a:lnTo>
                      <a:pt x="406" y="343"/>
                    </a:lnTo>
                    <a:lnTo>
                      <a:pt x="408" y="348"/>
                    </a:lnTo>
                    <a:lnTo>
                      <a:pt x="410" y="354"/>
                    </a:lnTo>
                    <a:lnTo>
                      <a:pt x="413" y="359"/>
                    </a:lnTo>
                    <a:lnTo>
                      <a:pt x="415" y="365"/>
                    </a:lnTo>
                    <a:lnTo>
                      <a:pt x="417" y="370"/>
                    </a:lnTo>
                    <a:lnTo>
                      <a:pt x="421" y="375"/>
                    </a:lnTo>
                    <a:lnTo>
                      <a:pt x="423" y="381"/>
                    </a:lnTo>
                    <a:lnTo>
                      <a:pt x="426" y="386"/>
                    </a:lnTo>
                    <a:lnTo>
                      <a:pt x="428" y="392"/>
                    </a:lnTo>
                    <a:lnTo>
                      <a:pt x="430" y="397"/>
                    </a:lnTo>
                    <a:lnTo>
                      <a:pt x="433" y="403"/>
                    </a:lnTo>
                    <a:lnTo>
                      <a:pt x="435" y="408"/>
                    </a:lnTo>
                    <a:lnTo>
                      <a:pt x="439" y="413"/>
                    </a:lnTo>
                    <a:lnTo>
                      <a:pt x="441" y="419"/>
                    </a:lnTo>
                    <a:lnTo>
                      <a:pt x="444" y="424"/>
                    </a:lnTo>
                    <a:lnTo>
                      <a:pt x="446" y="430"/>
                    </a:lnTo>
                    <a:lnTo>
                      <a:pt x="450" y="435"/>
                    </a:lnTo>
                    <a:lnTo>
                      <a:pt x="452" y="441"/>
                    </a:lnTo>
                    <a:lnTo>
                      <a:pt x="453" y="442"/>
                    </a:lnTo>
                    <a:lnTo>
                      <a:pt x="455" y="444"/>
                    </a:lnTo>
                    <a:lnTo>
                      <a:pt x="455" y="446"/>
                    </a:lnTo>
                    <a:lnTo>
                      <a:pt x="457" y="448"/>
                    </a:lnTo>
                    <a:lnTo>
                      <a:pt x="459" y="448"/>
                    </a:lnTo>
                    <a:lnTo>
                      <a:pt x="461" y="450"/>
                    </a:lnTo>
                    <a:lnTo>
                      <a:pt x="462" y="450"/>
                    </a:lnTo>
                    <a:lnTo>
                      <a:pt x="462" y="452"/>
                    </a:lnTo>
                    <a:lnTo>
                      <a:pt x="464" y="452"/>
                    </a:lnTo>
                    <a:lnTo>
                      <a:pt x="466" y="452"/>
                    </a:lnTo>
                    <a:lnTo>
                      <a:pt x="468" y="452"/>
                    </a:lnTo>
                    <a:lnTo>
                      <a:pt x="470" y="452"/>
                    </a:lnTo>
                    <a:lnTo>
                      <a:pt x="471" y="452"/>
                    </a:lnTo>
                    <a:lnTo>
                      <a:pt x="473" y="452"/>
                    </a:lnTo>
                    <a:lnTo>
                      <a:pt x="475" y="450"/>
                    </a:lnTo>
                    <a:lnTo>
                      <a:pt x="477" y="450"/>
                    </a:lnTo>
                    <a:lnTo>
                      <a:pt x="479" y="450"/>
                    </a:lnTo>
                    <a:lnTo>
                      <a:pt x="480" y="448"/>
                    </a:lnTo>
                    <a:lnTo>
                      <a:pt x="482" y="448"/>
                    </a:lnTo>
                    <a:lnTo>
                      <a:pt x="484" y="448"/>
                    </a:lnTo>
                    <a:lnTo>
                      <a:pt x="486" y="446"/>
                    </a:lnTo>
                    <a:lnTo>
                      <a:pt x="488" y="444"/>
                    </a:lnTo>
                    <a:lnTo>
                      <a:pt x="490" y="444"/>
                    </a:lnTo>
                    <a:lnTo>
                      <a:pt x="491" y="442"/>
                    </a:lnTo>
                    <a:lnTo>
                      <a:pt x="493" y="442"/>
                    </a:lnTo>
                    <a:lnTo>
                      <a:pt x="495" y="442"/>
                    </a:lnTo>
                    <a:lnTo>
                      <a:pt x="497" y="441"/>
                    </a:lnTo>
                    <a:lnTo>
                      <a:pt x="499" y="441"/>
                    </a:lnTo>
                    <a:lnTo>
                      <a:pt x="500" y="441"/>
                    </a:lnTo>
                    <a:lnTo>
                      <a:pt x="502" y="441"/>
                    </a:lnTo>
                    <a:lnTo>
                      <a:pt x="504" y="441"/>
                    </a:lnTo>
                    <a:lnTo>
                      <a:pt x="506" y="442"/>
                    </a:lnTo>
                    <a:lnTo>
                      <a:pt x="508" y="446"/>
                    </a:lnTo>
                    <a:lnTo>
                      <a:pt x="509" y="448"/>
                    </a:lnTo>
                    <a:lnTo>
                      <a:pt x="511" y="450"/>
                    </a:lnTo>
                    <a:lnTo>
                      <a:pt x="513" y="452"/>
                    </a:lnTo>
                    <a:lnTo>
                      <a:pt x="515" y="453"/>
                    </a:lnTo>
                    <a:lnTo>
                      <a:pt x="517" y="455"/>
                    </a:lnTo>
                    <a:lnTo>
                      <a:pt x="519" y="455"/>
                    </a:lnTo>
                    <a:lnTo>
                      <a:pt x="522" y="457"/>
                    </a:lnTo>
                    <a:lnTo>
                      <a:pt x="524" y="459"/>
                    </a:lnTo>
                    <a:lnTo>
                      <a:pt x="526" y="459"/>
                    </a:lnTo>
                    <a:lnTo>
                      <a:pt x="529" y="459"/>
                    </a:lnTo>
                    <a:lnTo>
                      <a:pt x="531" y="461"/>
                    </a:lnTo>
                    <a:lnTo>
                      <a:pt x="533" y="461"/>
                    </a:lnTo>
                    <a:lnTo>
                      <a:pt x="535" y="461"/>
                    </a:lnTo>
                    <a:lnTo>
                      <a:pt x="538" y="461"/>
                    </a:lnTo>
                    <a:lnTo>
                      <a:pt x="540" y="461"/>
                    </a:lnTo>
                    <a:lnTo>
                      <a:pt x="544" y="461"/>
                    </a:lnTo>
                    <a:lnTo>
                      <a:pt x="546" y="461"/>
                    </a:lnTo>
                    <a:lnTo>
                      <a:pt x="548" y="461"/>
                    </a:lnTo>
                    <a:lnTo>
                      <a:pt x="551" y="461"/>
                    </a:lnTo>
                    <a:lnTo>
                      <a:pt x="553" y="461"/>
                    </a:lnTo>
                    <a:lnTo>
                      <a:pt x="557" y="461"/>
                    </a:lnTo>
                    <a:lnTo>
                      <a:pt x="558" y="459"/>
                    </a:lnTo>
                    <a:lnTo>
                      <a:pt x="562" y="459"/>
                    </a:lnTo>
                    <a:lnTo>
                      <a:pt x="564" y="459"/>
                    </a:lnTo>
                    <a:lnTo>
                      <a:pt x="566" y="457"/>
                    </a:lnTo>
                    <a:lnTo>
                      <a:pt x="569" y="457"/>
                    </a:lnTo>
                    <a:lnTo>
                      <a:pt x="571" y="457"/>
                    </a:lnTo>
                    <a:lnTo>
                      <a:pt x="575" y="455"/>
                    </a:lnTo>
                    <a:lnTo>
                      <a:pt x="576" y="455"/>
                    </a:lnTo>
                    <a:lnTo>
                      <a:pt x="580" y="455"/>
                    </a:lnTo>
                    <a:lnTo>
                      <a:pt x="580" y="453"/>
                    </a:lnTo>
                    <a:lnTo>
                      <a:pt x="582" y="453"/>
                    </a:lnTo>
                    <a:lnTo>
                      <a:pt x="584" y="452"/>
                    </a:lnTo>
                    <a:lnTo>
                      <a:pt x="586" y="452"/>
                    </a:lnTo>
                    <a:lnTo>
                      <a:pt x="586" y="450"/>
                    </a:lnTo>
                    <a:lnTo>
                      <a:pt x="587" y="450"/>
                    </a:lnTo>
                    <a:lnTo>
                      <a:pt x="589" y="450"/>
                    </a:lnTo>
                    <a:lnTo>
                      <a:pt x="589" y="448"/>
                    </a:lnTo>
                    <a:lnTo>
                      <a:pt x="591" y="448"/>
                    </a:lnTo>
                    <a:lnTo>
                      <a:pt x="593" y="448"/>
                    </a:lnTo>
                    <a:lnTo>
                      <a:pt x="595" y="446"/>
                    </a:lnTo>
                    <a:lnTo>
                      <a:pt x="596" y="446"/>
                    </a:lnTo>
                    <a:lnTo>
                      <a:pt x="598" y="446"/>
                    </a:lnTo>
                    <a:lnTo>
                      <a:pt x="598" y="444"/>
                    </a:lnTo>
                    <a:lnTo>
                      <a:pt x="600" y="444"/>
                    </a:lnTo>
                    <a:lnTo>
                      <a:pt x="602" y="444"/>
                    </a:lnTo>
                    <a:lnTo>
                      <a:pt x="602" y="442"/>
                    </a:lnTo>
                    <a:lnTo>
                      <a:pt x="604" y="442"/>
                    </a:lnTo>
                    <a:lnTo>
                      <a:pt x="605" y="442"/>
                    </a:lnTo>
                    <a:lnTo>
                      <a:pt x="605" y="441"/>
                    </a:lnTo>
                    <a:lnTo>
                      <a:pt x="607" y="441"/>
                    </a:lnTo>
                    <a:lnTo>
                      <a:pt x="609" y="441"/>
                    </a:lnTo>
                    <a:lnTo>
                      <a:pt x="609" y="439"/>
                    </a:lnTo>
                    <a:lnTo>
                      <a:pt x="611" y="439"/>
                    </a:lnTo>
                    <a:lnTo>
                      <a:pt x="613" y="439"/>
                    </a:lnTo>
                    <a:lnTo>
                      <a:pt x="613" y="437"/>
                    </a:lnTo>
                    <a:lnTo>
                      <a:pt x="615" y="437"/>
                    </a:lnTo>
                    <a:lnTo>
                      <a:pt x="616" y="437"/>
                    </a:lnTo>
                    <a:lnTo>
                      <a:pt x="616" y="435"/>
                    </a:lnTo>
                    <a:lnTo>
                      <a:pt x="618" y="435"/>
                    </a:lnTo>
                    <a:lnTo>
                      <a:pt x="618" y="439"/>
                    </a:lnTo>
                    <a:lnTo>
                      <a:pt x="618" y="444"/>
                    </a:lnTo>
                    <a:lnTo>
                      <a:pt x="620" y="450"/>
                    </a:lnTo>
                    <a:lnTo>
                      <a:pt x="620" y="453"/>
                    </a:lnTo>
                    <a:lnTo>
                      <a:pt x="620" y="459"/>
                    </a:lnTo>
                    <a:lnTo>
                      <a:pt x="620" y="464"/>
                    </a:lnTo>
                    <a:lnTo>
                      <a:pt x="620" y="468"/>
                    </a:lnTo>
                    <a:lnTo>
                      <a:pt x="620" y="473"/>
                    </a:lnTo>
                    <a:lnTo>
                      <a:pt x="622" y="479"/>
                    </a:lnTo>
                    <a:lnTo>
                      <a:pt x="622" y="482"/>
                    </a:lnTo>
                    <a:lnTo>
                      <a:pt x="622" y="488"/>
                    </a:lnTo>
                    <a:lnTo>
                      <a:pt x="622" y="493"/>
                    </a:lnTo>
                    <a:lnTo>
                      <a:pt x="622" y="499"/>
                    </a:lnTo>
                    <a:lnTo>
                      <a:pt x="622" y="502"/>
                    </a:lnTo>
                    <a:lnTo>
                      <a:pt x="622" y="508"/>
                    </a:lnTo>
                    <a:lnTo>
                      <a:pt x="622" y="513"/>
                    </a:lnTo>
                    <a:lnTo>
                      <a:pt x="622" y="519"/>
                    </a:lnTo>
                    <a:lnTo>
                      <a:pt x="622" y="522"/>
                    </a:lnTo>
                    <a:lnTo>
                      <a:pt x="622" y="528"/>
                    </a:lnTo>
                    <a:lnTo>
                      <a:pt x="622" y="533"/>
                    </a:lnTo>
                    <a:lnTo>
                      <a:pt x="622" y="539"/>
                    </a:lnTo>
                    <a:lnTo>
                      <a:pt x="622" y="542"/>
                    </a:lnTo>
                    <a:lnTo>
                      <a:pt x="620" y="548"/>
                    </a:lnTo>
                    <a:lnTo>
                      <a:pt x="620" y="553"/>
                    </a:lnTo>
                    <a:lnTo>
                      <a:pt x="620" y="557"/>
                    </a:lnTo>
                    <a:lnTo>
                      <a:pt x="620" y="562"/>
                    </a:lnTo>
                    <a:lnTo>
                      <a:pt x="618" y="567"/>
                    </a:lnTo>
                    <a:lnTo>
                      <a:pt x="618" y="571"/>
                    </a:lnTo>
                    <a:lnTo>
                      <a:pt x="616" y="577"/>
                    </a:lnTo>
                    <a:lnTo>
                      <a:pt x="616" y="582"/>
                    </a:lnTo>
                    <a:lnTo>
                      <a:pt x="615" y="586"/>
                    </a:lnTo>
                    <a:lnTo>
                      <a:pt x="615" y="591"/>
                    </a:lnTo>
                    <a:lnTo>
                      <a:pt x="607" y="591"/>
                    </a:lnTo>
                    <a:lnTo>
                      <a:pt x="602" y="591"/>
                    </a:lnTo>
                    <a:lnTo>
                      <a:pt x="596" y="591"/>
                    </a:lnTo>
                    <a:lnTo>
                      <a:pt x="589" y="591"/>
                    </a:lnTo>
                    <a:lnTo>
                      <a:pt x="584" y="591"/>
                    </a:lnTo>
                    <a:lnTo>
                      <a:pt x="578" y="591"/>
                    </a:lnTo>
                    <a:lnTo>
                      <a:pt x="571" y="589"/>
                    </a:lnTo>
                    <a:lnTo>
                      <a:pt x="566" y="589"/>
                    </a:lnTo>
                    <a:lnTo>
                      <a:pt x="560" y="589"/>
                    </a:lnTo>
                    <a:lnTo>
                      <a:pt x="553" y="587"/>
                    </a:lnTo>
                    <a:lnTo>
                      <a:pt x="548" y="587"/>
                    </a:lnTo>
                    <a:lnTo>
                      <a:pt x="542" y="586"/>
                    </a:lnTo>
                    <a:lnTo>
                      <a:pt x="537" y="584"/>
                    </a:lnTo>
                    <a:lnTo>
                      <a:pt x="531" y="584"/>
                    </a:lnTo>
                    <a:lnTo>
                      <a:pt x="524" y="582"/>
                    </a:lnTo>
                    <a:lnTo>
                      <a:pt x="519" y="580"/>
                    </a:lnTo>
                    <a:lnTo>
                      <a:pt x="513" y="578"/>
                    </a:lnTo>
                    <a:lnTo>
                      <a:pt x="508" y="575"/>
                    </a:lnTo>
                    <a:lnTo>
                      <a:pt x="502" y="573"/>
                    </a:lnTo>
                    <a:lnTo>
                      <a:pt x="497" y="571"/>
                    </a:lnTo>
                    <a:lnTo>
                      <a:pt x="493" y="567"/>
                    </a:lnTo>
                    <a:lnTo>
                      <a:pt x="488" y="566"/>
                    </a:lnTo>
                    <a:lnTo>
                      <a:pt x="482" y="562"/>
                    </a:lnTo>
                    <a:lnTo>
                      <a:pt x="477" y="558"/>
                    </a:lnTo>
                    <a:lnTo>
                      <a:pt x="473" y="555"/>
                    </a:lnTo>
                    <a:lnTo>
                      <a:pt x="468" y="551"/>
                    </a:lnTo>
                    <a:lnTo>
                      <a:pt x="464" y="548"/>
                    </a:lnTo>
                    <a:lnTo>
                      <a:pt x="461" y="544"/>
                    </a:lnTo>
                    <a:lnTo>
                      <a:pt x="455" y="540"/>
                    </a:lnTo>
                    <a:lnTo>
                      <a:pt x="452" y="535"/>
                    </a:lnTo>
                    <a:lnTo>
                      <a:pt x="448" y="531"/>
                    </a:lnTo>
                    <a:lnTo>
                      <a:pt x="444" y="526"/>
                    </a:lnTo>
                    <a:lnTo>
                      <a:pt x="442" y="526"/>
                    </a:lnTo>
                    <a:lnTo>
                      <a:pt x="441" y="526"/>
                    </a:lnTo>
                    <a:lnTo>
                      <a:pt x="439" y="526"/>
                    </a:lnTo>
                    <a:lnTo>
                      <a:pt x="437" y="526"/>
                    </a:lnTo>
                    <a:lnTo>
                      <a:pt x="437" y="528"/>
                    </a:lnTo>
                    <a:lnTo>
                      <a:pt x="435" y="528"/>
                    </a:lnTo>
                    <a:lnTo>
                      <a:pt x="435" y="529"/>
                    </a:lnTo>
                    <a:lnTo>
                      <a:pt x="435" y="531"/>
                    </a:lnTo>
                    <a:lnTo>
                      <a:pt x="435" y="533"/>
                    </a:lnTo>
                    <a:lnTo>
                      <a:pt x="433" y="533"/>
                    </a:lnTo>
                    <a:lnTo>
                      <a:pt x="433" y="535"/>
                    </a:lnTo>
                    <a:lnTo>
                      <a:pt x="433" y="537"/>
                    </a:lnTo>
                    <a:lnTo>
                      <a:pt x="430" y="539"/>
                    </a:lnTo>
                    <a:lnTo>
                      <a:pt x="424" y="540"/>
                    </a:lnTo>
                    <a:lnTo>
                      <a:pt x="421" y="544"/>
                    </a:lnTo>
                    <a:lnTo>
                      <a:pt x="415" y="546"/>
                    </a:lnTo>
                    <a:lnTo>
                      <a:pt x="412" y="548"/>
                    </a:lnTo>
                    <a:lnTo>
                      <a:pt x="408" y="551"/>
                    </a:lnTo>
                    <a:lnTo>
                      <a:pt x="403" y="553"/>
                    </a:lnTo>
                    <a:lnTo>
                      <a:pt x="399" y="555"/>
                    </a:lnTo>
                    <a:lnTo>
                      <a:pt x="394" y="557"/>
                    </a:lnTo>
                    <a:lnTo>
                      <a:pt x="390" y="558"/>
                    </a:lnTo>
                    <a:lnTo>
                      <a:pt x="384" y="560"/>
                    </a:lnTo>
                    <a:lnTo>
                      <a:pt x="381" y="562"/>
                    </a:lnTo>
                    <a:lnTo>
                      <a:pt x="375" y="564"/>
                    </a:lnTo>
                    <a:lnTo>
                      <a:pt x="372" y="566"/>
                    </a:lnTo>
                    <a:lnTo>
                      <a:pt x="366" y="567"/>
                    </a:lnTo>
                    <a:lnTo>
                      <a:pt x="363" y="569"/>
                    </a:lnTo>
                    <a:lnTo>
                      <a:pt x="357" y="571"/>
                    </a:lnTo>
                    <a:lnTo>
                      <a:pt x="354" y="573"/>
                    </a:lnTo>
                    <a:lnTo>
                      <a:pt x="348" y="573"/>
                    </a:lnTo>
                    <a:lnTo>
                      <a:pt x="345" y="575"/>
                    </a:lnTo>
                    <a:lnTo>
                      <a:pt x="339" y="577"/>
                    </a:lnTo>
                    <a:lnTo>
                      <a:pt x="334" y="577"/>
                    </a:lnTo>
                    <a:lnTo>
                      <a:pt x="330" y="578"/>
                    </a:lnTo>
                    <a:lnTo>
                      <a:pt x="325" y="580"/>
                    </a:lnTo>
                    <a:lnTo>
                      <a:pt x="319" y="580"/>
                    </a:lnTo>
                    <a:lnTo>
                      <a:pt x="316" y="580"/>
                    </a:lnTo>
                    <a:lnTo>
                      <a:pt x="310" y="582"/>
                    </a:lnTo>
                    <a:lnTo>
                      <a:pt x="305" y="582"/>
                    </a:lnTo>
                    <a:lnTo>
                      <a:pt x="299" y="582"/>
                    </a:lnTo>
                    <a:lnTo>
                      <a:pt x="296" y="584"/>
                    </a:lnTo>
                    <a:lnTo>
                      <a:pt x="290" y="584"/>
                    </a:lnTo>
                    <a:lnTo>
                      <a:pt x="285" y="584"/>
                    </a:lnTo>
                    <a:lnTo>
                      <a:pt x="285" y="571"/>
                    </a:lnTo>
                    <a:lnTo>
                      <a:pt x="285" y="558"/>
                    </a:lnTo>
                    <a:lnTo>
                      <a:pt x="285" y="544"/>
                    </a:lnTo>
                    <a:lnTo>
                      <a:pt x="285" y="531"/>
                    </a:lnTo>
                    <a:lnTo>
                      <a:pt x="285" y="519"/>
                    </a:lnTo>
                    <a:lnTo>
                      <a:pt x="285" y="504"/>
                    </a:lnTo>
                    <a:lnTo>
                      <a:pt x="285" y="491"/>
                    </a:lnTo>
                    <a:lnTo>
                      <a:pt x="285" y="479"/>
                    </a:lnTo>
                    <a:lnTo>
                      <a:pt x="285" y="464"/>
                    </a:lnTo>
                    <a:lnTo>
                      <a:pt x="285" y="452"/>
                    </a:lnTo>
                    <a:lnTo>
                      <a:pt x="285" y="439"/>
                    </a:lnTo>
                    <a:lnTo>
                      <a:pt x="285" y="424"/>
                    </a:lnTo>
                    <a:lnTo>
                      <a:pt x="285" y="412"/>
                    </a:lnTo>
                    <a:lnTo>
                      <a:pt x="285" y="397"/>
                    </a:lnTo>
                    <a:lnTo>
                      <a:pt x="287" y="384"/>
                    </a:lnTo>
                    <a:lnTo>
                      <a:pt x="287" y="372"/>
                    </a:lnTo>
                    <a:lnTo>
                      <a:pt x="287" y="357"/>
                    </a:lnTo>
                    <a:lnTo>
                      <a:pt x="287" y="345"/>
                    </a:lnTo>
                    <a:lnTo>
                      <a:pt x="288" y="330"/>
                    </a:lnTo>
                    <a:lnTo>
                      <a:pt x="288" y="317"/>
                    </a:lnTo>
                    <a:lnTo>
                      <a:pt x="288" y="305"/>
                    </a:lnTo>
                    <a:lnTo>
                      <a:pt x="290" y="290"/>
                    </a:lnTo>
                    <a:lnTo>
                      <a:pt x="290" y="278"/>
                    </a:lnTo>
                    <a:lnTo>
                      <a:pt x="290" y="265"/>
                    </a:lnTo>
                    <a:lnTo>
                      <a:pt x="292" y="250"/>
                    </a:lnTo>
                    <a:lnTo>
                      <a:pt x="292" y="238"/>
                    </a:lnTo>
                    <a:lnTo>
                      <a:pt x="294" y="225"/>
                    </a:lnTo>
                    <a:lnTo>
                      <a:pt x="294" y="212"/>
                    </a:lnTo>
                    <a:lnTo>
                      <a:pt x="296" y="198"/>
                    </a:lnTo>
                    <a:lnTo>
                      <a:pt x="296" y="185"/>
                    </a:lnTo>
                    <a:lnTo>
                      <a:pt x="298" y="173"/>
                    </a:lnTo>
                    <a:lnTo>
                      <a:pt x="299" y="160"/>
                    </a:lnTo>
                    <a:lnTo>
                      <a:pt x="299" y="156"/>
                    </a:lnTo>
                    <a:lnTo>
                      <a:pt x="301" y="154"/>
                    </a:lnTo>
                    <a:lnTo>
                      <a:pt x="301" y="151"/>
                    </a:lnTo>
                    <a:lnTo>
                      <a:pt x="303" y="149"/>
                    </a:lnTo>
                    <a:lnTo>
                      <a:pt x="303" y="145"/>
                    </a:lnTo>
                    <a:lnTo>
                      <a:pt x="303" y="144"/>
                    </a:lnTo>
                    <a:lnTo>
                      <a:pt x="305" y="140"/>
                    </a:lnTo>
                    <a:lnTo>
                      <a:pt x="305" y="138"/>
                    </a:lnTo>
                    <a:lnTo>
                      <a:pt x="305" y="134"/>
                    </a:lnTo>
                    <a:lnTo>
                      <a:pt x="307" y="133"/>
                    </a:lnTo>
                    <a:lnTo>
                      <a:pt x="307" y="129"/>
                    </a:lnTo>
                    <a:lnTo>
                      <a:pt x="307" y="125"/>
                    </a:lnTo>
                    <a:lnTo>
                      <a:pt x="308" y="124"/>
                    </a:lnTo>
                    <a:lnTo>
                      <a:pt x="308" y="120"/>
                    </a:lnTo>
                    <a:lnTo>
                      <a:pt x="308" y="118"/>
                    </a:lnTo>
                    <a:lnTo>
                      <a:pt x="310" y="115"/>
                    </a:lnTo>
                    <a:lnTo>
                      <a:pt x="310" y="113"/>
                    </a:lnTo>
                    <a:lnTo>
                      <a:pt x="310" y="109"/>
                    </a:lnTo>
                    <a:lnTo>
                      <a:pt x="310" y="107"/>
                    </a:lnTo>
                    <a:lnTo>
                      <a:pt x="312" y="104"/>
                    </a:lnTo>
                    <a:lnTo>
                      <a:pt x="312" y="102"/>
                    </a:lnTo>
                    <a:lnTo>
                      <a:pt x="312" y="98"/>
                    </a:lnTo>
                    <a:lnTo>
                      <a:pt x="312" y="96"/>
                    </a:lnTo>
                    <a:lnTo>
                      <a:pt x="312" y="93"/>
                    </a:lnTo>
                    <a:lnTo>
                      <a:pt x="314" y="89"/>
                    </a:lnTo>
                    <a:lnTo>
                      <a:pt x="314" y="87"/>
                    </a:lnTo>
                    <a:lnTo>
                      <a:pt x="314" y="84"/>
                    </a:lnTo>
                    <a:lnTo>
                      <a:pt x="314" y="82"/>
                    </a:lnTo>
                    <a:lnTo>
                      <a:pt x="314" y="80"/>
                    </a:lnTo>
                    <a:lnTo>
                      <a:pt x="316" y="76"/>
                    </a:lnTo>
                    <a:lnTo>
                      <a:pt x="316" y="75"/>
                    </a:lnTo>
                    <a:lnTo>
                      <a:pt x="316" y="71"/>
                    </a:lnTo>
                    <a:lnTo>
                      <a:pt x="314" y="71"/>
                    </a:lnTo>
                    <a:lnTo>
                      <a:pt x="314" y="69"/>
                    </a:lnTo>
                    <a:lnTo>
                      <a:pt x="312" y="69"/>
                    </a:lnTo>
                    <a:lnTo>
                      <a:pt x="312" y="67"/>
                    </a:lnTo>
                    <a:lnTo>
                      <a:pt x="310" y="67"/>
                    </a:lnTo>
                    <a:lnTo>
                      <a:pt x="308" y="67"/>
                    </a:lnTo>
                    <a:lnTo>
                      <a:pt x="307" y="67"/>
                    </a:lnTo>
                    <a:lnTo>
                      <a:pt x="301" y="73"/>
                    </a:lnTo>
                    <a:lnTo>
                      <a:pt x="301" y="78"/>
                    </a:lnTo>
                    <a:lnTo>
                      <a:pt x="299" y="84"/>
                    </a:lnTo>
                    <a:lnTo>
                      <a:pt x="299" y="87"/>
                    </a:lnTo>
                    <a:lnTo>
                      <a:pt x="298" y="93"/>
                    </a:lnTo>
                    <a:lnTo>
                      <a:pt x="298" y="98"/>
                    </a:lnTo>
                    <a:lnTo>
                      <a:pt x="296" y="102"/>
                    </a:lnTo>
                    <a:lnTo>
                      <a:pt x="296" y="107"/>
                    </a:lnTo>
                    <a:lnTo>
                      <a:pt x="294" y="113"/>
                    </a:lnTo>
                    <a:lnTo>
                      <a:pt x="294" y="118"/>
                    </a:lnTo>
                    <a:lnTo>
                      <a:pt x="292" y="122"/>
                    </a:lnTo>
                    <a:lnTo>
                      <a:pt x="292" y="127"/>
                    </a:lnTo>
                    <a:lnTo>
                      <a:pt x="290" y="133"/>
                    </a:lnTo>
                    <a:lnTo>
                      <a:pt x="290" y="138"/>
                    </a:lnTo>
                    <a:lnTo>
                      <a:pt x="288" y="142"/>
                    </a:lnTo>
                    <a:lnTo>
                      <a:pt x="288" y="147"/>
                    </a:lnTo>
                    <a:lnTo>
                      <a:pt x="287" y="153"/>
                    </a:lnTo>
                    <a:lnTo>
                      <a:pt x="287" y="156"/>
                    </a:lnTo>
                    <a:lnTo>
                      <a:pt x="285" y="162"/>
                    </a:lnTo>
                    <a:lnTo>
                      <a:pt x="285" y="167"/>
                    </a:lnTo>
                    <a:lnTo>
                      <a:pt x="285" y="173"/>
                    </a:lnTo>
                    <a:lnTo>
                      <a:pt x="283" y="178"/>
                    </a:lnTo>
                    <a:lnTo>
                      <a:pt x="283" y="182"/>
                    </a:lnTo>
                    <a:lnTo>
                      <a:pt x="281" y="187"/>
                    </a:lnTo>
                    <a:lnTo>
                      <a:pt x="281" y="192"/>
                    </a:lnTo>
                    <a:lnTo>
                      <a:pt x="281" y="198"/>
                    </a:lnTo>
                    <a:lnTo>
                      <a:pt x="281" y="203"/>
                    </a:lnTo>
                    <a:lnTo>
                      <a:pt x="279" y="209"/>
                    </a:lnTo>
                    <a:lnTo>
                      <a:pt x="279" y="212"/>
                    </a:lnTo>
                    <a:lnTo>
                      <a:pt x="279" y="218"/>
                    </a:lnTo>
                    <a:lnTo>
                      <a:pt x="279" y="223"/>
                    </a:lnTo>
                    <a:lnTo>
                      <a:pt x="279" y="229"/>
                    </a:lnTo>
                    <a:lnTo>
                      <a:pt x="279" y="234"/>
                    </a:lnTo>
                    <a:lnTo>
                      <a:pt x="276" y="236"/>
                    </a:lnTo>
                    <a:lnTo>
                      <a:pt x="270" y="240"/>
                    </a:lnTo>
                    <a:lnTo>
                      <a:pt x="267" y="241"/>
                    </a:lnTo>
                    <a:lnTo>
                      <a:pt x="263" y="243"/>
                    </a:lnTo>
                    <a:lnTo>
                      <a:pt x="260" y="245"/>
                    </a:lnTo>
                    <a:lnTo>
                      <a:pt x="254" y="247"/>
                    </a:lnTo>
                    <a:lnTo>
                      <a:pt x="250" y="250"/>
                    </a:lnTo>
                    <a:lnTo>
                      <a:pt x="245" y="252"/>
                    </a:lnTo>
                    <a:lnTo>
                      <a:pt x="241" y="254"/>
                    </a:lnTo>
                    <a:lnTo>
                      <a:pt x="236" y="256"/>
                    </a:lnTo>
                    <a:lnTo>
                      <a:pt x="232" y="256"/>
                    </a:lnTo>
                    <a:lnTo>
                      <a:pt x="227" y="258"/>
                    </a:lnTo>
                    <a:lnTo>
                      <a:pt x="223" y="259"/>
                    </a:lnTo>
                    <a:lnTo>
                      <a:pt x="218" y="261"/>
                    </a:lnTo>
                    <a:lnTo>
                      <a:pt x="214" y="261"/>
                    </a:lnTo>
                    <a:lnTo>
                      <a:pt x="209" y="263"/>
                    </a:lnTo>
                    <a:lnTo>
                      <a:pt x="205" y="265"/>
                    </a:lnTo>
                    <a:lnTo>
                      <a:pt x="200" y="265"/>
                    </a:lnTo>
                    <a:lnTo>
                      <a:pt x="194" y="265"/>
                    </a:lnTo>
                    <a:lnTo>
                      <a:pt x="191" y="267"/>
                    </a:lnTo>
                    <a:lnTo>
                      <a:pt x="185" y="267"/>
                    </a:lnTo>
                    <a:lnTo>
                      <a:pt x="180" y="267"/>
                    </a:lnTo>
                    <a:lnTo>
                      <a:pt x="176" y="267"/>
                    </a:lnTo>
                    <a:lnTo>
                      <a:pt x="171" y="267"/>
                    </a:lnTo>
                    <a:lnTo>
                      <a:pt x="165" y="267"/>
                    </a:lnTo>
                    <a:lnTo>
                      <a:pt x="162" y="267"/>
                    </a:lnTo>
                    <a:lnTo>
                      <a:pt x="156" y="265"/>
                    </a:lnTo>
                    <a:lnTo>
                      <a:pt x="151" y="265"/>
                    </a:lnTo>
                    <a:lnTo>
                      <a:pt x="147" y="263"/>
                    </a:lnTo>
                    <a:lnTo>
                      <a:pt x="142" y="263"/>
                    </a:lnTo>
                    <a:lnTo>
                      <a:pt x="136" y="261"/>
                    </a:lnTo>
                    <a:lnTo>
                      <a:pt x="133" y="259"/>
                    </a:lnTo>
                    <a:lnTo>
                      <a:pt x="127" y="258"/>
                    </a:lnTo>
                    <a:lnTo>
                      <a:pt x="124" y="256"/>
                    </a:lnTo>
                    <a:lnTo>
                      <a:pt x="118" y="252"/>
                    </a:lnTo>
                    <a:lnTo>
                      <a:pt x="115" y="250"/>
                    </a:lnTo>
                    <a:lnTo>
                      <a:pt x="111" y="249"/>
                    </a:lnTo>
                    <a:lnTo>
                      <a:pt x="106" y="245"/>
                    </a:lnTo>
                    <a:lnTo>
                      <a:pt x="102" y="243"/>
                    </a:lnTo>
                    <a:lnTo>
                      <a:pt x="96" y="240"/>
                    </a:lnTo>
                    <a:lnTo>
                      <a:pt x="93" y="238"/>
                    </a:lnTo>
                    <a:lnTo>
                      <a:pt x="89" y="234"/>
                    </a:lnTo>
                    <a:lnTo>
                      <a:pt x="86" y="232"/>
                    </a:lnTo>
                    <a:lnTo>
                      <a:pt x="80" y="229"/>
                    </a:lnTo>
                    <a:lnTo>
                      <a:pt x="77" y="227"/>
                    </a:lnTo>
                    <a:lnTo>
                      <a:pt x="73" y="223"/>
                    </a:lnTo>
                    <a:lnTo>
                      <a:pt x="68" y="220"/>
                    </a:lnTo>
                    <a:lnTo>
                      <a:pt x="64" y="218"/>
                    </a:lnTo>
                    <a:lnTo>
                      <a:pt x="60" y="214"/>
                    </a:lnTo>
                    <a:lnTo>
                      <a:pt x="57" y="211"/>
                    </a:lnTo>
                    <a:lnTo>
                      <a:pt x="51" y="207"/>
                    </a:lnTo>
                    <a:lnTo>
                      <a:pt x="48" y="205"/>
                    </a:lnTo>
                    <a:lnTo>
                      <a:pt x="44" y="201"/>
                    </a:lnTo>
                    <a:lnTo>
                      <a:pt x="40" y="198"/>
                    </a:lnTo>
                    <a:lnTo>
                      <a:pt x="37" y="194"/>
                    </a:lnTo>
                    <a:lnTo>
                      <a:pt x="31" y="191"/>
                    </a:lnTo>
                    <a:lnTo>
                      <a:pt x="28" y="189"/>
                    </a:lnTo>
                    <a:lnTo>
                      <a:pt x="24" y="185"/>
                    </a:lnTo>
                    <a:lnTo>
                      <a:pt x="20" y="182"/>
                    </a:lnTo>
                    <a:lnTo>
                      <a:pt x="15" y="178"/>
                    </a:lnTo>
                    <a:lnTo>
                      <a:pt x="11" y="174"/>
                    </a:lnTo>
                    <a:lnTo>
                      <a:pt x="8" y="171"/>
                    </a:lnTo>
                    <a:lnTo>
                      <a:pt x="4" y="169"/>
                    </a:lnTo>
                    <a:lnTo>
                      <a:pt x="0" y="165"/>
                    </a:lnTo>
                    <a:lnTo>
                      <a:pt x="40" y="109"/>
                    </a:lnTo>
                    <a:lnTo>
                      <a:pt x="44" y="109"/>
                    </a:lnTo>
                    <a:lnTo>
                      <a:pt x="49" y="111"/>
                    </a:lnTo>
                    <a:lnTo>
                      <a:pt x="53" y="113"/>
                    </a:lnTo>
                    <a:lnTo>
                      <a:pt x="57" y="115"/>
                    </a:lnTo>
                    <a:lnTo>
                      <a:pt x="62" y="115"/>
                    </a:lnTo>
                    <a:lnTo>
                      <a:pt x="66" y="116"/>
                    </a:lnTo>
                    <a:lnTo>
                      <a:pt x="69" y="118"/>
                    </a:lnTo>
                    <a:lnTo>
                      <a:pt x="73" y="120"/>
                    </a:lnTo>
                    <a:lnTo>
                      <a:pt x="78" y="122"/>
                    </a:lnTo>
                    <a:lnTo>
                      <a:pt x="82" y="125"/>
                    </a:lnTo>
                    <a:lnTo>
                      <a:pt x="86" y="127"/>
                    </a:lnTo>
                    <a:lnTo>
                      <a:pt x="89" y="129"/>
                    </a:lnTo>
                    <a:lnTo>
                      <a:pt x="95" y="131"/>
                    </a:lnTo>
                    <a:lnTo>
                      <a:pt x="98" y="134"/>
                    </a:lnTo>
                    <a:lnTo>
                      <a:pt x="102" y="136"/>
                    </a:lnTo>
                    <a:lnTo>
                      <a:pt x="106" y="138"/>
                    </a:lnTo>
                    <a:lnTo>
                      <a:pt x="109" y="140"/>
                    </a:lnTo>
                    <a:lnTo>
                      <a:pt x="115" y="144"/>
                    </a:lnTo>
                    <a:lnTo>
                      <a:pt x="118" y="145"/>
                    </a:lnTo>
                    <a:lnTo>
                      <a:pt x="122" y="147"/>
                    </a:lnTo>
                    <a:lnTo>
                      <a:pt x="125" y="151"/>
                    </a:lnTo>
                    <a:lnTo>
                      <a:pt x="131" y="153"/>
                    </a:lnTo>
                    <a:lnTo>
                      <a:pt x="135" y="154"/>
                    </a:lnTo>
                    <a:lnTo>
                      <a:pt x="138" y="156"/>
                    </a:lnTo>
                    <a:lnTo>
                      <a:pt x="142" y="158"/>
                    </a:lnTo>
                    <a:lnTo>
                      <a:pt x="147" y="160"/>
                    </a:lnTo>
                    <a:lnTo>
                      <a:pt x="151" y="163"/>
                    </a:lnTo>
                    <a:lnTo>
                      <a:pt x="154" y="165"/>
                    </a:lnTo>
                    <a:lnTo>
                      <a:pt x="160" y="167"/>
                    </a:lnTo>
                    <a:lnTo>
                      <a:pt x="164" y="167"/>
                    </a:lnTo>
                    <a:lnTo>
                      <a:pt x="167" y="169"/>
                    </a:lnTo>
                    <a:lnTo>
                      <a:pt x="173" y="171"/>
                    </a:lnTo>
                    <a:lnTo>
                      <a:pt x="174" y="169"/>
                    </a:lnTo>
                    <a:lnTo>
                      <a:pt x="174" y="167"/>
                    </a:lnTo>
                    <a:lnTo>
                      <a:pt x="176" y="165"/>
                    </a:lnTo>
                    <a:lnTo>
                      <a:pt x="176" y="163"/>
                    </a:lnTo>
                    <a:lnTo>
                      <a:pt x="178" y="162"/>
                    </a:lnTo>
                    <a:lnTo>
                      <a:pt x="178" y="160"/>
                    </a:lnTo>
                    <a:lnTo>
                      <a:pt x="180" y="160"/>
                    </a:lnTo>
                    <a:lnTo>
                      <a:pt x="180" y="158"/>
                    </a:lnTo>
                    <a:lnTo>
                      <a:pt x="182" y="156"/>
                    </a:lnTo>
                    <a:lnTo>
                      <a:pt x="182" y="154"/>
                    </a:lnTo>
                    <a:lnTo>
                      <a:pt x="183" y="154"/>
                    </a:lnTo>
                    <a:lnTo>
                      <a:pt x="183" y="153"/>
                    </a:lnTo>
                    <a:lnTo>
                      <a:pt x="185" y="153"/>
                    </a:lnTo>
                    <a:lnTo>
                      <a:pt x="185" y="151"/>
                    </a:lnTo>
                    <a:lnTo>
                      <a:pt x="187" y="151"/>
                    </a:lnTo>
                    <a:lnTo>
                      <a:pt x="187" y="149"/>
                    </a:lnTo>
                    <a:lnTo>
                      <a:pt x="189" y="149"/>
                    </a:lnTo>
                    <a:lnTo>
                      <a:pt x="191" y="149"/>
                    </a:lnTo>
                    <a:lnTo>
                      <a:pt x="192" y="149"/>
                    </a:lnTo>
                    <a:lnTo>
                      <a:pt x="194" y="149"/>
                    </a:lnTo>
                    <a:lnTo>
                      <a:pt x="196" y="149"/>
                    </a:lnTo>
                    <a:lnTo>
                      <a:pt x="198" y="149"/>
                    </a:lnTo>
                    <a:lnTo>
                      <a:pt x="200" y="151"/>
                    </a:lnTo>
                    <a:lnTo>
                      <a:pt x="202" y="151"/>
                    </a:lnTo>
                    <a:lnTo>
                      <a:pt x="203" y="151"/>
                    </a:lnTo>
                    <a:lnTo>
                      <a:pt x="205" y="151"/>
                    </a:lnTo>
                    <a:lnTo>
                      <a:pt x="205" y="153"/>
                    </a:lnTo>
                    <a:lnTo>
                      <a:pt x="207" y="153"/>
                    </a:lnTo>
                    <a:lnTo>
                      <a:pt x="209" y="154"/>
                    </a:lnTo>
                    <a:lnTo>
                      <a:pt x="211" y="154"/>
                    </a:lnTo>
                    <a:lnTo>
                      <a:pt x="212" y="154"/>
                    </a:lnTo>
                    <a:lnTo>
                      <a:pt x="214" y="153"/>
                    </a:lnTo>
                    <a:lnTo>
                      <a:pt x="216" y="151"/>
                    </a:lnTo>
                    <a:lnTo>
                      <a:pt x="218" y="147"/>
                    </a:lnTo>
                    <a:lnTo>
                      <a:pt x="221" y="142"/>
                    </a:lnTo>
                    <a:lnTo>
                      <a:pt x="225" y="138"/>
                    </a:lnTo>
                    <a:lnTo>
                      <a:pt x="227" y="133"/>
                    </a:lnTo>
                    <a:lnTo>
                      <a:pt x="231" y="129"/>
                    </a:lnTo>
                    <a:lnTo>
                      <a:pt x="234" y="125"/>
                    </a:lnTo>
                    <a:lnTo>
                      <a:pt x="238" y="120"/>
                    </a:lnTo>
                    <a:lnTo>
                      <a:pt x="240" y="116"/>
                    </a:lnTo>
                    <a:lnTo>
                      <a:pt x="243" y="113"/>
                    </a:lnTo>
                    <a:lnTo>
                      <a:pt x="247" y="107"/>
                    </a:lnTo>
                    <a:lnTo>
                      <a:pt x="250" y="104"/>
                    </a:lnTo>
                    <a:lnTo>
                      <a:pt x="252" y="100"/>
                    </a:lnTo>
                    <a:lnTo>
                      <a:pt x="256" y="95"/>
                    </a:lnTo>
                    <a:lnTo>
                      <a:pt x="260" y="91"/>
                    </a:lnTo>
                    <a:lnTo>
                      <a:pt x="263" y="87"/>
                    </a:lnTo>
                    <a:lnTo>
                      <a:pt x="267" y="82"/>
                    </a:lnTo>
                    <a:lnTo>
                      <a:pt x="270" y="78"/>
                    </a:lnTo>
                    <a:lnTo>
                      <a:pt x="272" y="75"/>
                    </a:lnTo>
                    <a:lnTo>
                      <a:pt x="276" y="71"/>
                    </a:lnTo>
                    <a:lnTo>
                      <a:pt x="279" y="66"/>
                    </a:lnTo>
                    <a:lnTo>
                      <a:pt x="283" y="62"/>
                    </a:lnTo>
                    <a:lnTo>
                      <a:pt x="287" y="58"/>
                    </a:lnTo>
                    <a:lnTo>
                      <a:pt x="290" y="53"/>
                    </a:lnTo>
                    <a:lnTo>
                      <a:pt x="294" y="49"/>
                    </a:lnTo>
                    <a:lnTo>
                      <a:pt x="296" y="46"/>
                    </a:lnTo>
                    <a:lnTo>
                      <a:pt x="299" y="42"/>
                    </a:lnTo>
                    <a:lnTo>
                      <a:pt x="303" y="37"/>
                    </a:lnTo>
                    <a:lnTo>
                      <a:pt x="307" y="33"/>
                    </a:lnTo>
                    <a:lnTo>
                      <a:pt x="310" y="29"/>
                    </a:lnTo>
                    <a:lnTo>
                      <a:pt x="314" y="26"/>
                    </a:lnTo>
                    <a:lnTo>
                      <a:pt x="316" y="20"/>
                    </a:lnTo>
                    <a:lnTo>
                      <a:pt x="319" y="17"/>
                    </a:lnTo>
                    <a:lnTo>
                      <a:pt x="363" y="0"/>
                    </a:lnTo>
                    <a:lnTo>
                      <a:pt x="361" y="2"/>
                    </a:lnTo>
                    <a:lnTo>
                      <a:pt x="361" y="6"/>
                    </a:lnTo>
                    <a:lnTo>
                      <a:pt x="359" y="9"/>
                    </a:lnTo>
                    <a:lnTo>
                      <a:pt x="359" y="11"/>
                    </a:lnTo>
                    <a:lnTo>
                      <a:pt x="357" y="15"/>
                    </a:lnTo>
                    <a:lnTo>
                      <a:pt x="357" y="17"/>
                    </a:lnTo>
                    <a:lnTo>
                      <a:pt x="356" y="20"/>
                    </a:lnTo>
                    <a:lnTo>
                      <a:pt x="354" y="24"/>
                    </a:lnTo>
                    <a:lnTo>
                      <a:pt x="352" y="26"/>
                    </a:lnTo>
                    <a:lnTo>
                      <a:pt x="352" y="29"/>
                    </a:lnTo>
                    <a:lnTo>
                      <a:pt x="350" y="31"/>
                    </a:lnTo>
                    <a:lnTo>
                      <a:pt x="348" y="35"/>
                    </a:lnTo>
                    <a:lnTo>
                      <a:pt x="346" y="38"/>
                    </a:lnTo>
                    <a:lnTo>
                      <a:pt x="345" y="40"/>
                    </a:lnTo>
                    <a:lnTo>
                      <a:pt x="345" y="44"/>
                    </a:lnTo>
                    <a:lnTo>
                      <a:pt x="343" y="47"/>
                    </a:lnTo>
                    <a:lnTo>
                      <a:pt x="341" y="49"/>
                    </a:lnTo>
                    <a:lnTo>
                      <a:pt x="339" y="53"/>
                    </a:lnTo>
                    <a:lnTo>
                      <a:pt x="337" y="57"/>
                    </a:lnTo>
                    <a:lnTo>
                      <a:pt x="337" y="58"/>
                    </a:lnTo>
                    <a:lnTo>
                      <a:pt x="336" y="62"/>
                    </a:lnTo>
                    <a:lnTo>
                      <a:pt x="334" y="66"/>
                    </a:lnTo>
                    <a:lnTo>
                      <a:pt x="332" y="67"/>
                    </a:lnTo>
                    <a:lnTo>
                      <a:pt x="330" y="71"/>
                    </a:lnTo>
                    <a:lnTo>
                      <a:pt x="330" y="75"/>
                    </a:lnTo>
                    <a:lnTo>
                      <a:pt x="328" y="76"/>
                    </a:lnTo>
                    <a:lnTo>
                      <a:pt x="327" y="80"/>
                    </a:lnTo>
                    <a:lnTo>
                      <a:pt x="327" y="84"/>
                    </a:lnTo>
                    <a:lnTo>
                      <a:pt x="325" y="87"/>
                    </a:lnTo>
                    <a:lnTo>
                      <a:pt x="325" y="89"/>
                    </a:lnTo>
                    <a:lnTo>
                      <a:pt x="323" y="93"/>
                    </a:lnTo>
                    <a:lnTo>
                      <a:pt x="323" y="96"/>
                    </a:lnTo>
                    <a:close/>
                  </a:path>
                </a:pathLst>
              </a:custGeom>
              <a:solidFill>
                <a:srgbClr val="000066"/>
              </a:solidFill>
              <a:ln w="9525">
                <a:noFill/>
                <a:round/>
              </a:ln>
            </p:spPr>
            <p:txBody>
              <a:bodyPr/>
              <a:lstStyle/>
              <a:p>
                <a:endParaRPr lang="zh-CN" altLang="en-US"/>
              </a:p>
            </p:txBody>
          </p:sp>
          <p:sp>
            <p:nvSpPr>
              <p:cNvPr id="47" name="Rectangle 32"/>
              <p:cNvSpPr>
                <a:spLocks noChangeArrowheads="1"/>
              </p:cNvSpPr>
              <p:nvPr/>
            </p:nvSpPr>
            <p:spPr bwMode="auto">
              <a:xfrm>
                <a:off x="4278" y="999"/>
                <a:ext cx="16" cy="27"/>
              </a:xfrm>
              <a:prstGeom prst="rect">
                <a:avLst/>
              </a:prstGeom>
              <a:solidFill>
                <a:srgbClr val="7F7F7F"/>
              </a:solidFill>
              <a:ln w="9525">
                <a:noFill/>
                <a:miter lim="800000"/>
              </a:ln>
            </p:spPr>
            <p:txBody>
              <a:bodyPr/>
              <a:lstStyle/>
              <a:p>
                <a:endParaRPr lang="zh-CN" altLang="en-US"/>
              </a:p>
            </p:txBody>
          </p:sp>
          <p:sp>
            <p:nvSpPr>
              <p:cNvPr id="48" name="Freeform 33"/>
              <p:cNvSpPr/>
              <p:nvPr/>
            </p:nvSpPr>
            <p:spPr bwMode="auto">
              <a:xfrm>
                <a:off x="4302" y="999"/>
                <a:ext cx="29" cy="565"/>
              </a:xfrm>
              <a:custGeom>
                <a:avLst/>
                <a:gdLst>
                  <a:gd name="T0" fmla="*/ 1 w 58"/>
                  <a:gd name="T1" fmla="*/ 8 h 1131"/>
                  <a:gd name="T2" fmla="*/ 1 w 58"/>
                  <a:gd name="T3" fmla="*/ 8 h 1131"/>
                  <a:gd name="T4" fmla="*/ 0 w 58"/>
                  <a:gd name="T5" fmla="*/ 0 h 1131"/>
                  <a:gd name="T6" fmla="*/ 1 w 58"/>
                  <a:gd name="T7" fmla="*/ 0 h 1131"/>
                  <a:gd name="T8" fmla="*/ 1 w 58"/>
                  <a:gd name="T9" fmla="*/ 8 h 1131"/>
                  <a:gd name="T10" fmla="*/ 0 60000 65536"/>
                  <a:gd name="T11" fmla="*/ 0 60000 65536"/>
                  <a:gd name="T12" fmla="*/ 0 60000 65536"/>
                  <a:gd name="T13" fmla="*/ 0 60000 65536"/>
                  <a:gd name="T14" fmla="*/ 0 60000 65536"/>
                  <a:gd name="T15" fmla="*/ 0 w 58"/>
                  <a:gd name="T16" fmla="*/ 0 h 1131"/>
                  <a:gd name="T17" fmla="*/ 58 w 58"/>
                  <a:gd name="T18" fmla="*/ 1131 h 1131"/>
                </a:gdLst>
                <a:ahLst/>
                <a:cxnLst>
                  <a:cxn ang="T10">
                    <a:pos x="T0" y="T1"/>
                  </a:cxn>
                  <a:cxn ang="T11">
                    <a:pos x="T2" y="T3"/>
                  </a:cxn>
                  <a:cxn ang="T12">
                    <a:pos x="T4" y="T5"/>
                  </a:cxn>
                  <a:cxn ang="T13">
                    <a:pos x="T6" y="T7"/>
                  </a:cxn>
                  <a:cxn ang="T14">
                    <a:pos x="T8" y="T9"/>
                  </a:cxn>
                </a:cxnLst>
                <a:rect l="T15" t="T16" r="T17" b="T18"/>
                <a:pathLst>
                  <a:path w="58" h="1131">
                    <a:moveTo>
                      <a:pt x="56" y="1131"/>
                    </a:moveTo>
                    <a:lnTo>
                      <a:pt x="5" y="1131"/>
                    </a:lnTo>
                    <a:lnTo>
                      <a:pt x="0" y="0"/>
                    </a:lnTo>
                    <a:lnTo>
                      <a:pt x="58" y="2"/>
                    </a:lnTo>
                    <a:lnTo>
                      <a:pt x="56" y="1131"/>
                    </a:lnTo>
                    <a:close/>
                  </a:path>
                </a:pathLst>
              </a:custGeom>
              <a:solidFill>
                <a:srgbClr val="404040"/>
              </a:solidFill>
              <a:ln w="9525">
                <a:noFill/>
                <a:round/>
              </a:ln>
            </p:spPr>
            <p:txBody>
              <a:bodyPr/>
              <a:lstStyle/>
              <a:p>
                <a:endParaRPr lang="zh-CN" altLang="en-US"/>
              </a:p>
            </p:txBody>
          </p:sp>
          <p:sp>
            <p:nvSpPr>
              <p:cNvPr id="49" name="Freeform 34"/>
              <p:cNvSpPr/>
              <p:nvPr/>
            </p:nvSpPr>
            <p:spPr bwMode="auto">
              <a:xfrm>
                <a:off x="4941" y="1014"/>
                <a:ext cx="68" cy="53"/>
              </a:xfrm>
              <a:custGeom>
                <a:avLst/>
                <a:gdLst>
                  <a:gd name="T0" fmla="*/ 1 w 135"/>
                  <a:gd name="T1" fmla="*/ 0 h 107"/>
                  <a:gd name="T2" fmla="*/ 1 w 135"/>
                  <a:gd name="T3" fmla="*/ 0 h 107"/>
                  <a:gd name="T4" fmla="*/ 1 w 135"/>
                  <a:gd name="T5" fmla="*/ 0 h 107"/>
                  <a:gd name="T6" fmla="*/ 1 w 135"/>
                  <a:gd name="T7" fmla="*/ 0 h 107"/>
                  <a:gd name="T8" fmla="*/ 1 w 135"/>
                  <a:gd name="T9" fmla="*/ 0 h 107"/>
                  <a:gd name="T10" fmla="*/ 1 w 135"/>
                  <a:gd name="T11" fmla="*/ 0 h 107"/>
                  <a:gd name="T12" fmla="*/ 1 w 135"/>
                  <a:gd name="T13" fmla="*/ 0 h 107"/>
                  <a:gd name="T14" fmla="*/ 1 w 135"/>
                  <a:gd name="T15" fmla="*/ 0 h 107"/>
                  <a:gd name="T16" fmla="*/ 1 w 135"/>
                  <a:gd name="T17" fmla="*/ 0 h 107"/>
                  <a:gd name="T18" fmla="*/ 1 w 135"/>
                  <a:gd name="T19" fmla="*/ 0 h 107"/>
                  <a:gd name="T20" fmla="*/ 1 w 135"/>
                  <a:gd name="T21" fmla="*/ 0 h 107"/>
                  <a:gd name="T22" fmla="*/ 1 w 135"/>
                  <a:gd name="T23" fmla="*/ 0 h 107"/>
                  <a:gd name="T24" fmla="*/ 1 w 135"/>
                  <a:gd name="T25" fmla="*/ 0 h 107"/>
                  <a:gd name="T26" fmla="*/ 1 w 135"/>
                  <a:gd name="T27" fmla="*/ 0 h 107"/>
                  <a:gd name="T28" fmla="*/ 1 w 135"/>
                  <a:gd name="T29" fmla="*/ 0 h 107"/>
                  <a:gd name="T30" fmla="*/ 1 w 135"/>
                  <a:gd name="T31" fmla="*/ 0 h 107"/>
                  <a:gd name="T32" fmla="*/ 1 w 135"/>
                  <a:gd name="T33" fmla="*/ 0 h 107"/>
                  <a:gd name="T34" fmla="*/ 1 w 135"/>
                  <a:gd name="T35" fmla="*/ 0 h 107"/>
                  <a:gd name="T36" fmla="*/ 1 w 135"/>
                  <a:gd name="T37" fmla="*/ 0 h 107"/>
                  <a:gd name="T38" fmla="*/ 1 w 135"/>
                  <a:gd name="T39" fmla="*/ 0 h 107"/>
                  <a:gd name="T40" fmla="*/ 1 w 135"/>
                  <a:gd name="T41" fmla="*/ 0 h 107"/>
                  <a:gd name="T42" fmla="*/ 1 w 135"/>
                  <a:gd name="T43" fmla="*/ 0 h 107"/>
                  <a:gd name="T44" fmla="*/ 1 w 135"/>
                  <a:gd name="T45" fmla="*/ 0 h 107"/>
                  <a:gd name="T46" fmla="*/ 1 w 135"/>
                  <a:gd name="T47" fmla="*/ 0 h 107"/>
                  <a:gd name="T48" fmla="*/ 2 w 135"/>
                  <a:gd name="T49" fmla="*/ 0 h 107"/>
                  <a:gd name="T50" fmla="*/ 2 w 135"/>
                  <a:gd name="T51" fmla="*/ 0 h 107"/>
                  <a:gd name="T52" fmla="*/ 2 w 135"/>
                  <a:gd name="T53" fmla="*/ 0 h 107"/>
                  <a:gd name="T54" fmla="*/ 1 w 135"/>
                  <a:gd name="T55" fmla="*/ 0 h 107"/>
                  <a:gd name="T56" fmla="*/ 1 w 135"/>
                  <a:gd name="T57" fmla="*/ 0 h 107"/>
                  <a:gd name="T58" fmla="*/ 1 w 135"/>
                  <a:gd name="T59" fmla="*/ 0 h 107"/>
                  <a:gd name="T60" fmla="*/ 1 w 135"/>
                  <a:gd name="T61" fmla="*/ 0 h 107"/>
                  <a:gd name="T62" fmla="*/ 1 w 135"/>
                  <a:gd name="T63" fmla="*/ 0 h 107"/>
                  <a:gd name="T64" fmla="*/ 1 w 135"/>
                  <a:gd name="T65" fmla="*/ 0 h 107"/>
                  <a:gd name="T66" fmla="*/ 1 w 135"/>
                  <a:gd name="T67" fmla="*/ 0 h 107"/>
                  <a:gd name="T68" fmla="*/ 1 w 135"/>
                  <a:gd name="T69" fmla="*/ 0 h 107"/>
                  <a:gd name="T70" fmla="*/ 1 w 135"/>
                  <a:gd name="T71" fmla="*/ 0 h 107"/>
                  <a:gd name="T72" fmla="*/ 1 w 135"/>
                  <a:gd name="T73" fmla="*/ 0 h 107"/>
                  <a:gd name="T74" fmla="*/ 1 w 135"/>
                  <a:gd name="T75" fmla="*/ 0 h 107"/>
                  <a:gd name="T76" fmla="*/ 1 w 135"/>
                  <a:gd name="T77" fmla="*/ 0 h 107"/>
                  <a:gd name="T78" fmla="*/ 1 w 135"/>
                  <a:gd name="T79" fmla="*/ 0 h 107"/>
                  <a:gd name="T80" fmla="*/ 1 w 135"/>
                  <a:gd name="T81" fmla="*/ 0 h 107"/>
                  <a:gd name="T82" fmla="*/ 1 w 135"/>
                  <a:gd name="T83" fmla="*/ 0 h 107"/>
                  <a:gd name="T84" fmla="*/ 1 w 135"/>
                  <a:gd name="T85" fmla="*/ 0 h 107"/>
                  <a:gd name="T86" fmla="*/ 1 w 135"/>
                  <a:gd name="T87" fmla="*/ 0 h 107"/>
                  <a:gd name="T88" fmla="*/ 1 w 135"/>
                  <a:gd name="T89" fmla="*/ 0 h 107"/>
                  <a:gd name="T90" fmla="*/ 1 w 135"/>
                  <a:gd name="T91" fmla="*/ 0 h 107"/>
                  <a:gd name="T92" fmla="*/ 1 w 135"/>
                  <a:gd name="T93" fmla="*/ 0 h 107"/>
                  <a:gd name="T94" fmla="*/ 1 w 135"/>
                  <a:gd name="T95" fmla="*/ 0 h 107"/>
                  <a:gd name="T96" fmla="*/ 1 w 135"/>
                  <a:gd name="T97" fmla="*/ 0 h 107"/>
                  <a:gd name="T98" fmla="*/ 1 w 135"/>
                  <a:gd name="T99" fmla="*/ 0 h 107"/>
                  <a:gd name="T100" fmla="*/ 1 w 135"/>
                  <a:gd name="T101" fmla="*/ 0 h 107"/>
                  <a:gd name="T102" fmla="*/ 1 w 135"/>
                  <a:gd name="T103" fmla="*/ 0 h 107"/>
                  <a:gd name="T104" fmla="*/ 1 w 135"/>
                  <a:gd name="T105" fmla="*/ 0 h 107"/>
                  <a:gd name="T106" fmla="*/ 1 w 135"/>
                  <a:gd name="T107" fmla="*/ 0 h 107"/>
                  <a:gd name="T108" fmla="*/ 1 w 135"/>
                  <a:gd name="T109" fmla="*/ 0 h 107"/>
                  <a:gd name="T110" fmla="*/ 1 w 135"/>
                  <a:gd name="T111" fmla="*/ 0 h 107"/>
                  <a:gd name="T112" fmla="*/ 1 w 135"/>
                  <a:gd name="T113" fmla="*/ 0 h 107"/>
                  <a:gd name="T114" fmla="*/ 1 w 135"/>
                  <a:gd name="T115" fmla="*/ 0 h 107"/>
                  <a:gd name="T116" fmla="*/ 1 w 135"/>
                  <a:gd name="T117" fmla="*/ 0 h 1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
                  <a:gd name="T178" fmla="*/ 0 h 107"/>
                  <a:gd name="T179" fmla="*/ 135 w 135"/>
                  <a:gd name="T180" fmla="*/ 107 h 1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 h="107">
                    <a:moveTo>
                      <a:pt x="56" y="18"/>
                    </a:moveTo>
                    <a:lnTo>
                      <a:pt x="58" y="20"/>
                    </a:lnTo>
                    <a:lnTo>
                      <a:pt x="58" y="22"/>
                    </a:lnTo>
                    <a:lnTo>
                      <a:pt x="58" y="24"/>
                    </a:lnTo>
                    <a:lnTo>
                      <a:pt x="58" y="25"/>
                    </a:lnTo>
                    <a:lnTo>
                      <a:pt x="58" y="27"/>
                    </a:lnTo>
                    <a:lnTo>
                      <a:pt x="58" y="29"/>
                    </a:lnTo>
                    <a:lnTo>
                      <a:pt x="58" y="31"/>
                    </a:lnTo>
                    <a:lnTo>
                      <a:pt x="58" y="33"/>
                    </a:lnTo>
                    <a:lnTo>
                      <a:pt x="58" y="34"/>
                    </a:lnTo>
                    <a:lnTo>
                      <a:pt x="58" y="36"/>
                    </a:lnTo>
                    <a:lnTo>
                      <a:pt x="58" y="38"/>
                    </a:lnTo>
                    <a:lnTo>
                      <a:pt x="58" y="40"/>
                    </a:lnTo>
                    <a:lnTo>
                      <a:pt x="56" y="42"/>
                    </a:lnTo>
                    <a:lnTo>
                      <a:pt x="56" y="45"/>
                    </a:lnTo>
                    <a:lnTo>
                      <a:pt x="56" y="47"/>
                    </a:lnTo>
                    <a:lnTo>
                      <a:pt x="56" y="49"/>
                    </a:lnTo>
                    <a:lnTo>
                      <a:pt x="56" y="51"/>
                    </a:lnTo>
                    <a:lnTo>
                      <a:pt x="56" y="53"/>
                    </a:lnTo>
                    <a:lnTo>
                      <a:pt x="58" y="54"/>
                    </a:lnTo>
                    <a:lnTo>
                      <a:pt x="58" y="56"/>
                    </a:lnTo>
                    <a:lnTo>
                      <a:pt x="58" y="58"/>
                    </a:lnTo>
                    <a:lnTo>
                      <a:pt x="59" y="60"/>
                    </a:lnTo>
                    <a:lnTo>
                      <a:pt x="59" y="62"/>
                    </a:lnTo>
                    <a:lnTo>
                      <a:pt x="61" y="63"/>
                    </a:lnTo>
                    <a:lnTo>
                      <a:pt x="61" y="65"/>
                    </a:lnTo>
                    <a:lnTo>
                      <a:pt x="63" y="65"/>
                    </a:lnTo>
                    <a:lnTo>
                      <a:pt x="65" y="67"/>
                    </a:lnTo>
                    <a:lnTo>
                      <a:pt x="67" y="69"/>
                    </a:lnTo>
                    <a:lnTo>
                      <a:pt x="68" y="69"/>
                    </a:lnTo>
                    <a:lnTo>
                      <a:pt x="70" y="71"/>
                    </a:lnTo>
                    <a:lnTo>
                      <a:pt x="72" y="71"/>
                    </a:lnTo>
                    <a:lnTo>
                      <a:pt x="74" y="71"/>
                    </a:lnTo>
                    <a:lnTo>
                      <a:pt x="76" y="71"/>
                    </a:lnTo>
                    <a:lnTo>
                      <a:pt x="77" y="71"/>
                    </a:lnTo>
                    <a:lnTo>
                      <a:pt x="79" y="71"/>
                    </a:lnTo>
                    <a:lnTo>
                      <a:pt x="81" y="71"/>
                    </a:lnTo>
                    <a:lnTo>
                      <a:pt x="83" y="71"/>
                    </a:lnTo>
                    <a:lnTo>
                      <a:pt x="85" y="69"/>
                    </a:lnTo>
                    <a:lnTo>
                      <a:pt x="87" y="69"/>
                    </a:lnTo>
                    <a:lnTo>
                      <a:pt x="88" y="69"/>
                    </a:lnTo>
                    <a:lnTo>
                      <a:pt x="90" y="69"/>
                    </a:lnTo>
                    <a:lnTo>
                      <a:pt x="90" y="67"/>
                    </a:lnTo>
                    <a:lnTo>
                      <a:pt x="92" y="67"/>
                    </a:lnTo>
                    <a:lnTo>
                      <a:pt x="94" y="65"/>
                    </a:lnTo>
                    <a:lnTo>
                      <a:pt x="96" y="65"/>
                    </a:lnTo>
                    <a:lnTo>
                      <a:pt x="96" y="63"/>
                    </a:lnTo>
                    <a:lnTo>
                      <a:pt x="97" y="63"/>
                    </a:lnTo>
                    <a:lnTo>
                      <a:pt x="97" y="62"/>
                    </a:lnTo>
                    <a:lnTo>
                      <a:pt x="97" y="60"/>
                    </a:lnTo>
                    <a:lnTo>
                      <a:pt x="97" y="58"/>
                    </a:lnTo>
                    <a:lnTo>
                      <a:pt x="96" y="58"/>
                    </a:lnTo>
                    <a:lnTo>
                      <a:pt x="96" y="56"/>
                    </a:lnTo>
                    <a:lnTo>
                      <a:pt x="94" y="56"/>
                    </a:lnTo>
                    <a:lnTo>
                      <a:pt x="94" y="54"/>
                    </a:lnTo>
                    <a:lnTo>
                      <a:pt x="92" y="54"/>
                    </a:lnTo>
                    <a:lnTo>
                      <a:pt x="92" y="53"/>
                    </a:lnTo>
                    <a:lnTo>
                      <a:pt x="90" y="53"/>
                    </a:lnTo>
                    <a:lnTo>
                      <a:pt x="88" y="53"/>
                    </a:lnTo>
                    <a:lnTo>
                      <a:pt x="87" y="53"/>
                    </a:lnTo>
                    <a:lnTo>
                      <a:pt x="85" y="54"/>
                    </a:lnTo>
                    <a:lnTo>
                      <a:pt x="83" y="54"/>
                    </a:lnTo>
                    <a:lnTo>
                      <a:pt x="81" y="54"/>
                    </a:lnTo>
                    <a:lnTo>
                      <a:pt x="81" y="56"/>
                    </a:lnTo>
                    <a:lnTo>
                      <a:pt x="79" y="56"/>
                    </a:lnTo>
                    <a:lnTo>
                      <a:pt x="77" y="56"/>
                    </a:lnTo>
                    <a:lnTo>
                      <a:pt x="76" y="56"/>
                    </a:lnTo>
                    <a:lnTo>
                      <a:pt x="74" y="56"/>
                    </a:lnTo>
                    <a:lnTo>
                      <a:pt x="74" y="54"/>
                    </a:lnTo>
                    <a:lnTo>
                      <a:pt x="72" y="53"/>
                    </a:lnTo>
                    <a:lnTo>
                      <a:pt x="72" y="51"/>
                    </a:lnTo>
                    <a:lnTo>
                      <a:pt x="72" y="49"/>
                    </a:lnTo>
                    <a:lnTo>
                      <a:pt x="72" y="47"/>
                    </a:lnTo>
                    <a:lnTo>
                      <a:pt x="72" y="45"/>
                    </a:lnTo>
                    <a:lnTo>
                      <a:pt x="72" y="44"/>
                    </a:lnTo>
                    <a:lnTo>
                      <a:pt x="72" y="42"/>
                    </a:lnTo>
                    <a:lnTo>
                      <a:pt x="72" y="38"/>
                    </a:lnTo>
                    <a:lnTo>
                      <a:pt x="72" y="36"/>
                    </a:lnTo>
                    <a:lnTo>
                      <a:pt x="72" y="34"/>
                    </a:lnTo>
                    <a:lnTo>
                      <a:pt x="72" y="33"/>
                    </a:lnTo>
                    <a:lnTo>
                      <a:pt x="72" y="31"/>
                    </a:lnTo>
                    <a:lnTo>
                      <a:pt x="72" y="29"/>
                    </a:lnTo>
                    <a:lnTo>
                      <a:pt x="74" y="27"/>
                    </a:lnTo>
                    <a:lnTo>
                      <a:pt x="74" y="25"/>
                    </a:lnTo>
                    <a:lnTo>
                      <a:pt x="74" y="24"/>
                    </a:lnTo>
                    <a:lnTo>
                      <a:pt x="74" y="22"/>
                    </a:lnTo>
                    <a:lnTo>
                      <a:pt x="76" y="20"/>
                    </a:lnTo>
                    <a:lnTo>
                      <a:pt x="76" y="18"/>
                    </a:lnTo>
                    <a:lnTo>
                      <a:pt x="76" y="16"/>
                    </a:lnTo>
                    <a:lnTo>
                      <a:pt x="77" y="15"/>
                    </a:lnTo>
                    <a:lnTo>
                      <a:pt x="79" y="13"/>
                    </a:lnTo>
                    <a:lnTo>
                      <a:pt x="79" y="11"/>
                    </a:lnTo>
                    <a:lnTo>
                      <a:pt x="81" y="9"/>
                    </a:lnTo>
                    <a:lnTo>
                      <a:pt x="81" y="7"/>
                    </a:lnTo>
                    <a:lnTo>
                      <a:pt x="83" y="5"/>
                    </a:lnTo>
                    <a:lnTo>
                      <a:pt x="85" y="4"/>
                    </a:lnTo>
                    <a:lnTo>
                      <a:pt x="87" y="2"/>
                    </a:lnTo>
                    <a:lnTo>
                      <a:pt x="88" y="0"/>
                    </a:lnTo>
                    <a:lnTo>
                      <a:pt x="90" y="2"/>
                    </a:lnTo>
                    <a:lnTo>
                      <a:pt x="92" y="2"/>
                    </a:lnTo>
                    <a:lnTo>
                      <a:pt x="94" y="4"/>
                    </a:lnTo>
                    <a:lnTo>
                      <a:pt x="96" y="5"/>
                    </a:lnTo>
                    <a:lnTo>
                      <a:pt x="99" y="7"/>
                    </a:lnTo>
                    <a:lnTo>
                      <a:pt x="101" y="7"/>
                    </a:lnTo>
                    <a:lnTo>
                      <a:pt x="103" y="9"/>
                    </a:lnTo>
                    <a:lnTo>
                      <a:pt x="105" y="11"/>
                    </a:lnTo>
                    <a:lnTo>
                      <a:pt x="106" y="13"/>
                    </a:lnTo>
                    <a:lnTo>
                      <a:pt x="108" y="15"/>
                    </a:lnTo>
                    <a:lnTo>
                      <a:pt x="110" y="16"/>
                    </a:lnTo>
                    <a:lnTo>
                      <a:pt x="112" y="18"/>
                    </a:lnTo>
                    <a:lnTo>
                      <a:pt x="112" y="20"/>
                    </a:lnTo>
                    <a:lnTo>
                      <a:pt x="114" y="22"/>
                    </a:lnTo>
                    <a:lnTo>
                      <a:pt x="115" y="24"/>
                    </a:lnTo>
                    <a:lnTo>
                      <a:pt x="117" y="25"/>
                    </a:lnTo>
                    <a:lnTo>
                      <a:pt x="119" y="27"/>
                    </a:lnTo>
                    <a:lnTo>
                      <a:pt x="119" y="31"/>
                    </a:lnTo>
                    <a:lnTo>
                      <a:pt x="121" y="33"/>
                    </a:lnTo>
                    <a:lnTo>
                      <a:pt x="123" y="34"/>
                    </a:lnTo>
                    <a:lnTo>
                      <a:pt x="125" y="36"/>
                    </a:lnTo>
                    <a:lnTo>
                      <a:pt x="125" y="38"/>
                    </a:lnTo>
                    <a:lnTo>
                      <a:pt x="126" y="42"/>
                    </a:lnTo>
                    <a:lnTo>
                      <a:pt x="128" y="44"/>
                    </a:lnTo>
                    <a:lnTo>
                      <a:pt x="128" y="45"/>
                    </a:lnTo>
                    <a:lnTo>
                      <a:pt x="130" y="47"/>
                    </a:lnTo>
                    <a:lnTo>
                      <a:pt x="130" y="51"/>
                    </a:lnTo>
                    <a:lnTo>
                      <a:pt x="132" y="53"/>
                    </a:lnTo>
                    <a:lnTo>
                      <a:pt x="132" y="54"/>
                    </a:lnTo>
                    <a:lnTo>
                      <a:pt x="134" y="56"/>
                    </a:lnTo>
                    <a:lnTo>
                      <a:pt x="135" y="60"/>
                    </a:lnTo>
                    <a:lnTo>
                      <a:pt x="135" y="62"/>
                    </a:lnTo>
                    <a:lnTo>
                      <a:pt x="135" y="63"/>
                    </a:lnTo>
                    <a:lnTo>
                      <a:pt x="134" y="65"/>
                    </a:lnTo>
                    <a:lnTo>
                      <a:pt x="134" y="67"/>
                    </a:lnTo>
                    <a:lnTo>
                      <a:pt x="132" y="69"/>
                    </a:lnTo>
                    <a:lnTo>
                      <a:pt x="132" y="71"/>
                    </a:lnTo>
                    <a:lnTo>
                      <a:pt x="132" y="73"/>
                    </a:lnTo>
                    <a:lnTo>
                      <a:pt x="130" y="74"/>
                    </a:lnTo>
                    <a:lnTo>
                      <a:pt x="128" y="76"/>
                    </a:lnTo>
                    <a:lnTo>
                      <a:pt x="128" y="78"/>
                    </a:lnTo>
                    <a:lnTo>
                      <a:pt x="126" y="80"/>
                    </a:lnTo>
                    <a:lnTo>
                      <a:pt x="126" y="82"/>
                    </a:lnTo>
                    <a:lnTo>
                      <a:pt x="125" y="82"/>
                    </a:lnTo>
                    <a:lnTo>
                      <a:pt x="123" y="83"/>
                    </a:lnTo>
                    <a:lnTo>
                      <a:pt x="123" y="85"/>
                    </a:lnTo>
                    <a:lnTo>
                      <a:pt x="121" y="87"/>
                    </a:lnTo>
                    <a:lnTo>
                      <a:pt x="119" y="89"/>
                    </a:lnTo>
                    <a:lnTo>
                      <a:pt x="119" y="91"/>
                    </a:lnTo>
                    <a:lnTo>
                      <a:pt x="117" y="92"/>
                    </a:lnTo>
                    <a:lnTo>
                      <a:pt x="115" y="92"/>
                    </a:lnTo>
                    <a:lnTo>
                      <a:pt x="115" y="94"/>
                    </a:lnTo>
                    <a:lnTo>
                      <a:pt x="114" y="96"/>
                    </a:lnTo>
                    <a:lnTo>
                      <a:pt x="114" y="98"/>
                    </a:lnTo>
                    <a:lnTo>
                      <a:pt x="112" y="98"/>
                    </a:lnTo>
                    <a:lnTo>
                      <a:pt x="112" y="100"/>
                    </a:lnTo>
                    <a:lnTo>
                      <a:pt x="110" y="102"/>
                    </a:lnTo>
                    <a:lnTo>
                      <a:pt x="108" y="103"/>
                    </a:lnTo>
                    <a:lnTo>
                      <a:pt x="108" y="105"/>
                    </a:lnTo>
                    <a:lnTo>
                      <a:pt x="106" y="105"/>
                    </a:lnTo>
                    <a:lnTo>
                      <a:pt x="106" y="107"/>
                    </a:lnTo>
                    <a:lnTo>
                      <a:pt x="105" y="107"/>
                    </a:lnTo>
                    <a:lnTo>
                      <a:pt x="103" y="107"/>
                    </a:lnTo>
                    <a:lnTo>
                      <a:pt x="101" y="107"/>
                    </a:lnTo>
                    <a:lnTo>
                      <a:pt x="99" y="107"/>
                    </a:lnTo>
                    <a:lnTo>
                      <a:pt x="97" y="107"/>
                    </a:lnTo>
                    <a:lnTo>
                      <a:pt x="96" y="107"/>
                    </a:lnTo>
                    <a:lnTo>
                      <a:pt x="94" y="107"/>
                    </a:lnTo>
                    <a:lnTo>
                      <a:pt x="92" y="107"/>
                    </a:lnTo>
                    <a:lnTo>
                      <a:pt x="90" y="107"/>
                    </a:lnTo>
                    <a:lnTo>
                      <a:pt x="88" y="107"/>
                    </a:lnTo>
                    <a:lnTo>
                      <a:pt x="87" y="107"/>
                    </a:lnTo>
                    <a:lnTo>
                      <a:pt x="85" y="107"/>
                    </a:lnTo>
                    <a:lnTo>
                      <a:pt x="83" y="107"/>
                    </a:lnTo>
                    <a:lnTo>
                      <a:pt x="81" y="107"/>
                    </a:lnTo>
                    <a:lnTo>
                      <a:pt x="79" y="107"/>
                    </a:lnTo>
                    <a:lnTo>
                      <a:pt x="77" y="107"/>
                    </a:lnTo>
                    <a:lnTo>
                      <a:pt x="76" y="107"/>
                    </a:lnTo>
                    <a:lnTo>
                      <a:pt x="74" y="105"/>
                    </a:lnTo>
                    <a:lnTo>
                      <a:pt x="72" y="105"/>
                    </a:lnTo>
                    <a:lnTo>
                      <a:pt x="70" y="105"/>
                    </a:lnTo>
                    <a:lnTo>
                      <a:pt x="68" y="105"/>
                    </a:lnTo>
                    <a:lnTo>
                      <a:pt x="67" y="105"/>
                    </a:lnTo>
                    <a:lnTo>
                      <a:pt x="65" y="105"/>
                    </a:lnTo>
                    <a:lnTo>
                      <a:pt x="63" y="105"/>
                    </a:lnTo>
                    <a:lnTo>
                      <a:pt x="61" y="105"/>
                    </a:lnTo>
                    <a:lnTo>
                      <a:pt x="59" y="105"/>
                    </a:lnTo>
                    <a:lnTo>
                      <a:pt x="58" y="103"/>
                    </a:lnTo>
                    <a:lnTo>
                      <a:pt x="56" y="103"/>
                    </a:lnTo>
                    <a:lnTo>
                      <a:pt x="54" y="103"/>
                    </a:lnTo>
                    <a:lnTo>
                      <a:pt x="52" y="103"/>
                    </a:lnTo>
                    <a:lnTo>
                      <a:pt x="50" y="103"/>
                    </a:lnTo>
                    <a:lnTo>
                      <a:pt x="48" y="103"/>
                    </a:lnTo>
                    <a:lnTo>
                      <a:pt x="48" y="102"/>
                    </a:lnTo>
                    <a:lnTo>
                      <a:pt x="48" y="100"/>
                    </a:lnTo>
                    <a:lnTo>
                      <a:pt x="48" y="98"/>
                    </a:lnTo>
                    <a:lnTo>
                      <a:pt x="48" y="96"/>
                    </a:lnTo>
                    <a:lnTo>
                      <a:pt x="48" y="94"/>
                    </a:lnTo>
                    <a:lnTo>
                      <a:pt x="48" y="92"/>
                    </a:lnTo>
                    <a:lnTo>
                      <a:pt x="47" y="92"/>
                    </a:lnTo>
                    <a:lnTo>
                      <a:pt x="47" y="91"/>
                    </a:lnTo>
                    <a:lnTo>
                      <a:pt x="47" y="89"/>
                    </a:lnTo>
                    <a:lnTo>
                      <a:pt x="45" y="87"/>
                    </a:lnTo>
                    <a:lnTo>
                      <a:pt x="45" y="85"/>
                    </a:lnTo>
                    <a:lnTo>
                      <a:pt x="43" y="85"/>
                    </a:lnTo>
                    <a:lnTo>
                      <a:pt x="43" y="83"/>
                    </a:lnTo>
                    <a:lnTo>
                      <a:pt x="41" y="83"/>
                    </a:lnTo>
                    <a:lnTo>
                      <a:pt x="41" y="82"/>
                    </a:lnTo>
                    <a:lnTo>
                      <a:pt x="39" y="82"/>
                    </a:lnTo>
                    <a:lnTo>
                      <a:pt x="38" y="80"/>
                    </a:lnTo>
                    <a:lnTo>
                      <a:pt x="36" y="80"/>
                    </a:lnTo>
                    <a:lnTo>
                      <a:pt x="36" y="78"/>
                    </a:lnTo>
                    <a:lnTo>
                      <a:pt x="34" y="78"/>
                    </a:lnTo>
                    <a:lnTo>
                      <a:pt x="32" y="78"/>
                    </a:lnTo>
                    <a:lnTo>
                      <a:pt x="32" y="76"/>
                    </a:lnTo>
                    <a:lnTo>
                      <a:pt x="30" y="76"/>
                    </a:lnTo>
                    <a:lnTo>
                      <a:pt x="29" y="76"/>
                    </a:lnTo>
                    <a:lnTo>
                      <a:pt x="27" y="76"/>
                    </a:lnTo>
                    <a:lnTo>
                      <a:pt x="25" y="74"/>
                    </a:lnTo>
                    <a:lnTo>
                      <a:pt x="23" y="74"/>
                    </a:lnTo>
                    <a:lnTo>
                      <a:pt x="21" y="73"/>
                    </a:lnTo>
                    <a:lnTo>
                      <a:pt x="21" y="71"/>
                    </a:lnTo>
                    <a:lnTo>
                      <a:pt x="21" y="69"/>
                    </a:lnTo>
                    <a:lnTo>
                      <a:pt x="21" y="67"/>
                    </a:lnTo>
                    <a:lnTo>
                      <a:pt x="21" y="65"/>
                    </a:lnTo>
                    <a:lnTo>
                      <a:pt x="21" y="63"/>
                    </a:lnTo>
                    <a:lnTo>
                      <a:pt x="21" y="62"/>
                    </a:lnTo>
                    <a:lnTo>
                      <a:pt x="21" y="60"/>
                    </a:lnTo>
                    <a:lnTo>
                      <a:pt x="21" y="58"/>
                    </a:lnTo>
                    <a:lnTo>
                      <a:pt x="21" y="56"/>
                    </a:lnTo>
                    <a:lnTo>
                      <a:pt x="23" y="54"/>
                    </a:lnTo>
                    <a:lnTo>
                      <a:pt x="23" y="53"/>
                    </a:lnTo>
                    <a:lnTo>
                      <a:pt x="23" y="51"/>
                    </a:lnTo>
                    <a:lnTo>
                      <a:pt x="23" y="49"/>
                    </a:lnTo>
                    <a:lnTo>
                      <a:pt x="23" y="47"/>
                    </a:lnTo>
                    <a:lnTo>
                      <a:pt x="23" y="45"/>
                    </a:lnTo>
                    <a:lnTo>
                      <a:pt x="23" y="44"/>
                    </a:lnTo>
                    <a:lnTo>
                      <a:pt x="23" y="42"/>
                    </a:lnTo>
                    <a:lnTo>
                      <a:pt x="23" y="40"/>
                    </a:lnTo>
                    <a:lnTo>
                      <a:pt x="23" y="38"/>
                    </a:lnTo>
                    <a:lnTo>
                      <a:pt x="21" y="38"/>
                    </a:lnTo>
                    <a:lnTo>
                      <a:pt x="21" y="36"/>
                    </a:lnTo>
                    <a:lnTo>
                      <a:pt x="19" y="36"/>
                    </a:lnTo>
                    <a:lnTo>
                      <a:pt x="18" y="34"/>
                    </a:lnTo>
                    <a:lnTo>
                      <a:pt x="16" y="34"/>
                    </a:lnTo>
                    <a:lnTo>
                      <a:pt x="14" y="33"/>
                    </a:lnTo>
                    <a:lnTo>
                      <a:pt x="12" y="33"/>
                    </a:lnTo>
                    <a:lnTo>
                      <a:pt x="10" y="33"/>
                    </a:lnTo>
                    <a:lnTo>
                      <a:pt x="10" y="31"/>
                    </a:lnTo>
                    <a:lnTo>
                      <a:pt x="9" y="31"/>
                    </a:lnTo>
                    <a:lnTo>
                      <a:pt x="9" y="29"/>
                    </a:lnTo>
                    <a:lnTo>
                      <a:pt x="9" y="27"/>
                    </a:lnTo>
                    <a:lnTo>
                      <a:pt x="7" y="27"/>
                    </a:lnTo>
                    <a:lnTo>
                      <a:pt x="7" y="25"/>
                    </a:lnTo>
                    <a:lnTo>
                      <a:pt x="5" y="25"/>
                    </a:lnTo>
                    <a:lnTo>
                      <a:pt x="5" y="24"/>
                    </a:lnTo>
                    <a:lnTo>
                      <a:pt x="5" y="22"/>
                    </a:lnTo>
                    <a:lnTo>
                      <a:pt x="3" y="22"/>
                    </a:lnTo>
                    <a:lnTo>
                      <a:pt x="3" y="20"/>
                    </a:lnTo>
                    <a:lnTo>
                      <a:pt x="1" y="18"/>
                    </a:lnTo>
                    <a:lnTo>
                      <a:pt x="1" y="16"/>
                    </a:lnTo>
                    <a:lnTo>
                      <a:pt x="1" y="15"/>
                    </a:lnTo>
                    <a:lnTo>
                      <a:pt x="0" y="15"/>
                    </a:lnTo>
                    <a:lnTo>
                      <a:pt x="0" y="13"/>
                    </a:lnTo>
                    <a:lnTo>
                      <a:pt x="0" y="11"/>
                    </a:lnTo>
                    <a:lnTo>
                      <a:pt x="1" y="11"/>
                    </a:lnTo>
                    <a:lnTo>
                      <a:pt x="1" y="9"/>
                    </a:lnTo>
                    <a:lnTo>
                      <a:pt x="1" y="7"/>
                    </a:lnTo>
                    <a:lnTo>
                      <a:pt x="3" y="5"/>
                    </a:lnTo>
                    <a:lnTo>
                      <a:pt x="5" y="5"/>
                    </a:lnTo>
                    <a:lnTo>
                      <a:pt x="7" y="4"/>
                    </a:lnTo>
                    <a:lnTo>
                      <a:pt x="9" y="4"/>
                    </a:lnTo>
                    <a:lnTo>
                      <a:pt x="10" y="2"/>
                    </a:lnTo>
                    <a:lnTo>
                      <a:pt x="12" y="2"/>
                    </a:lnTo>
                    <a:lnTo>
                      <a:pt x="14" y="2"/>
                    </a:lnTo>
                    <a:lnTo>
                      <a:pt x="16" y="0"/>
                    </a:lnTo>
                    <a:lnTo>
                      <a:pt x="18" y="0"/>
                    </a:lnTo>
                    <a:lnTo>
                      <a:pt x="19" y="0"/>
                    </a:lnTo>
                    <a:lnTo>
                      <a:pt x="21" y="0"/>
                    </a:lnTo>
                    <a:lnTo>
                      <a:pt x="23" y="0"/>
                    </a:lnTo>
                    <a:lnTo>
                      <a:pt x="25" y="0"/>
                    </a:lnTo>
                    <a:lnTo>
                      <a:pt x="27" y="0"/>
                    </a:lnTo>
                    <a:lnTo>
                      <a:pt x="29" y="2"/>
                    </a:lnTo>
                    <a:lnTo>
                      <a:pt x="30" y="2"/>
                    </a:lnTo>
                    <a:lnTo>
                      <a:pt x="32" y="2"/>
                    </a:lnTo>
                    <a:lnTo>
                      <a:pt x="34" y="2"/>
                    </a:lnTo>
                    <a:lnTo>
                      <a:pt x="36" y="4"/>
                    </a:lnTo>
                    <a:lnTo>
                      <a:pt x="38" y="4"/>
                    </a:lnTo>
                    <a:lnTo>
                      <a:pt x="39" y="5"/>
                    </a:lnTo>
                    <a:lnTo>
                      <a:pt x="41" y="5"/>
                    </a:lnTo>
                    <a:lnTo>
                      <a:pt x="43" y="7"/>
                    </a:lnTo>
                    <a:lnTo>
                      <a:pt x="45" y="7"/>
                    </a:lnTo>
                    <a:lnTo>
                      <a:pt x="47" y="9"/>
                    </a:lnTo>
                    <a:lnTo>
                      <a:pt x="48" y="11"/>
                    </a:lnTo>
                    <a:lnTo>
                      <a:pt x="50" y="11"/>
                    </a:lnTo>
                    <a:lnTo>
                      <a:pt x="50" y="13"/>
                    </a:lnTo>
                    <a:lnTo>
                      <a:pt x="52" y="15"/>
                    </a:lnTo>
                    <a:lnTo>
                      <a:pt x="54" y="15"/>
                    </a:lnTo>
                    <a:lnTo>
                      <a:pt x="56" y="16"/>
                    </a:lnTo>
                    <a:lnTo>
                      <a:pt x="56" y="18"/>
                    </a:lnTo>
                    <a:close/>
                  </a:path>
                </a:pathLst>
              </a:custGeom>
              <a:solidFill>
                <a:srgbClr val="FFBFBF"/>
              </a:solidFill>
              <a:ln w="9525">
                <a:noFill/>
                <a:round/>
              </a:ln>
            </p:spPr>
            <p:txBody>
              <a:bodyPr/>
              <a:lstStyle/>
              <a:p>
                <a:endParaRPr lang="zh-CN" altLang="en-US"/>
              </a:p>
            </p:txBody>
          </p:sp>
          <p:sp>
            <p:nvSpPr>
              <p:cNvPr id="50" name="Freeform 35"/>
              <p:cNvSpPr/>
              <p:nvPr/>
            </p:nvSpPr>
            <p:spPr bwMode="auto">
              <a:xfrm>
                <a:off x="5197" y="1024"/>
                <a:ext cx="11" cy="42"/>
              </a:xfrm>
              <a:custGeom>
                <a:avLst/>
                <a:gdLst>
                  <a:gd name="T0" fmla="*/ 1 w 22"/>
                  <a:gd name="T1" fmla="*/ 1 h 83"/>
                  <a:gd name="T2" fmla="*/ 1 w 22"/>
                  <a:gd name="T3" fmla="*/ 1 h 83"/>
                  <a:gd name="T4" fmla="*/ 1 w 22"/>
                  <a:gd name="T5" fmla="*/ 1 h 83"/>
                  <a:gd name="T6" fmla="*/ 1 w 22"/>
                  <a:gd name="T7" fmla="*/ 1 h 83"/>
                  <a:gd name="T8" fmla="*/ 1 w 22"/>
                  <a:gd name="T9" fmla="*/ 1 h 83"/>
                  <a:gd name="T10" fmla="*/ 1 w 22"/>
                  <a:gd name="T11" fmla="*/ 1 h 83"/>
                  <a:gd name="T12" fmla="*/ 1 w 22"/>
                  <a:gd name="T13" fmla="*/ 1 h 83"/>
                  <a:gd name="T14" fmla="*/ 1 w 22"/>
                  <a:gd name="T15" fmla="*/ 1 h 83"/>
                  <a:gd name="T16" fmla="*/ 1 w 22"/>
                  <a:gd name="T17" fmla="*/ 1 h 83"/>
                  <a:gd name="T18" fmla="*/ 0 w 22"/>
                  <a:gd name="T19" fmla="*/ 1 h 83"/>
                  <a:gd name="T20" fmla="*/ 1 w 22"/>
                  <a:gd name="T21" fmla="*/ 1 h 83"/>
                  <a:gd name="T22" fmla="*/ 1 w 22"/>
                  <a:gd name="T23" fmla="*/ 1 h 83"/>
                  <a:gd name="T24" fmla="*/ 1 w 22"/>
                  <a:gd name="T25" fmla="*/ 1 h 83"/>
                  <a:gd name="T26" fmla="*/ 1 w 22"/>
                  <a:gd name="T27" fmla="*/ 1 h 83"/>
                  <a:gd name="T28" fmla="*/ 1 w 22"/>
                  <a:gd name="T29" fmla="*/ 1 h 83"/>
                  <a:gd name="T30" fmla="*/ 1 w 22"/>
                  <a:gd name="T31" fmla="*/ 1 h 83"/>
                  <a:gd name="T32" fmla="*/ 1 w 22"/>
                  <a:gd name="T33" fmla="*/ 1 h 83"/>
                  <a:gd name="T34" fmla="*/ 1 w 22"/>
                  <a:gd name="T35" fmla="*/ 1 h 83"/>
                  <a:gd name="T36" fmla="*/ 1 w 22"/>
                  <a:gd name="T37" fmla="*/ 1 h 83"/>
                  <a:gd name="T38" fmla="*/ 1 w 22"/>
                  <a:gd name="T39" fmla="*/ 1 h 83"/>
                  <a:gd name="T40" fmla="*/ 1 w 22"/>
                  <a:gd name="T41" fmla="*/ 1 h 83"/>
                  <a:gd name="T42" fmla="*/ 1 w 22"/>
                  <a:gd name="T43" fmla="*/ 1 h 83"/>
                  <a:gd name="T44" fmla="*/ 1 w 22"/>
                  <a:gd name="T45" fmla="*/ 1 h 83"/>
                  <a:gd name="T46" fmla="*/ 1 w 22"/>
                  <a:gd name="T47" fmla="*/ 1 h 83"/>
                  <a:gd name="T48" fmla="*/ 1 w 22"/>
                  <a:gd name="T49" fmla="*/ 1 h 83"/>
                  <a:gd name="T50" fmla="*/ 1 w 22"/>
                  <a:gd name="T51" fmla="*/ 1 h 83"/>
                  <a:gd name="T52" fmla="*/ 1 w 22"/>
                  <a:gd name="T53" fmla="*/ 1 h 83"/>
                  <a:gd name="T54" fmla="*/ 1 w 22"/>
                  <a:gd name="T55" fmla="*/ 1 h 83"/>
                  <a:gd name="T56" fmla="*/ 1 w 22"/>
                  <a:gd name="T57" fmla="*/ 1 h 83"/>
                  <a:gd name="T58" fmla="*/ 1 w 22"/>
                  <a:gd name="T59" fmla="*/ 1 h 83"/>
                  <a:gd name="T60" fmla="*/ 1 w 22"/>
                  <a:gd name="T61" fmla="*/ 1 h 83"/>
                  <a:gd name="T62" fmla="*/ 1 w 22"/>
                  <a:gd name="T63" fmla="*/ 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83"/>
                  <a:gd name="T98" fmla="*/ 22 w 22"/>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83">
                    <a:moveTo>
                      <a:pt x="11" y="83"/>
                    </a:moveTo>
                    <a:lnTo>
                      <a:pt x="11" y="80"/>
                    </a:lnTo>
                    <a:lnTo>
                      <a:pt x="11" y="78"/>
                    </a:lnTo>
                    <a:lnTo>
                      <a:pt x="11" y="74"/>
                    </a:lnTo>
                    <a:lnTo>
                      <a:pt x="9" y="72"/>
                    </a:lnTo>
                    <a:lnTo>
                      <a:pt x="9" y="69"/>
                    </a:lnTo>
                    <a:lnTo>
                      <a:pt x="9" y="67"/>
                    </a:lnTo>
                    <a:lnTo>
                      <a:pt x="8" y="63"/>
                    </a:lnTo>
                    <a:lnTo>
                      <a:pt x="8" y="61"/>
                    </a:lnTo>
                    <a:lnTo>
                      <a:pt x="6" y="58"/>
                    </a:lnTo>
                    <a:lnTo>
                      <a:pt x="6" y="56"/>
                    </a:lnTo>
                    <a:lnTo>
                      <a:pt x="6" y="52"/>
                    </a:lnTo>
                    <a:lnTo>
                      <a:pt x="4" y="49"/>
                    </a:lnTo>
                    <a:lnTo>
                      <a:pt x="4" y="47"/>
                    </a:lnTo>
                    <a:lnTo>
                      <a:pt x="2" y="43"/>
                    </a:lnTo>
                    <a:lnTo>
                      <a:pt x="2" y="41"/>
                    </a:lnTo>
                    <a:lnTo>
                      <a:pt x="2" y="38"/>
                    </a:lnTo>
                    <a:lnTo>
                      <a:pt x="2" y="36"/>
                    </a:lnTo>
                    <a:lnTo>
                      <a:pt x="2" y="32"/>
                    </a:lnTo>
                    <a:lnTo>
                      <a:pt x="0" y="31"/>
                    </a:lnTo>
                    <a:lnTo>
                      <a:pt x="2" y="27"/>
                    </a:lnTo>
                    <a:lnTo>
                      <a:pt x="2" y="25"/>
                    </a:lnTo>
                    <a:lnTo>
                      <a:pt x="2" y="23"/>
                    </a:lnTo>
                    <a:lnTo>
                      <a:pt x="2" y="20"/>
                    </a:lnTo>
                    <a:lnTo>
                      <a:pt x="4" y="18"/>
                    </a:lnTo>
                    <a:lnTo>
                      <a:pt x="4" y="16"/>
                    </a:lnTo>
                    <a:lnTo>
                      <a:pt x="6" y="12"/>
                    </a:lnTo>
                    <a:lnTo>
                      <a:pt x="8" y="11"/>
                    </a:lnTo>
                    <a:lnTo>
                      <a:pt x="9" y="9"/>
                    </a:lnTo>
                    <a:lnTo>
                      <a:pt x="11" y="5"/>
                    </a:lnTo>
                    <a:lnTo>
                      <a:pt x="15" y="3"/>
                    </a:lnTo>
                    <a:lnTo>
                      <a:pt x="17" y="2"/>
                    </a:lnTo>
                    <a:lnTo>
                      <a:pt x="20" y="0"/>
                    </a:lnTo>
                    <a:lnTo>
                      <a:pt x="20" y="2"/>
                    </a:lnTo>
                    <a:lnTo>
                      <a:pt x="22" y="5"/>
                    </a:lnTo>
                    <a:lnTo>
                      <a:pt x="22" y="7"/>
                    </a:lnTo>
                    <a:lnTo>
                      <a:pt x="22" y="11"/>
                    </a:lnTo>
                    <a:lnTo>
                      <a:pt x="22" y="12"/>
                    </a:lnTo>
                    <a:lnTo>
                      <a:pt x="22" y="16"/>
                    </a:lnTo>
                    <a:lnTo>
                      <a:pt x="22" y="18"/>
                    </a:lnTo>
                    <a:lnTo>
                      <a:pt x="22" y="20"/>
                    </a:lnTo>
                    <a:lnTo>
                      <a:pt x="22" y="23"/>
                    </a:lnTo>
                    <a:lnTo>
                      <a:pt x="22" y="25"/>
                    </a:lnTo>
                    <a:lnTo>
                      <a:pt x="22" y="29"/>
                    </a:lnTo>
                    <a:lnTo>
                      <a:pt x="22" y="31"/>
                    </a:lnTo>
                    <a:lnTo>
                      <a:pt x="20" y="34"/>
                    </a:lnTo>
                    <a:lnTo>
                      <a:pt x="20" y="36"/>
                    </a:lnTo>
                    <a:lnTo>
                      <a:pt x="20" y="40"/>
                    </a:lnTo>
                    <a:lnTo>
                      <a:pt x="20" y="41"/>
                    </a:lnTo>
                    <a:lnTo>
                      <a:pt x="18" y="43"/>
                    </a:lnTo>
                    <a:lnTo>
                      <a:pt x="18" y="47"/>
                    </a:lnTo>
                    <a:lnTo>
                      <a:pt x="18" y="49"/>
                    </a:lnTo>
                    <a:lnTo>
                      <a:pt x="17" y="52"/>
                    </a:lnTo>
                    <a:lnTo>
                      <a:pt x="17" y="54"/>
                    </a:lnTo>
                    <a:lnTo>
                      <a:pt x="17" y="58"/>
                    </a:lnTo>
                    <a:lnTo>
                      <a:pt x="15" y="60"/>
                    </a:lnTo>
                    <a:lnTo>
                      <a:pt x="15" y="63"/>
                    </a:lnTo>
                    <a:lnTo>
                      <a:pt x="15" y="65"/>
                    </a:lnTo>
                    <a:lnTo>
                      <a:pt x="13" y="67"/>
                    </a:lnTo>
                    <a:lnTo>
                      <a:pt x="13" y="70"/>
                    </a:lnTo>
                    <a:lnTo>
                      <a:pt x="13" y="72"/>
                    </a:lnTo>
                    <a:lnTo>
                      <a:pt x="13" y="76"/>
                    </a:lnTo>
                    <a:lnTo>
                      <a:pt x="11" y="78"/>
                    </a:lnTo>
                    <a:lnTo>
                      <a:pt x="11" y="80"/>
                    </a:lnTo>
                    <a:lnTo>
                      <a:pt x="11" y="83"/>
                    </a:lnTo>
                    <a:close/>
                  </a:path>
                </a:pathLst>
              </a:custGeom>
              <a:solidFill>
                <a:srgbClr val="FFFFFF"/>
              </a:solidFill>
              <a:ln w="9525">
                <a:noFill/>
                <a:round/>
              </a:ln>
            </p:spPr>
            <p:txBody>
              <a:bodyPr/>
              <a:lstStyle/>
              <a:p>
                <a:endParaRPr lang="zh-CN" altLang="en-US"/>
              </a:p>
            </p:txBody>
          </p:sp>
          <p:sp>
            <p:nvSpPr>
              <p:cNvPr id="51" name="Freeform 36"/>
              <p:cNvSpPr/>
              <p:nvPr/>
            </p:nvSpPr>
            <p:spPr bwMode="auto">
              <a:xfrm>
                <a:off x="5218" y="1025"/>
                <a:ext cx="15" cy="55"/>
              </a:xfrm>
              <a:custGeom>
                <a:avLst/>
                <a:gdLst>
                  <a:gd name="T0" fmla="*/ 0 w 31"/>
                  <a:gd name="T1" fmla="*/ 1 h 108"/>
                  <a:gd name="T2" fmla="*/ 0 w 31"/>
                  <a:gd name="T3" fmla="*/ 1 h 108"/>
                  <a:gd name="T4" fmla="*/ 0 w 31"/>
                  <a:gd name="T5" fmla="*/ 1 h 108"/>
                  <a:gd name="T6" fmla="*/ 0 w 31"/>
                  <a:gd name="T7" fmla="*/ 1 h 108"/>
                  <a:gd name="T8" fmla="*/ 0 w 31"/>
                  <a:gd name="T9" fmla="*/ 1 h 108"/>
                  <a:gd name="T10" fmla="*/ 0 w 31"/>
                  <a:gd name="T11" fmla="*/ 1 h 108"/>
                  <a:gd name="T12" fmla="*/ 0 w 31"/>
                  <a:gd name="T13" fmla="*/ 1 h 108"/>
                  <a:gd name="T14" fmla="*/ 0 w 31"/>
                  <a:gd name="T15" fmla="*/ 1 h 108"/>
                  <a:gd name="T16" fmla="*/ 0 w 31"/>
                  <a:gd name="T17" fmla="*/ 1 h 108"/>
                  <a:gd name="T18" fmla="*/ 0 w 31"/>
                  <a:gd name="T19" fmla="*/ 1 h 108"/>
                  <a:gd name="T20" fmla="*/ 0 w 31"/>
                  <a:gd name="T21" fmla="*/ 1 h 108"/>
                  <a:gd name="T22" fmla="*/ 0 w 31"/>
                  <a:gd name="T23" fmla="*/ 1 h 108"/>
                  <a:gd name="T24" fmla="*/ 0 w 31"/>
                  <a:gd name="T25" fmla="*/ 1 h 108"/>
                  <a:gd name="T26" fmla="*/ 0 w 31"/>
                  <a:gd name="T27" fmla="*/ 1 h 108"/>
                  <a:gd name="T28" fmla="*/ 0 w 31"/>
                  <a:gd name="T29" fmla="*/ 1 h 108"/>
                  <a:gd name="T30" fmla="*/ 0 w 31"/>
                  <a:gd name="T31" fmla="*/ 1 h 108"/>
                  <a:gd name="T32" fmla="*/ 0 w 31"/>
                  <a:gd name="T33" fmla="*/ 1 h 108"/>
                  <a:gd name="T34" fmla="*/ 0 w 31"/>
                  <a:gd name="T35" fmla="*/ 1 h 108"/>
                  <a:gd name="T36" fmla="*/ 0 w 31"/>
                  <a:gd name="T37" fmla="*/ 1 h 108"/>
                  <a:gd name="T38" fmla="*/ 0 w 31"/>
                  <a:gd name="T39" fmla="*/ 1 h 108"/>
                  <a:gd name="T40" fmla="*/ 0 w 31"/>
                  <a:gd name="T41" fmla="*/ 1 h 108"/>
                  <a:gd name="T42" fmla="*/ 0 w 31"/>
                  <a:gd name="T43" fmla="*/ 1 h 108"/>
                  <a:gd name="T44" fmla="*/ 0 w 31"/>
                  <a:gd name="T45" fmla="*/ 1 h 108"/>
                  <a:gd name="T46" fmla="*/ 0 w 31"/>
                  <a:gd name="T47" fmla="*/ 1 h 108"/>
                  <a:gd name="T48" fmla="*/ 0 w 31"/>
                  <a:gd name="T49" fmla="*/ 1 h 108"/>
                  <a:gd name="T50" fmla="*/ 0 w 31"/>
                  <a:gd name="T51" fmla="*/ 1 h 108"/>
                  <a:gd name="T52" fmla="*/ 0 w 31"/>
                  <a:gd name="T53" fmla="*/ 1 h 108"/>
                  <a:gd name="T54" fmla="*/ 0 w 31"/>
                  <a:gd name="T55" fmla="*/ 1 h 108"/>
                  <a:gd name="T56" fmla="*/ 0 w 31"/>
                  <a:gd name="T57" fmla="*/ 1 h 108"/>
                  <a:gd name="T58" fmla="*/ 0 w 31"/>
                  <a:gd name="T59" fmla="*/ 1 h 108"/>
                  <a:gd name="T60" fmla="*/ 0 w 31"/>
                  <a:gd name="T61" fmla="*/ 1 h 108"/>
                  <a:gd name="T62" fmla="*/ 0 w 31"/>
                  <a:gd name="T63" fmla="*/ 1 h 108"/>
                  <a:gd name="T64" fmla="*/ 0 w 31"/>
                  <a:gd name="T65" fmla="*/ 1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108"/>
                  <a:gd name="T101" fmla="*/ 31 w 3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108">
                    <a:moveTo>
                      <a:pt x="13" y="94"/>
                    </a:moveTo>
                    <a:lnTo>
                      <a:pt x="7" y="108"/>
                    </a:lnTo>
                    <a:lnTo>
                      <a:pt x="5" y="107"/>
                    </a:lnTo>
                    <a:lnTo>
                      <a:pt x="5" y="103"/>
                    </a:lnTo>
                    <a:lnTo>
                      <a:pt x="5" y="101"/>
                    </a:lnTo>
                    <a:lnTo>
                      <a:pt x="4" y="97"/>
                    </a:lnTo>
                    <a:lnTo>
                      <a:pt x="4" y="96"/>
                    </a:lnTo>
                    <a:lnTo>
                      <a:pt x="4" y="92"/>
                    </a:lnTo>
                    <a:lnTo>
                      <a:pt x="4" y="90"/>
                    </a:lnTo>
                    <a:lnTo>
                      <a:pt x="2" y="87"/>
                    </a:lnTo>
                    <a:lnTo>
                      <a:pt x="2" y="85"/>
                    </a:lnTo>
                    <a:lnTo>
                      <a:pt x="2" y="81"/>
                    </a:lnTo>
                    <a:lnTo>
                      <a:pt x="2" y="78"/>
                    </a:lnTo>
                    <a:lnTo>
                      <a:pt x="2" y="76"/>
                    </a:lnTo>
                    <a:lnTo>
                      <a:pt x="2" y="72"/>
                    </a:lnTo>
                    <a:lnTo>
                      <a:pt x="0" y="70"/>
                    </a:lnTo>
                    <a:lnTo>
                      <a:pt x="0" y="67"/>
                    </a:lnTo>
                    <a:lnTo>
                      <a:pt x="0" y="63"/>
                    </a:lnTo>
                    <a:lnTo>
                      <a:pt x="0" y="61"/>
                    </a:lnTo>
                    <a:lnTo>
                      <a:pt x="0" y="58"/>
                    </a:lnTo>
                    <a:lnTo>
                      <a:pt x="0" y="54"/>
                    </a:lnTo>
                    <a:lnTo>
                      <a:pt x="0" y="52"/>
                    </a:lnTo>
                    <a:lnTo>
                      <a:pt x="0" y="49"/>
                    </a:lnTo>
                    <a:lnTo>
                      <a:pt x="0" y="45"/>
                    </a:lnTo>
                    <a:lnTo>
                      <a:pt x="0" y="41"/>
                    </a:lnTo>
                    <a:lnTo>
                      <a:pt x="0" y="39"/>
                    </a:lnTo>
                    <a:lnTo>
                      <a:pt x="0" y="36"/>
                    </a:lnTo>
                    <a:lnTo>
                      <a:pt x="0" y="32"/>
                    </a:lnTo>
                    <a:lnTo>
                      <a:pt x="0" y="29"/>
                    </a:lnTo>
                    <a:lnTo>
                      <a:pt x="0" y="27"/>
                    </a:lnTo>
                    <a:lnTo>
                      <a:pt x="0" y="23"/>
                    </a:lnTo>
                    <a:lnTo>
                      <a:pt x="0" y="20"/>
                    </a:lnTo>
                    <a:lnTo>
                      <a:pt x="0" y="18"/>
                    </a:lnTo>
                    <a:lnTo>
                      <a:pt x="0" y="14"/>
                    </a:lnTo>
                    <a:lnTo>
                      <a:pt x="9" y="0"/>
                    </a:lnTo>
                    <a:lnTo>
                      <a:pt x="13" y="1"/>
                    </a:lnTo>
                    <a:lnTo>
                      <a:pt x="16" y="3"/>
                    </a:lnTo>
                    <a:lnTo>
                      <a:pt x="20" y="7"/>
                    </a:lnTo>
                    <a:lnTo>
                      <a:pt x="24" y="9"/>
                    </a:lnTo>
                    <a:lnTo>
                      <a:pt x="25" y="10"/>
                    </a:lnTo>
                    <a:lnTo>
                      <a:pt x="27" y="14"/>
                    </a:lnTo>
                    <a:lnTo>
                      <a:pt x="29" y="16"/>
                    </a:lnTo>
                    <a:lnTo>
                      <a:pt x="29" y="20"/>
                    </a:lnTo>
                    <a:lnTo>
                      <a:pt x="31" y="21"/>
                    </a:lnTo>
                    <a:lnTo>
                      <a:pt x="31" y="25"/>
                    </a:lnTo>
                    <a:lnTo>
                      <a:pt x="31" y="27"/>
                    </a:lnTo>
                    <a:lnTo>
                      <a:pt x="31" y="30"/>
                    </a:lnTo>
                    <a:lnTo>
                      <a:pt x="31" y="34"/>
                    </a:lnTo>
                    <a:lnTo>
                      <a:pt x="31" y="36"/>
                    </a:lnTo>
                    <a:lnTo>
                      <a:pt x="29" y="39"/>
                    </a:lnTo>
                    <a:lnTo>
                      <a:pt x="29" y="43"/>
                    </a:lnTo>
                    <a:lnTo>
                      <a:pt x="27" y="47"/>
                    </a:lnTo>
                    <a:lnTo>
                      <a:pt x="25" y="49"/>
                    </a:lnTo>
                    <a:lnTo>
                      <a:pt x="25" y="52"/>
                    </a:lnTo>
                    <a:lnTo>
                      <a:pt x="24" y="56"/>
                    </a:lnTo>
                    <a:lnTo>
                      <a:pt x="22" y="59"/>
                    </a:lnTo>
                    <a:lnTo>
                      <a:pt x="22" y="63"/>
                    </a:lnTo>
                    <a:lnTo>
                      <a:pt x="20" y="65"/>
                    </a:lnTo>
                    <a:lnTo>
                      <a:pt x="18" y="68"/>
                    </a:lnTo>
                    <a:lnTo>
                      <a:pt x="16" y="72"/>
                    </a:lnTo>
                    <a:lnTo>
                      <a:pt x="16" y="76"/>
                    </a:lnTo>
                    <a:lnTo>
                      <a:pt x="15" y="78"/>
                    </a:lnTo>
                    <a:lnTo>
                      <a:pt x="15" y="81"/>
                    </a:lnTo>
                    <a:lnTo>
                      <a:pt x="13" y="85"/>
                    </a:lnTo>
                    <a:lnTo>
                      <a:pt x="13" y="88"/>
                    </a:lnTo>
                    <a:lnTo>
                      <a:pt x="13" y="90"/>
                    </a:lnTo>
                    <a:lnTo>
                      <a:pt x="13" y="94"/>
                    </a:lnTo>
                    <a:close/>
                  </a:path>
                </a:pathLst>
              </a:custGeom>
              <a:solidFill>
                <a:srgbClr val="FFFFFF"/>
              </a:solidFill>
              <a:ln w="9525">
                <a:noFill/>
                <a:round/>
              </a:ln>
            </p:spPr>
            <p:txBody>
              <a:bodyPr/>
              <a:lstStyle/>
              <a:p>
                <a:endParaRPr lang="zh-CN" altLang="en-US"/>
              </a:p>
            </p:txBody>
          </p:sp>
          <p:sp>
            <p:nvSpPr>
              <p:cNvPr id="52" name="Freeform 37"/>
              <p:cNvSpPr/>
              <p:nvPr/>
            </p:nvSpPr>
            <p:spPr bwMode="auto">
              <a:xfrm>
                <a:off x="5197" y="1093"/>
                <a:ext cx="116" cy="116"/>
              </a:xfrm>
              <a:custGeom>
                <a:avLst/>
                <a:gdLst>
                  <a:gd name="T0" fmla="*/ 2 w 232"/>
                  <a:gd name="T1" fmla="*/ 1 h 232"/>
                  <a:gd name="T2" fmla="*/ 2 w 232"/>
                  <a:gd name="T3" fmla="*/ 1 h 232"/>
                  <a:gd name="T4" fmla="*/ 2 w 232"/>
                  <a:gd name="T5" fmla="*/ 1 h 232"/>
                  <a:gd name="T6" fmla="*/ 2 w 232"/>
                  <a:gd name="T7" fmla="*/ 1 h 232"/>
                  <a:gd name="T8" fmla="*/ 2 w 232"/>
                  <a:gd name="T9" fmla="*/ 1 h 232"/>
                  <a:gd name="T10" fmla="*/ 2 w 232"/>
                  <a:gd name="T11" fmla="*/ 1 h 232"/>
                  <a:gd name="T12" fmla="*/ 2 w 232"/>
                  <a:gd name="T13" fmla="*/ 2 h 232"/>
                  <a:gd name="T14" fmla="*/ 2 w 232"/>
                  <a:gd name="T15" fmla="*/ 2 h 232"/>
                  <a:gd name="T16" fmla="*/ 2 w 232"/>
                  <a:gd name="T17" fmla="*/ 2 h 232"/>
                  <a:gd name="T18" fmla="*/ 2 w 232"/>
                  <a:gd name="T19" fmla="*/ 2 h 232"/>
                  <a:gd name="T20" fmla="*/ 2 w 232"/>
                  <a:gd name="T21" fmla="*/ 2 h 232"/>
                  <a:gd name="T22" fmla="*/ 2 w 232"/>
                  <a:gd name="T23" fmla="*/ 2 h 232"/>
                  <a:gd name="T24" fmla="*/ 2 w 232"/>
                  <a:gd name="T25" fmla="*/ 2 h 232"/>
                  <a:gd name="T26" fmla="*/ 2 w 232"/>
                  <a:gd name="T27" fmla="*/ 2 h 232"/>
                  <a:gd name="T28" fmla="*/ 2 w 232"/>
                  <a:gd name="T29" fmla="*/ 2 h 232"/>
                  <a:gd name="T30" fmla="*/ 2 w 232"/>
                  <a:gd name="T31" fmla="*/ 2 h 232"/>
                  <a:gd name="T32" fmla="*/ 2 w 232"/>
                  <a:gd name="T33" fmla="*/ 2 h 232"/>
                  <a:gd name="T34" fmla="*/ 2 w 232"/>
                  <a:gd name="T35" fmla="*/ 2 h 232"/>
                  <a:gd name="T36" fmla="*/ 2 w 232"/>
                  <a:gd name="T37" fmla="*/ 2 h 232"/>
                  <a:gd name="T38" fmla="*/ 2 w 232"/>
                  <a:gd name="T39" fmla="*/ 2 h 232"/>
                  <a:gd name="T40" fmla="*/ 2 w 232"/>
                  <a:gd name="T41" fmla="*/ 2 h 232"/>
                  <a:gd name="T42" fmla="*/ 2 w 232"/>
                  <a:gd name="T43" fmla="*/ 2 h 232"/>
                  <a:gd name="T44" fmla="*/ 1 w 232"/>
                  <a:gd name="T45" fmla="*/ 2 h 232"/>
                  <a:gd name="T46" fmla="*/ 1 w 232"/>
                  <a:gd name="T47" fmla="*/ 2 h 232"/>
                  <a:gd name="T48" fmla="*/ 1 w 232"/>
                  <a:gd name="T49" fmla="*/ 2 h 232"/>
                  <a:gd name="T50" fmla="*/ 1 w 232"/>
                  <a:gd name="T51" fmla="*/ 2 h 232"/>
                  <a:gd name="T52" fmla="*/ 1 w 232"/>
                  <a:gd name="T53" fmla="*/ 2 h 232"/>
                  <a:gd name="T54" fmla="*/ 1 w 232"/>
                  <a:gd name="T55" fmla="*/ 2 h 232"/>
                  <a:gd name="T56" fmla="*/ 1 w 232"/>
                  <a:gd name="T57" fmla="*/ 2 h 232"/>
                  <a:gd name="T58" fmla="*/ 1 w 232"/>
                  <a:gd name="T59" fmla="*/ 2 h 232"/>
                  <a:gd name="T60" fmla="*/ 1 w 232"/>
                  <a:gd name="T61" fmla="*/ 2 h 232"/>
                  <a:gd name="T62" fmla="*/ 1 w 232"/>
                  <a:gd name="T63" fmla="*/ 2 h 232"/>
                  <a:gd name="T64" fmla="*/ 1 w 232"/>
                  <a:gd name="T65" fmla="*/ 2 h 232"/>
                  <a:gd name="T66" fmla="*/ 1 w 232"/>
                  <a:gd name="T67" fmla="*/ 2 h 232"/>
                  <a:gd name="T68" fmla="*/ 1 w 232"/>
                  <a:gd name="T69" fmla="*/ 2 h 232"/>
                  <a:gd name="T70" fmla="*/ 1 w 232"/>
                  <a:gd name="T71" fmla="*/ 2 h 232"/>
                  <a:gd name="T72" fmla="*/ 1 w 232"/>
                  <a:gd name="T73" fmla="*/ 2 h 232"/>
                  <a:gd name="T74" fmla="*/ 1 w 232"/>
                  <a:gd name="T75" fmla="*/ 2 h 232"/>
                  <a:gd name="T76" fmla="*/ 1 w 232"/>
                  <a:gd name="T77" fmla="*/ 2 h 232"/>
                  <a:gd name="T78" fmla="*/ 1 w 232"/>
                  <a:gd name="T79" fmla="*/ 2 h 232"/>
                  <a:gd name="T80" fmla="*/ 1 w 232"/>
                  <a:gd name="T81" fmla="*/ 2 h 232"/>
                  <a:gd name="T82" fmla="*/ 1 w 232"/>
                  <a:gd name="T83" fmla="*/ 2 h 232"/>
                  <a:gd name="T84" fmla="*/ 1 w 232"/>
                  <a:gd name="T85" fmla="*/ 2 h 232"/>
                  <a:gd name="T86" fmla="*/ 1 w 232"/>
                  <a:gd name="T87" fmla="*/ 2 h 232"/>
                  <a:gd name="T88" fmla="*/ 1 w 232"/>
                  <a:gd name="T89" fmla="*/ 1 h 232"/>
                  <a:gd name="T90" fmla="*/ 1 w 232"/>
                  <a:gd name="T91" fmla="*/ 1 h 232"/>
                  <a:gd name="T92" fmla="*/ 1 w 232"/>
                  <a:gd name="T93" fmla="*/ 1 h 232"/>
                  <a:gd name="T94" fmla="*/ 0 w 232"/>
                  <a:gd name="T95" fmla="*/ 1 h 232"/>
                  <a:gd name="T96" fmla="*/ 1 w 232"/>
                  <a:gd name="T97" fmla="*/ 1 h 232"/>
                  <a:gd name="T98" fmla="*/ 1 w 232"/>
                  <a:gd name="T99" fmla="*/ 1 h 232"/>
                  <a:gd name="T100" fmla="*/ 1 w 232"/>
                  <a:gd name="T101" fmla="*/ 1 h 232"/>
                  <a:gd name="T102" fmla="*/ 1 w 232"/>
                  <a:gd name="T103" fmla="*/ 1 h 232"/>
                  <a:gd name="T104" fmla="*/ 1 w 232"/>
                  <a:gd name="T105" fmla="*/ 1 h 232"/>
                  <a:gd name="T106" fmla="*/ 1 w 232"/>
                  <a:gd name="T107" fmla="*/ 1 h 232"/>
                  <a:gd name="T108" fmla="*/ 1 w 232"/>
                  <a:gd name="T109" fmla="*/ 1 h 232"/>
                  <a:gd name="T110" fmla="*/ 1 w 232"/>
                  <a:gd name="T111" fmla="*/ 1 h 232"/>
                  <a:gd name="T112" fmla="*/ 2 w 232"/>
                  <a:gd name="T113" fmla="*/ 1 h 232"/>
                  <a:gd name="T114" fmla="*/ 2 w 232"/>
                  <a:gd name="T115" fmla="*/ 1 h 2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2"/>
                  <a:gd name="T175" fmla="*/ 0 h 232"/>
                  <a:gd name="T176" fmla="*/ 232 w 232"/>
                  <a:gd name="T177" fmla="*/ 232 h 2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2" h="232">
                    <a:moveTo>
                      <a:pt x="171" y="0"/>
                    </a:moveTo>
                    <a:lnTo>
                      <a:pt x="172" y="6"/>
                    </a:lnTo>
                    <a:lnTo>
                      <a:pt x="174" y="10"/>
                    </a:lnTo>
                    <a:lnTo>
                      <a:pt x="176" y="15"/>
                    </a:lnTo>
                    <a:lnTo>
                      <a:pt x="180" y="20"/>
                    </a:lnTo>
                    <a:lnTo>
                      <a:pt x="181" y="26"/>
                    </a:lnTo>
                    <a:lnTo>
                      <a:pt x="183" y="31"/>
                    </a:lnTo>
                    <a:lnTo>
                      <a:pt x="185" y="35"/>
                    </a:lnTo>
                    <a:lnTo>
                      <a:pt x="187" y="40"/>
                    </a:lnTo>
                    <a:lnTo>
                      <a:pt x="189" y="46"/>
                    </a:lnTo>
                    <a:lnTo>
                      <a:pt x="192" y="51"/>
                    </a:lnTo>
                    <a:lnTo>
                      <a:pt x="194" y="57"/>
                    </a:lnTo>
                    <a:lnTo>
                      <a:pt x="196" y="60"/>
                    </a:lnTo>
                    <a:lnTo>
                      <a:pt x="198" y="66"/>
                    </a:lnTo>
                    <a:lnTo>
                      <a:pt x="200" y="71"/>
                    </a:lnTo>
                    <a:lnTo>
                      <a:pt x="201" y="77"/>
                    </a:lnTo>
                    <a:lnTo>
                      <a:pt x="203" y="82"/>
                    </a:lnTo>
                    <a:lnTo>
                      <a:pt x="205" y="87"/>
                    </a:lnTo>
                    <a:lnTo>
                      <a:pt x="207" y="93"/>
                    </a:lnTo>
                    <a:lnTo>
                      <a:pt x="209" y="97"/>
                    </a:lnTo>
                    <a:lnTo>
                      <a:pt x="210" y="102"/>
                    </a:lnTo>
                    <a:lnTo>
                      <a:pt x="212" y="107"/>
                    </a:lnTo>
                    <a:lnTo>
                      <a:pt x="214" y="113"/>
                    </a:lnTo>
                    <a:lnTo>
                      <a:pt x="216" y="118"/>
                    </a:lnTo>
                    <a:lnTo>
                      <a:pt x="218" y="124"/>
                    </a:lnTo>
                    <a:lnTo>
                      <a:pt x="220" y="129"/>
                    </a:lnTo>
                    <a:lnTo>
                      <a:pt x="221" y="135"/>
                    </a:lnTo>
                    <a:lnTo>
                      <a:pt x="223" y="138"/>
                    </a:lnTo>
                    <a:lnTo>
                      <a:pt x="225" y="144"/>
                    </a:lnTo>
                    <a:lnTo>
                      <a:pt x="227" y="149"/>
                    </a:lnTo>
                    <a:lnTo>
                      <a:pt x="229" y="155"/>
                    </a:lnTo>
                    <a:lnTo>
                      <a:pt x="230" y="160"/>
                    </a:lnTo>
                    <a:lnTo>
                      <a:pt x="232" y="165"/>
                    </a:lnTo>
                    <a:lnTo>
                      <a:pt x="230" y="165"/>
                    </a:lnTo>
                    <a:lnTo>
                      <a:pt x="230" y="167"/>
                    </a:lnTo>
                    <a:lnTo>
                      <a:pt x="229" y="167"/>
                    </a:lnTo>
                    <a:lnTo>
                      <a:pt x="227" y="167"/>
                    </a:lnTo>
                    <a:lnTo>
                      <a:pt x="225" y="169"/>
                    </a:lnTo>
                    <a:lnTo>
                      <a:pt x="223" y="169"/>
                    </a:lnTo>
                    <a:lnTo>
                      <a:pt x="221" y="169"/>
                    </a:lnTo>
                    <a:lnTo>
                      <a:pt x="220" y="171"/>
                    </a:lnTo>
                    <a:lnTo>
                      <a:pt x="218" y="171"/>
                    </a:lnTo>
                    <a:lnTo>
                      <a:pt x="216" y="171"/>
                    </a:lnTo>
                    <a:lnTo>
                      <a:pt x="214" y="171"/>
                    </a:lnTo>
                    <a:lnTo>
                      <a:pt x="214" y="173"/>
                    </a:lnTo>
                    <a:lnTo>
                      <a:pt x="212" y="173"/>
                    </a:lnTo>
                    <a:lnTo>
                      <a:pt x="210" y="173"/>
                    </a:lnTo>
                    <a:lnTo>
                      <a:pt x="209" y="173"/>
                    </a:lnTo>
                    <a:lnTo>
                      <a:pt x="207" y="173"/>
                    </a:lnTo>
                    <a:lnTo>
                      <a:pt x="205" y="174"/>
                    </a:lnTo>
                    <a:lnTo>
                      <a:pt x="203" y="174"/>
                    </a:lnTo>
                    <a:lnTo>
                      <a:pt x="201" y="174"/>
                    </a:lnTo>
                    <a:lnTo>
                      <a:pt x="200" y="173"/>
                    </a:lnTo>
                    <a:lnTo>
                      <a:pt x="198" y="171"/>
                    </a:lnTo>
                    <a:lnTo>
                      <a:pt x="196" y="171"/>
                    </a:lnTo>
                    <a:lnTo>
                      <a:pt x="194" y="169"/>
                    </a:lnTo>
                    <a:lnTo>
                      <a:pt x="192" y="167"/>
                    </a:lnTo>
                    <a:lnTo>
                      <a:pt x="191" y="167"/>
                    </a:lnTo>
                    <a:lnTo>
                      <a:pt x="189" y="165"/>
                    </a:lnTo>
                    <a:lnTo>
                      <a:pt x="187" y="164"/>
                    </a:lnTo>
                    <a:lnTo>
                      <a:pt x="185" y="164"/>
                    </a:lnTo>
                    <a:lnTo>
                      <a:pt x="181" y="162"/>
                    </a:lnTo>
                    <a:lnTo>
                      <a:pt x="180" y="162"/>
                    </a:lnTo>
                    <a:lnTo>
                      <a:pt x="178" y="160"/>
                    </a:lnTo>
                    <a:lnTo>
                      <a:pt x="176" y="160"/>
                    </a:lnTo>
                    <a:lnTo>
                      <a:pt x="174" y="158"/>
                    </a:lnTo>
                    <a:lnTo>
                      <a:pt x="172" y="158"/>
                    </a:lnTo>
                    <a:lnTo>
                      <a:pt x="171" y="158"/>
                    </a:lnTo>
                    <a:lnTo>
                      <a:pt x="169" y="156"/>
                    </a:lnTo>
                    <a:lnTo>
                      <a:pt x="167" y="156"/>
                    </a:lnTo>
                    <a:lnTo>
                      <a:pt x="163" y="155"/>
                    </a:lnTo>
                    <a:lnTo>
                      <a:pt x="162" y="155"/>
                    </a:lnTo>
                    <a:lnTo>
                      <a:pt x="160" y="153"/>
                    </a:lnTo>
                    <a:lnTo>
                      <a:pt x="158" y="153"/>
                    </a:lnTo>
                    <a:lnTo>
                      <a:pt x="156" y="151"/>
                    </a:lnTo>
                    <a:lnTo>
                      <a:pt x="154" y="151"/>
                    </a:lnTo>
                    <a:lnTo>
                      <a:pt x="153" y="149"/>
                    </a:lnTo>
                    <a:lnTo>
                      <a:pt x="151" y="149"/>
                    </a:lnTo>
                    <a:lnTo>
                      <a:pt x="149" y="147"/>
                    </a:lnTo>
                    <a:lnTo>
                      <a:pt x="147" y="147"/>
                    </a:lnTo>
                    <a:lnTo>
                      <a:pt x="145" y="145"/>
                    </a:lnTo>
                    <a:lnTo>
                      <a:pt x="143" y="145"/>
                    </a:lnTo>
                    <a:lnTo>
                      <a:pt x="142" y="144"/>
                    </a:lnTo>
                    <a:lnTo>
                      <a:pt x="140" y="142"/>
                    </a:lnTo>
                    <a:lnTo>
                      <a:pt x="138" y="142"/>
                    </a:lnTo>
                    <a:lnTo>
                      <a:pt x="136" y="142"/>
                    </a:lnTo>
                    <a:lnTo>
                      <a:pt x="134" y="142"/>
                    </a:lnTo>
                    <a:lnTo>
                      <a:pt x="133" y="142"/>
                    </a:lnTo>
                    <a:lnTo>
                      <a:pt x="131" y="142"/>
                    </a:lnTo>
                    <a:lnTo>
                      <a:pt x="129" y="142"/>
                    </a:lnTo>
                    <a:lnTo>
                      <a:pt x="127" y="142"/>
                    </a:lnTo>
                    <a:lnTo>
                      <a:pt x="125" y="142"/>
                    </a:lnTo>
                    <a:lnTo>
                      <a:pt x="124" y="144"/>
                    </a:lnTo>
                    <a:lnTo>
                      <a:pt x="122" y="144"/>
                    </a:lnTo>
                    <a:lnTo>
                      <a:pt x="120" y="144"/>
                    </a:lnTo>
                    <a:lnTo>
                      <a:pt x="118" y="145"/>
                    </a:lnTo>
                    <a:lnTo>
                      <a:pt x="116" y="145"/>
                    </a:lnTo>
                    <a:lnTo>
                      <a:pt x="116" y="147"/>
                    </a:lnTo>
                    <a:lnTo>
                      <a:pt x="114" y="147"/>
                    </a:lnTo>
                    <a:lnTo>
                      <a:pt x="114" y="149"/>
                    </a:lnTo>
                    <a:lnTo>
                      <a:pt x="113" y="149"/>
                    </a:lnTo>
                    <a:lnTo>
                      <a:pt x="113" y="151"/>
                    </a:lnTo>
                    <a:lnTo>
                      <a:pt x="111" y="151"/>
                    </a:lnTo>
                    <a:lnTo>
                      <a:pt x="111" y="153"/>
                    </a:lnTo>
                    <a:lnTo>
                      <a:pt x="109" y="153"/>
                    </a:lnTo>
                    <a:lnTo>
                      <a:pt x="109" y="155"/>
                    </a:lnTo>
                    <a:lnTo>
                      <a:pt x="107" y="156"/>
                    </a:lnTo>
                    <a:lnTo>
                      <a:pt x="107" y="158"/>
                    </a:lnTo>
                    <a:lnTo>
                      <a:pt x="105" y="160"/>
                    </a:lnTo>
                    <a:lnTo>
                      <a:pt x="105" y="164"/>
                    </a:lnTo>
                    <a:lnTo>
                      <a:pt x="105" y="165"/>
                    </a:lnTo>
                    <a:lnTo>
                      <a:pt x="104" y="167"/>
                    </a:lnTo>
                    <a:lnTo>
                      <a:pt x="104" y="169"/>
                    </a:lnTo>
                    <a:lnTo>
                      <a:pt x="102" y="171"/>
                    </a:lnTo>
                    <a:lnTo>
                      <a:pt x="102" y="173"/>
                    </a:lnTo>
                    <a:lnTo>
                      <a:pt x="102" y="176"/>
                    </a:lnTo>
                    <a:lnTo>
                      <a:pt x="100" y="178"/>
                    </a:lnTo>
                    <a:lnTo>
                      <a:pt x="100" y="180"/>
                    </a:lnTo>
                    <a:lnTo>
                      <a:pt x="100" y="182"/>
                    </a:lnTo>
                    <a:lnTo>
                      <a:pt x="100" y="183"/>
                    </a:lnTo>
                    <a:lnTo>
                      <a:pt x="100" y="185"/>
                    </a:lnTo>
                    <a:lnTo>
                      <a:pt x="98" y="187"/>
                    </a:lnTo>
                    <a:lnTo>
                      <a:pt x="98" y="189"/>
                    </a:lnTo>
                    <a:lnTo>
                      <a:pt x="98" y="193"/>
                    </a:lnTo>
                    <a:lnTo>
                      <a:pt x="98" y="194"/>
                    </a:lnTo>
                    <a:lnTo>
                      <a:pt x="98" y="196"/>
                    </a:lnTo>
                    <a:lnTo>
                      <a:pt x="98" y="198"/>
                    </a:lnTo>
                    <a:lnTo>
                      <a:pt x="98" y="200"/>
                    </a:lnTo>
                    <a:lnTo>
                      <a:pt x="98" y="202"/>
                    </a:lnTo>
                    <a:lnTo>
                      <a:pt x="98" y="205"/>
                    </a:lnTo>
                    <a:lnTo>
                      <a:pt x="98" y="207"/>
                    </a:lnTo>
                    <a:lnTo>
                      <a:pt x="98" y="209"/>
                    </a:lnTo>
                    <a:lnTo>
                      <a:pt x="100" y="211"/>
                    </a:lnTo>
                    <a:lnTo>
                      <a:pt x="100" y="214"/>
                    </a:lnTo>
                    <a:lnTo>
                      <a:pt x="100" y="216"/>
                    </a:lnTo>
                    <a:lnTo>
                      <a:pt x="100" y="218"/>
                    </a:lnTo>
                    <a:lnTo>
                      <a:pt x="102" y="222"/>
                    </a:lnTo>
                    <a:lnTo>
                      <a:pt x="102" y="223"/>
                    </a:lnTo>
                    <a:lnTo>
                      <a:pt x="100" y="223"/>
                    </a:lnTo>
                    <a:lnTo>
                      <a:pt x="98" y="225"/>
                    </a:lnTo>
                    <a:lnTo>
                      <a:pt x="96" y="225"/>
                    </a:lnTo>
                    <a:lnTo>
                      <a:pt x="95" y="225"/>
                    </a:lnTo>
                    <a:lnTo>
                      <a:pt x="95" y="227"/>
                    </a:lnTo>
                    <a:lnTo>
                      <a:pt x="93" y="227"/>
                    </a:lnTo>
                    <a:lnTo>
                      <a:pt x="91" y="227"/>
                    </a:lnTo>
                    <a:lnTo>
                      <a:pt x="89" y="229"/>
                    </a:lnTo>
                    <a:lnTo>
                      <a:pt x="87" y="229"/>
                    </a:lnTo>
                    <a:lnTo>
                      <a:pt x="85" y="229"/>
                    </a:lnTo>
                    <a:lnTo>
                      <a:pt x="85" y="231"/>
                    </a:lnTo>
                    <a:lnTo>
                      <a:pt x="84" y="231"/>
                    </a:lnTo>
                    <a:lnTo>
                      <a:pt x="82" y="231"/>
                    </a:lnTo>
                    <a:lnTo>
                      <a:pt x="80" y="231"/>
                    </a:lnTo>
                    <a:lnTo>
                      <a:pt x="78" y="231"/>
                    </a:lnTo>
                    <a:lnTo>
                      <a:pt x="78" y="232"/>
                    </a:lnTo>
                    <a:lnTo>
                      <a:pt x="76" y="232"/>
                    </a:lnTo>
                    <a:lnTo>
                      <a:pt x="75" y="232"/>
                    </a:lnTo>
                    <a:lnTo>
                      <a:pt x="73" y="232"/>
                    </a:lnTo>
                    <a:lnTo>
                      <a:pt x="69" y="227"/>
                    </a:lnTo>
                    <a:lnTo>
                      <a:pt x="67" y="222"/>
                    </a:lnTo>
                    <a:lnTo>
                      <a:pt x="64" y="218"/>
                    </a:lnTo>
                    <a:lnTo>
                      <a:pt x="62" y="212"/>
                    </a:lnTo>
                    <a:lnTo>
                      <a:pt x="58" y="207"/>
                    </a:lnTo>
                    <a:lnTo>
                      <a:pt x="57" y="202"/>
                    </a:lnTo>
                    <a:lnTo>
                      <a:pt x="55" y="198"/>
                    </a:lnTo>
                    <a:lnTo>
                      <a:pt x="51" y="193"/>
                    </a:lnTo>
                    <a:lnTo>
                      <a:pt x="49" y="187"/>
                    </a:lnTo>
                    <a:lnTo>
                      <a:pt x="46" y="182"/>
                    </a:lnTo>
                    <a:lnTo>
                      <a:pt x="44" y="178"/>
                    </a:lnTo>
                    <a:lnTo>
                      <a:pt x="42" y="173"/>
                    </a:lnTo>
                    <a:lnTo>
                      <a:pt x="38" y="167"/>
                    </a:lnTo>
                    <a:lnTo>
                      <a:pt x="37" y="162"/>
                    </a:lnTo>
                    <a:lnTo>
                      <a:pt x="35" y="156"/>
                    </a:lnTo>
                    <a:lnTo>
                      <a:pt x="33" y="151"/>
                    </a:lnTo>
                    <a:lnTo>
                      <a:pt x="29" y="147"/>
                    </a:lnTo>
                    <a:lnTo>
                      <a:pt x="28" y="142"/>
                    </a:lnTo>
                    <a:lnTo>
                      <a:pt x="26" y="136"/>
                    </a:lnTo>
                    <a:lnTo>
                      <a:pt x="24" y="131"/>
                    </a:lnTo>
                    <a:lnTo>
                      <a:pt x="22" y="126"/>
                    </a:lnTo>
                    <a:lnTo>
                      <a:pt x="18" y="120"/>
                    </a:lnTo>
                    <a:lnTo>
                      <a:pt x="17" y="115"/>
                    </a:lnTo>
                    <a:lnTo>
                      <a:pt x="15" y="109"/>
                    </a:lnTo>
                    <a:lnTo>
                      <a:pt x="13" y="104"/>
                    </a:lnTo>
                    <a:lnTo>
                      <a:pt x="11" y="100"/>
                    </a:lnTo>
                    <a:lnTo>
                      <a:pt x="9" y="95"/>
                    </a:lnTo>
                    <a:lnTo>
                      <a:pt x="8" y="89"/>
                    </a:lnTo>
                    <a:lnTo>
                      <a:pt x="6" y="84"/>
                    </a:lnTo>
                    <a:lnTo>
                      <a:pt x="4" y="78"/>
                    </a:lnTo>
                    <a:lnTo>
                      <a:pt x="2" y="73"/>
                    </a:lnTo>
                    <a:lnTo>
                      <a:pt x="0" y="68"/>
                    </a:lnTo>
                    <a:lnTo>
                      <a:pt x="0" y="66"/>
                    </a:lnTo>
                    <a:lnTo>
                      <a:pt x="0" y="64"/>
                    </a:lnTo>
                    <a:lnTo>
                      <a:pt x="0" y="62"/>
                    </a:lnTo>
                    <a:lnTo>
                      <a:pt x="2" y="60"/>
                    </a:lnTo>
                    <a:lnTo>
                      <a:pt x="4" y="58"/>
                    </a:lnTo>
                    <a:lnTo>
                      <a:pt x="6" y="57"/>
                    </a:lnTo>
                    <a:lnTo>
                      <a:pt x="8" y="57"/>
                    </a:lnTo>
                    <a:lnTo>
                      <a:pt x="9" y="55"/>
                    </a:lnTo>
                    <a:lnTo>
                      <a:pt x="11" y="55"/>
                    </a:lnTo>
                    <a:lnTo>
                      <a:pt x="13" y="55"/>
                    </a:lnTo>
                    <a:lnTo>
                      <a:pt x="13" y="53"/>
                    </a:lnTo>
                    <a:lnTo>
                      <a:pt x="15" y="53"/>
                    </a:lnTo>
                    <a:lnTo>
                      <a:pt x="18" y="51"/>
                    </a:lnTo>
                    <a:lnTo>
                      <a:pt x="24" y="48"/>
                    </a:lnTo>
                    <a:lnTo>
                      <a:pt x="29" y="46"/>
                    </a:lnTo>
                    <a:lnTo>
                      <a:pt x="33" y="44"/>
                    </a:lnTo>
                    <a:lnTo>
                      <a:pt x="38" y="42"/>
                    </a:lnTo>
                    <a:lnTo>
                      <a:pt x="42" y="40"/>
                    </a:lnTo>
                    <a:lnTo>
                      <a:pt x="47" y="39"/>
                    </a:lnTo>
                    <a:lnTo>
                      <a:pt x="53" y="37"/>
                    </a:lnTo>
                    <a:lnTo>
                      <a:pt x="57" y="35"/>
                    </a:lnTo>
                    <a:lnTo>
                      <a:pt x="62" y="33"/>
                    </a:lnTo>
                    <a:lnTo>
                      <a:pt x="67" y="31"/>
                    </a:lnTo>
                    <a:lnTo>
                      <a:pt x="71" y="29"/>
                    </a:lnTo>
                    <a:lnTo>
                      <a:pt x="76" y="28"/>
                    </a:lnTo>
                    <a:lnTo>
                      <a:pt x="82" y="26"/>
                    </a:lnTo>
                    <a:lnTo>
                      <a:pt x="85" y="24"/>
                    </a:lnTo>
                    <a:lnTo>
                      <a:pt x="91" y="22"/>
                    </a:lnTo>
                    <a:lnTo>
                      <a:pt x="96" y="22"/>
                    </a:lnTo>
                    <a:lnTo>
                      <a:pt x="100" y="20"/>
                    </a:lnTo>
                    <a:lnTo>
                      <a:pt x="105" y="19"/>
                    </a:lnTo>
                    <a:lnTo>
                      <a:pt x="111" y="17"/>
                    </a:lnTo>
                    <a:lnTo>
                      <a:pt x="116" y="15"/>
                    </a:lnTo>
                    <a:lnTo>
                      <a:pt x="120" y="15"/>
                    </a:lnTo>
                    <a:lnTo>
                      <a:pt x="125" y="13"/>
                    </a:lnTo>
                    <a:lnTo>
                      <a:pt x="131" y="11"/>
                    </a:lnTo>
                    <a:lnTo>
                      <a:pt x="136" y="10"/>
                    </a:lnTo>
                    <a:lnTo>
                      <a:pt x="140" y="10"/>
                    </a:lnTo>
                    <a:lnTo>
                      <a:pt x="145" y="8"/>
                    </a:lnTo>
                    <a:lnTo>
                      <a:pt x="151" y="6"/>
                    </a:lnTo>
                    <a:lnTo>
                      <a:pt x="156" y="4"/>
                    </a:lnTo>
                    <a:lnTo>
                      <a:pt x="160" y="2"/>
                    </a:lnTo>
                    <a:lnTo>
                      <a:pt x="165" y="2"/>
                    </a:lnTo>
                    <a:lnTo>
                      <a:pt x="171" y="0"/>
                    </a:lnTo>
                    <a:close/>
                  </a:path>
                </a:pathLst>
              </a:custGeom>
              <a:solidFill>
                <a:srgbClr val="FFFFFF"/>
              </a:solidFill>
              <a:ln w="9525">
                <a:noFill/>
                <a:round/>
              </a:ln>
            </p:spPr>
            <p:txBody>
              <a:bodyPr/>
              <a:lstStyle/>
              <a:p>
                <a:endParaRPr lang="zh-CN" altLang="en-US"/>
              </a:p>
            </p:txBody>
          </p:sp>
          <p:sp>
            <p:nvSpPr>
              <p:cNvPr id="53" name="Freeform 38"/>
              <p:cNvSpPr/>
              <p:nvPr/>
            </p:nvSpPr>
            <p:spPr bwMode="auto">
              <a:xfrm>
                <a:off x="5254" y="1172"/>
                <a:ext cx="47" cy="43"/>
              </a:xfrm>
              <a:custGeom>
                <a:avLst/>
                <a:gdLst>
                  <a:gd name="T0" fmla="*/ 0 w 95"/>
                  <a:gd name="T1" fmla="*/ 1 h 85"/>
                  <a:gd name="T2" fmla="*/ 0 w 95"/>
                  <a:gd name="T3" fmla="*/ 1 h 85"/>
                  <a:gd name="T4" fmla="*/ 0 w 95"/>
                  <a:gd name="T5" fmla="*/ 1 h 85"/>
                  <a:gd name="T6" fmla="*/ 0 w 95"/>
                  <a:gd name="T7" fmla="*/ 1 h 85"/>
                  <a:gd name="T8" fmla="*/ 0 w 95"/>
                  <a:gd name="T9" fmla="*/ 1 h 85"/>
                  <a:gd name="T10" fmla="*/ 0 w 95"/>
                  <a:gd name="T11" fmla="*/ 1 h 85"/>
                  <a:gd name="T12" fmla="*/ 0 w 95"/>
                  <a:gd name="T13" fmla="*/ 1 h 85"/>
                  <a:gd name="T14" fmla="*/ 0 w 95"/>
                  <a:gd name="T15" fmla="*/ 1 h 85"/>
                  <a:gd name="T16" fmla="*/ 0 w 95"/>
                  <a:gd name="T17" fmla="*/ 1 h 85"/>
                  <a:gd name="T18" fmla="*/ 0 w 95"/>
                  <a:gd name="T19" fmla="*/ 1 h 85"/>
                  <a:gd name="T20" fmla="*/ 0 w 95"/>
                  <a:gd name="T21" fmla="*/ 1 h 85"/>
                  <a:gd name="T22" fmla="*/ 0 w 95"/>
                  <a:gd name="T23" fmla="*/ 1 h 85"/>
                  <a:gd name="T24" fmla="*/ 0 w 95"/>
                  <a:gd name="T25" fmla="*/ 1 h 85"/>
                  <a:gd name="T26" fmla="*/ 0 w 95"/>
                  <a:gd name="T27" fmla="*/ 1 h 85"/>
                  <a:gd name="T28" fmla="*/ 0 w 95"/>
                  <a:gd name="T29" fmla="*/ 1 h 85"/>
                  <a:gd name="T30" fmla="*/ 0 w 95"/>
                  <a:gd name="T31" fmla="*/ 1 h 85"/>
                  <a:gd name="T32" fmla="*/ 0 w 95"/>
                  <a:gd name="T33" fmla="*/ 1 h 85"/>
                  <a:gd name="T34" fmla="*/ 0 w 95"/>
                  <a:gd name="T35" fmla="*/ 1 h 85"/>
                  <a:gd name="T36" fmla="*/ 0 w 95"/>
                  <a:gd name="T37" fmla="*/ 1 h 85"/>
                  <a:gd name="T38" fmla="*/ 0 w 95"/>
                  <a:gd name="T39" fmla="*/ 1 h 85"/>
                  <a:gd name="T40" fmla="*/ 0 w 95"/>
                  <a:gd name="T41" fmla="*/ 1 h 85"/>
                  <a:gd name="T42" fmla="*/ 0 w 95"/>
                  <a:gd name="T43" fmla="*/ 1 h 85"/>
                  <a:gd name="T44" fmla="*/ 0 w 95"/>
                  <a:gd name="T45" fmla="*/ 1 h 85"/>
                  <a:gd name="T46" fmla="*/ 0 w 95"/>
                  <a:gd name="T47" fmla="*/ 1 h 85"/>
                  <a:gd name="T48" fmla="*/ 0 w 95"/>
                  <a:gd name="T49" fmla="*/ 1 h 85"/>
                  <a:gd name="T50" fmla="*/ 0 w 95"/>
                  <a:gd name="T51" fmla="*/ 1 h 85"/>
                  <a:gd name="T52" fmla="*/ 0 w 95"/>
                  <a:gd name="T53" fmla="*/ 1 h 85"/>
                  <a:gd name="T54" fmla="*/ 0 w 95"/>
                  <a:gd name="T55" fmla="*/ 1 h 85"/>
                  <a:gd name="T56" fmla="*/ 0 w 95"/>
                  <a:gd name="T57" fmla="*/ 1 h 85"/>
                  <a:gd name="T58" fmla="*/ 0 w 95"/>
                  <a:gd name="T59" fmla="*/ 1 h 85"/>
                  <a:gd name="T60" fmla="*/ 0 w 95"/>
                  <a:gd name="T61" fmla="*/ 1 h 85"/>
                  <a:gd name="T62" fmla="*/ 0 w 95"/>
                  <a:gd name="T63" fmla="*/ 1 h 85"/>
                  <a:gd name="T64" fmla="*/ 0 w 95"/>
                  <a:gd name="T65" fmla="*/ 1 h 85"/>
                  <a:gd name="T66" fmla="*/ 0 w 95"/>
                  <a:gd name="T67" fmla="*/ 1 h 85"/>
                  <a:gd name="T68" fmla="*/ 0 w 95"/>
                  <a:gd name="T69" fmla="*/ 0 h 85"/>
                  <a:gd name="T70" fmla="*/ 0 w 95"/>
                  <a:gd name="T71" fmla="*/ 0 h 85"/>
                  <a:gd name="T72" fmla="*/ 0 w 95"/>
                  <a:gd name="T73" fmla="*/ 1 h 85"/>
                  <a:gd name="T74" fmla="*/ 0 w 95"/>
                  <a:gd name="T75" fmla="*/ 1 h 85"/>
                  <a:gd name="T76" fmla="*/ 0 w 95"/>
                  <a:gd name="T77" fmla="*/ 1 h 85"/>
                  <a:gd name="T78" fmla="*/ 0 w 95"/>
                  <a:gd name="T79" fmla="*/ 1 h 85"/>
                  <a:gd name="T80" fmla="*/ 0 w 95"/>
                  <a:gd name="T81" fmla="*/ 1 h 85"/>
                  <a:gd name="T82" fmla="*/ 0 w 95"/>
                  <a:gd name="T83" fmla="*/ 1 h 85"/>
                  <a:gd name="T84" fmla="*/ 0 w 95"/>
                  <a:gd name="T85" fmla="*/ 1 h 85"/>
                  <a:gd name="T86" fmla="*/ 0 w 95"/>
                  <a:gd name="T87" fmla="*/ 1 h 85"/>
                  <a:gd name="T88" fmla="*/ 0 w 95"/>
                  <a:gd name="T89" fmla="*/ 1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5"/>
                  <a:gd name="T136" fmla="*/ 0 h 85"/>
                  <a:gd name="T137" fmla="*/ 95 w 95"/>
                  <a:gd name="T138" fmla="*/ 85 h 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5" h="85">
                    <a:moveTo>
                      <a:pt x="80" y="36"/>
                    </a:moveTo>
                    <a:lnTo>
                      <a:pt x="82" y="38"/>
                    </a:lnTo>
                    <a:lnTo>
                      <a:pt x="84" y="38"/>
                    </a:lnTo>
                    <a:lnTo>
                      <a:pt x="84" y="40"/>
                    </a:lnTo>
                    <a:lnTo>
                      <a:pt x="86" y="40"/>
                    </a:lnTo>
                    <a:lnTo>
                      <a:pt x="86" y="42"/>
                    </a:lnTo>
                    <a:lnTo>
                      <a:pt x="87" y="42"/>
                    </a:lnTo>
                    <a:lnTo>
                      <a:pt x="87" y="44"/>
                    </a:lnTo>
                    <a:lnTo>
                      <a:pt x="89" y="45"/>
                    </a:lnTo>
                    <a:lnTo>
                      <a:pt x="89" y="47"/>
                    </a:lnTo>
                    <a:lnTo>
                      <a:pt x="89" y="49"/>
                    </a:lnTo>
                    <a:lnTo>
                      <a:pt x="91" y="49"/>
                    </a:lnTo>
                    <a:lnTo>
                      <a:pt x="91" y="51"/>
                    </a:lnTo>
                    <a:lnTo>
                      <a:pt x="91" y="53"/>
                    </a:lnTo>
                    <a:lnTo>
                      <a:pt x="91" y="54"/>
                    </a:lnTo>
                    <a:lnTo>
                      <a:pt x="93" y="56"/>
                    </a:lnTo>
                    <a:lnTo>
                      <a:pt x="93" y="58"/>
                    </a:lnTo>
                    <a:lnTo>
                      <a:pt x="93" y="60"/>
                    </a:lnTo>
                    <a:lnTo>
                      <a:pt x="93" y="62"/>
                    </a:lnTo>
                    <a:lnTo>
                      <a:pt x="95" y="64"/>
                    </a:lnTo>
                    <a:lnTo>
                      <a:pt x="93" y="65"/>
                    </a:lnTo>
                    <a:lnTo>
                      <a:pt x="91" y="67"/>
                    </a:lnTo>
                    <a:lnTo>
                      <a:pt x="89" y="69"/>
                    </a:lnTo>
                    <a:lnTo>
                      <a:pt x="87" y="69"/>
                    </a:lnTo>
                    <a:lnTo>
                      <a:pt x="86" y="71"/>
                    </a:lnTo>
                    <a:lnTo>
                      <a:pt x="82" y="73"/>
                    </a:lnTo>
                    <a:lnTo>
                      <a:pt x="80" y="74"/>
                    </a:lnTo>
                    <a:lnTo>
                      <a:pt x="78" y="74"/>
                    </a:lnTo>
                    <a:lnTo>
                      <a:pt x="77" y="76"/>
                    </a:lnTo>
                    <a:lnTo>
                      <a:pt x="75" y="78"/>
                    </a:lnTo>
                    <a:lnTo>
                      <a:pt x="73" y="78"/>
                    </a:lnTo>
                    <a:lnTo>
                      <a:pt x="69" y="80"/>
                    </a:lnTo>
                    <a:lnTo>
                      <a:pt x="67" y="80"/>
                    </a:lnTo>
                    <a:lnTo>
                      <a:pt x="66" y="82"/>
                    </a:lnTo>
                    <a:lnTo>
                      <a:pt x="62" y="82"/>
                    </a:lnTo>
                    <a:lnTo>
                      <a:pt x="60" y="83"/>
                    </a:lnTo>
                    <a:lnTo>
                      <a:pt x="58" y="83"/>
                    </a:lnTo>
                    <a:lnTo>
                      <a:pt x="57" y="83"/>
                    </a:lnTo>
                    <a:lnTo>
                      <a:pt x="53" y="85"/>
                    </a:lnTo>
                    <a:lnTo>
                      <a:pt x="51" y="85"/>
                    </a:lnTo>
                    <a:lnTo>
                      <a:pt x="48" y="85"/>
                    </a:lnTo>
                    <a:lnTo>
                      <a:pt x="46" y="85"/>
                    </a:lnTo>
                    <a:lnTo>
                      <a:pt x="44" y="85"/>
                    </a:lnTo>
                    <a:lnTo>
                      <a:pt x="40" y="85"/>
                    </a:lnTo>
                    <a:lnTo>
                      <a:pt x="39" y="85"/>
                    </a:lnTo>
                    <a:lnTo>
                      <a:pt x="35" y="85"/>
                    </a:lnTo>
                    <a:lnTo>
                      <a:pt x="33" y="85"/>
                    </a:lnTo>
                    <a:lnTo>
                      <a:pt x="31" y="85"/>
                    </a:lnTo>
                    <a:lnTo>
                      <a:pt x="28" y="85"/>
                    </a:lnTo>
                    <a:lnTo>
                      <a:pt x="26" y="85"/>
                    </a:lnTo>
                    <a:lnTo>
                      <a:pt x="22" y="83"/>
                    </a:lnTo>
                    <a:lnTo>
                      <a:pt x="20" y="83"/>
                    </a:lnTo>
                    <a:lnTo>
                      <a:pt x="19" y="83"/>
                    </a:lnTo>
                    <a:lnTo>
                      <a:pt x="17" y="82"/>
                    </a:lnTo>
                    <a:lnTo>
                      <a:pt x="17" y="80"/>
                    </a:lnTo>
                    <a:lnTo>
                      <a:pt x="15" y="80"/>
                    </a:lnTo>
                    <a:lnTo>
                      <a:pt x="13" y="78"/>
                    </a:lnTo>
                    <a:lnTo>
                      <a:pt x="13" y="76"/>
                    </a:lnTo>
                    <a:lnTo>
                      <a:pt x="11" y="76"/>
                    </a:lnTo>
                    <a:lnTo>
                      <a:pt x="11" y="74"/>
                    </a:lnTo>
                    <a:lnTo>
                      <a:pt x="10" y="73"/>
                    </a:lnTo>
                    <a:lnTo>
                      <a:pt x="8" y="73"/>
                    </a:lnTo>
                    <a:lnTo>
                      <a:pt x="8" y="71"/>
                    </a:lnTo>
                    <a:lnTo>
                      <a:pt x="6" y="69"/>
                    </a:lnTo>
                    <a:lnTo>
                      <a:pt x="6" y="67"/>
                    </a:lnTo>
                    <a:lnTo>
                      <a:pt x="4" y="65"/>
                    </a:lnTo>
                    <a:lnTo>
                      <a:pt x="4" y="64"/>
                    </a:lnTo>
                    <a:lnTo>
                      <a:pt x="2" y="62"/>
                    </a:lnTo>
                    <a:lnTo>
                      <a:pt x="2" y="60"/>
                    </a:lnTo>
                    <a:lnTo>
                      <a:pt x="2" y="58"/>
                    </a:lnTo>
                    <a:lnTo>
                      <a:pt x="2" y="56"/>
                    </a:lnTo>
                    <a:lnTo>
                      <a:pt x="0" y="56"/>
                    </a:lnTo>
                    <a:lnTo>
                      <a:pt x="0" y="54"/>
                    </a:lnTo>
                    <a:lnTo>
                      <a:pt x="0" y="53"/>
                    </a:lnTo>
                    <a:lnTo>
                      <a:pt x="0" y="51"/>
                    </a:lnTo>
                    <a:lnTo>
                      <a:pt x="0" y="49"/>
                    </a:lnTo>
                    <a:lnTo>
                      <a:pt x="0" y="47"/>
                    </a:lnTo>
                    <a:lnTo>
                      <a:pt x="0" y="45"/>
                    </a:lnTo>
                    <a:lnTo>
                      <a:pt x="0" y="44"/>
                    </a:lnTo>
                    <a:lnTo>
                      <a:pt x="0" y="42"/>
                    </a:lnTo>
                    <a:lnTo>
                      <a:pt x="0" y="40"/>
                    </a:lnTo>
                    <a:lnTo>
                      <a:pt x="0" y="38"/>
                    </a:lnTo>
                    <a:lnTo>
                      <a:pt x="0" y="36"/>
                    </a:lnTo>
                    <a:lnTo>
                      <a:pt x="0" y="35"/>
                    </a:lnTo>
                    <a:lnTo>
                      <a:pt x="0" y="33"/>
                    </a:lnTo>
                    <a:lnTo>
                      <a:pt x="0" y="31"/>
                    </a:lnTo>
                    <a:lnTo>
                      <a:pt x="0" y="29"/>
                    </a:lnTo>
                    <a:lnTo>
                      <a:pt x="0" y="27"/>
                    </a:lnTo>
                    <a:lnTo>
                      <a:pt x="2" y="25"/>
                    </a:lnTo>
                    <a:lnTo>
                      <a:pt x="2" y="24"/>
                    </a:lnTo>
                    <a:lnTo>
                      <a:pt x="2" y="22"/>
                    </a:lnTo>
                    <a:lnTo>
                      <a:pt x="4" y="20"/>
                    </a:lnTo>
                    <a:lnTo>
                      <a:pt x="4" y="18"/>
                    </a:lnTo>
                    <a:lnTo>
                      <a:pt x="6" y="16"/>
                    </a:lnTo>
                    <a:lnTo>
                      <a:pt x="6" y="15"/>
                    </a:lnTo>
                    <a:lnTo>
                      <a:pt x="8" y="13"/>
                    </a:lnTo>
                    <a:lnTo>
                      <a:pt x="8" y="11"/>
                    </a:lnTo>
                    <a:lnTo>
                      <a:pt x="10" y="9"/>
                    </a:lnTo>
                    <a:lnTo>
                      <a:pt x="10" y="7"/>
                    </a:lnTo>
                    <a:lnTo>
                      <a:pt x="10" y="6"/>
                    </a:lnTo>
                    <a:lnTo>
                      <a:pt x="11" y="6"/>
                    </a:lnTo>
                    <a:lnTo>
                      <a:pt x="11" y="4"/>
                    </a:lnTo>
                    <a:lnTo>
                      <a:pt x="11" y="2"/>
                    </a:lnTo>
                    <a:lnTo>
                      <a:pt x="11" y="0"/>
                    </a:lnTo>
                    <a:lnTo>
                      <a:pt x="13" y="0"/>
                    </a:lnTo>
                    <a:lnTo>
                      <a:pt x="15" y="0"/>
                    </a:lnTo>
                    <a:lnTo>
                      <a:pt x="17" y="0"/>
                    </a:lnTo>
                    <a:lnTo>
                      <a:pt x="19" y="0"/>
                    </a:lnTo>
                    <a:lnTo>
                      <a:pt x="20" y="0"/>
                    </a:lnTo>
                    <a:lnTo>
                      <a:pt x="22" y="2"/>
                    </a:lnTo>
                    <a:lnTo>
                      <a:pt x="24" y="2"/>
                    </a:lnTo>
                    <a:lnTo>
                      <a:pt x="26" y="2"/>
                    </a:lnTo>
                    <a:lnTo>
                      <a:pt x="28" y="2"/>
                    </a:lnTo>
                    <a:lnTo>
                      <a:pt x="29" y="4"/>
                    </a:lnTo>
                    <a:lnTo>
                      <a:pt x="31" y="4"/>
                    </a:lnTo>
                    <a:lnTo>
                      <a:pt x="33" y="6"/>
                    </a:lnTo>
                    <a:lnTo>
                      <a:pt x="35" y="6"/>
                    </a:lnTo>
                    <a:lnTo>
                      <a:pt x="37" y="6"/>
                    </a:lnTo>
                    <a:lnTo>
                      <a:pt x="39" y="7"/>
                    </a:lnTo>
                    <a:lnTo>
                      <a:pt x="40" y="7"/>
                    </a:lnTo>
                    <a:lnTo>
                      <a:pt x="44" y="9"/>
                    </a:lnTo>
                    <a:lnTo>
                      <a:pt x="46" y="9"/>
                    </a:lnTo>
                    <a:lnTo>
                      <a:pt x="48" y="11"/>
                    </a:lnTo>
                    <a:lnTo>
                      <a:pt x="49" y="11"/>
                    </a:lnTo>
                    <a:lnTo>
                      <a:pt x="51" y="13"/>
                    </a:lnTo>
                    <a:lnTo>
                      <a:pt x="53" y="13"/>
                    </a:lnTo>
                    <a:lnTo>
                      <a:pt x="55" y="15"/>
                    </a:lnTo>
                    <a:lnTo>
                      <a:pt x="57" y="15"/>
                    </a:lnTo>
                    <a:lnTo>
                      <a:pt x="58" y="16"/>
                    </a:lnTo>
                    <a:lnTo>
                      <a:pt x="60" y="16"/>
                    </a:lnTo>
                    <a:lnTo>
                      <a:pt x="62" y="18"/>
                    </a:lnTo>
                    <a:lnTo>
                      <a:pt x="64" y="18"/>
                    </a:lnTo>
                    <a:lnTo>
                      <a:pt x="66" y="20"/>
                    </a:lnTo>
                    <a:lnTo>
                      <a:pt x="67" y="20"/>
                    </a:lnTo>
                    <a:lnTo>
                      <a:pt x="69" y="20"/>
                    </a:lnTo>
                    <a:lnTo>
                      <a:pt x="71" y="22"/>
                    </a:lnTo>
                    <a:lnTo>
                      <a:pt x="80" y="36"/>
                    </a:lnTo>
                    <a:close/>
                  </a:path>
                </a:pathLst>
              </a:custGeom>
              <a:solidFill>
                <a:srgbClr val="FFBFBF"/>
              </a:solidFill>
              <a:ln w="9525">
                <a:noFill/>
                <a:round/>
              </a:ln>
            </p:spPr>
            <p:txBody>
              <a:bodyPr/>
              <a:lstStyle/>
              <a:p>
                <a:endParaRPr lang="zh-CN" altLang="en-US"/>
              </a:p>
            </p:txBody>
          </p:sp>
          <p:sp>
            <p:nvSpPr>
              <p:cNvPr id="54" name="Freeform 39"/>
              <p:cNvSpPr/>
              <p:nvPr/>
            </p:nvSpPr>
            <p:spPr bwMode="auto">
              <a:xfrm>
                <a:off x="4338" y="1216"/>
                <a:ext cx="795" cy="32"/>
              </a:xfrm>
              <a:custGeom>
                <a:avLst/>
                <a:gdLst>
                  <a:gd name="T0" fmla="*/ 12 w 1591"/>
                  <a:gd name="T1" fmla="*/ 0 h 65"/>
                  <a:gd name="T2" fmla="*/ 0 w 1591"/>
                  <a:gd name="T3" fmla="*/ 0 h 65"/>
                  <a:gd name="T4" fmla="*/ 0 w 1591"/>
                  <a:gd name="T5" fmla="*/ 0 h 65"/>
                  <a:gd name="T6" fmla="*/ 0 w 1591"/>
                  <a:gd name="T7" fmla="*/ 0 h 65"/>
                  <a:gd name="T8" fmla="*/ 12 w 1591"/>
                  <a:gd name="T9" fmla="*/ 0 h 65"/>
                  <a:gd name="T10" fmla="*/ 12 w 1591"/>
                  <a:gd name="T11" fmla="*/ 0 h 65"/>
                  <a:gd name="T12" fmla="*/ 0 60000 65536"/>
                  <a:gd name="T13" fmla="*/ 0 60000 65536"/>
                  <a:gd name="T14" fmla="*/ 0 60000 65536"/>
                  <a:gd name="T15" fmla="*/ 0 60000 65536"/>
                  <a:gd name="T16" fmla="*/ 0 60000 65536"/>
                  <a:gd name="T17" fmla="*/ 0 60000 65536"/>
                  <a:gd name="T18" fmla="*/ 0 w 1591"/>
                  <a:gd name="T19" fmla="*/ 0 h 65"/>
                  <a:gd name="T20" fmla="*/ 1591 w 1591"/>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591" h="65">
                    <a:moveTo>
                      <a:pt x="1591" y="65"/>
                    </a:moveTo>
                    <a:lnTo>
                      <a:pt x="0" y="62"/>
                    </a:lnTo>
                    <a:lnTo>
                      <a:pt x="0" y="2"/>
                    </a:lnTo>
                    <a:lnTo>
                      <a:pt x="20" y="0"/>
                    </a:lnTo>
                    <a:lnTo>
                      <a:pt x="1591" y="0"/>
                    </a:lnTo>
                    <a:lnTo>
                      <a:pt x="1591" y="65"/>
                    </a:lnTo>
                    <a:close/>
                  </a:path>
                </a:pathLst>
              </a:custGeom>
              <a:solidFill>
                <a:srgbClr val="404040"/>
              </a:solidFill>
              <a:ln w="9525">
                <a:noFill/>
                <a:round/>
              </a:ln>
            </p:spPr>
            <p:txBody>
              <a:bodyPr/>
              <a:lstStyle/>
              <a:p>
                <a:endParaRPr lang="zh-CN" altLang="en-US"/>
              </a:p>
            </p:txBody>
          </p:sp>
          <p:sp>
            <p:nvSpPr>
              <p:cNvPr id="55" name="Freeform 40"/>
              <p:cNvSpPr/>
              <p:nvPr/>
            </p:nvSpPr>
            <p:spPr bwMode="auto">
              <a:xfrm>
                <a:off x="5149" y="1268"/>
                <a:ext cx="151" cy="337"/>
              </a:xfrm>
              <a:custGeom>
                <a:avLst/>
                <a:gdLst>
                  <a:gd name="T0" fmla="*/ 2 w 303"/>
                  <a:gd name="T1" fmla="*/ 1 h 674"/>
                  <a:gd name="T2" fmla="*/ 2 w 303"/>
                  <a:gd name="T3" fmla="*/ 1 h 674"/>
                  <a:gd name="T4" fmla="*/ 2 w 303"/>
                  <a:gd name="T5" fmla="*/ 3 h 674"/>
                  <a:gd name="T6" fmla="*/ 2 w 303"/>
                  <a:gd name="T7" fmla="*/ 3 h 674"/>
                  <a:gd name="T8" fmla="*/ 2 w 303"/>
                  <a:gd name="T9" fmla="*/ 3 h 674"/>
                  <a:gd name="T10" fmla="*/ 2 w 303"/>
                  <a:gd name="T11" fmla="*/ 5 h 674"/>
                  <a:gd name="T12" fmla="*/ 2 w 303"/>
                  <a:gd name="T13" fmla="*/ 5 h 674"/>
                  <a:gd name="T14" fmla="*/ 2 w 303"/>
                  <a:gd name="T15" fmla="*/ 5 h 674"/>
                  <a:gd name="T16" fmla="*/ 2 w 303"/>
                  <a:gd name="T17" fmla="*/ 5 h 674"/>
                  <a:gd name="T18" fmla="*/ 2 w 303"/>
                  <a:gd name="T19" fmla="*/ 5 h 674"/>
                  <a:gd name="T20" fmla="*/ 2 w 303"/>
                  <a:gd name="T21" fmla="*/ 5 h 674"/>
                  <a:gd name="T22" fmla="*/ 2 w 303"/>
                  <a:gd name="T23" fmla="*/ 5 h 674"/>
                  <a:gd name="T24" fmla="*/ 1 w 303"/>
                  <a:gd name="T25" fmla="*/ 5 h 674"/>
                  <a:gd name="T26" fmla="*/ 1 w 303"/>
                  <a:gd name="T27" fmla="*/ 5 h 674"/>
                  <a:gd name="T28" fmla="*/ 1 w 303"/>
                  <a:gd name="T29" fmla="*/ 5 h 674"/>
                  <a:gd name="T30" fmla="*/ 1 w 303"/>
                  <a:gd name="T31" fmla="*/ 5 h 674"/>
                  <a:gd name="T32" fmla="*/ 1 w 303"/>
                  <a:gd name="T33" fmla="*/ 5 h 674"/>
                  <a:gd name="T34" fmla="*/ 1 w 303"/>
                  <a:gd name="T35" fmla="*/ 5 h 674"/>
                  <a:gd name="T36" fmla="*/ 1 w 303"/>
                  <a:gd name="T37" fmla="*/ 5 h 674"/>
                  <a:gd name="T38" fmla="*/ 1 w 303"/>
                  <a:gd name="T39" fmla="*/ 3 h 674"/>
                  <a:gd name="T40" fmla="*/ 1 w 303"/>
                  <a:gd name="T41" fmla="*/ 3 h 674"/>
                  <a:gd name="T42" fmla="*/ 1 w 303"/>
                  <a:gd name="T43" fmla="*/ 3 h 674"/>
                  <a:gd name="T44" fmla="*/ 1 w 303"/>
                  <a:gd name="T45" fmla="*/ 3 h 674"/>
                  <a:gd name="T46" fmla="*/ 1 w 303"/>
                  <a:gd name="T47" fmla="*/ 1 h 674"/>
                  <a:gd name="T48" fmla="*/ 1 w 303"/>
                  <a:gd name="T49" fmla="*/ 1 h 674"/>
                  <a:gd name="T50" fmla="*/ 1 w 303"/>
                  <a:gd name="T51" fmla="*/ 1 h 674"/>
                  <a:gd name="T52" fmla="*/ 1 w 303"/>
                  <a:gd name="T53" fmla="*/ 1 h 674"/>
                  <a:gd name="T54" fmla="*/ 1 w 303"/>
                  <a:gd name="T55" fmla="*/ 1 h 674"/>
                  <a:gd name="T56" fmla="*/ 1 w 303"/>
                  <a:gd name="T57" fmla="*/ 1 h 674"/>
                  <a:gd name="T58" fmla="*/ 1 w 303"/>
                  <a:gd name="T59" fmla="*/ 1 h 674"/>
                  <a:gd name="T60" fmla="*/ 1 w 303"/>
                  <a:gd name="T61" fmla="*/ 3 h 674"/>
                  <a:gd name="T62" fmla="*/ 1 w 303"/>
                  <a:gd name="T63" fmla="*/ 3 h 674"/>
                  <a:gd name="T64" fmla="*/ 1 w 303"/>
                  <a:gd name="T65" fmla="*/ 3 h 674"/>
                  <a:gd name="T66" fmla="*/ 1 w 303"/>
                  <a:gd name="T67" fmla="*/ 3 h 674"/>
                  <a:gd name="T68" fmla="*/ 1 w 303"/>
                  <a:gd name="T69" fmla="*/ 3 h 674"/>
                  <a:gd name="T70" fmla="*/ 1 w 303"/>
                  <a:gd name="T71" fmla="*/ 5 h 674"/>
                  <a:gd name="T72" fmla="*/ 0 w 303"/>
                  <a:gd name="T73" fmla="*/ 5 h 674"/>
                  <a:gd name="T74" fmla="*/ 0 w 303"/>
                  <a:gd name="T75" fmla="*/ 5 h 674"/>
                  <a:gd name="T76" fmla="*/ 0 w 303"/>
                  <a:gd name="T77" fmla="*/ 5 h 674"/>
                  <a:gd name="T78" fmla="*/ 0 w 303"/>
                  <a:gd name="T79" fmla="*/ 5 h 674"/>
                  <a:gd name="T80" fmla="*/ 0 w 303"/>
                  <a:gd name="T81" fmla="*/ 5 h 674"/>
                  <a:gd name="T82" fmla="*/ 0 w 303"/>
                  <a:gd name="T83" fmla="*/ 5 h 674"/>
                  <a:gd name="T84" fmla="*/ 0 w 303"/>
                  <a:gd name="T85" fmla="*/ 5 h 674"/>
                  <a:gd name="T86" fmla="*/ 0 w 303"/>
                  <a:gd name="T87" fmla="*/ 5 h 674"/>
                  <a:gd name="T88" fmla="*/ 0 w 303"/>
                  <a:gd name="T89" fmla="*/ 5 h 674"/>
                  <a:gd name="T90" fmla="*/ 0 w 303"/>
                  <a:gd name="T91" fmla="*/ 3 h 674"/>
                  <a:gd name="T92" fmla="*/ 0 w 303"/>
                  <a:gd name="T93" fmla="*/ 3 h 674"/>
                  <a:gd name="T94" fmla="*/ 0 w 303"/>
                  <a:gd name="T95" fmla="*/ 1 h 674"/>
                  <a:gd name="T96" fmla="*/ 0 w 303"/>
                  <a:gd name="T97" fmla="*/ 1 h 674"/>
                  <a:gd name="T98" fmla="*/ 0 w 303"/>
                  <a:gd name="T99" fmla="*/ 1 h 674"/>
                  <a:gd name="T100" fmla="*/ 0 w 303"/>
                  <a:gd name="T101" fmla="*/ 1 h 674"/>
                  <a:gd name="T102" fmla="*/ 0 w 303"/>
                  <a:gd name="T103" fmla="*/ 1 h 674"/>
                  <a:gd name="T104" fmla="*/ 0 w 303"/>
                  <a:gd name="T105" fmla="*/ 1 h 674"/>
                  <a:gd name="T106" fmla="*/ 0 w 303"/>
                  <a:gd name="T107" fmla="*/ 1 h 674"/>
                  <a:gd name="T108" fmla="*/ 1 w 303"/>
                  <a:gd name="T109" fmla="*/ 1 h 674"/>
                  <a:gd name="T110" fmla="*/ 1 w 303"/>
                  <a:gd name="T111" fmla="*/ 1 h 674"/>
                  <a:gd name="T112" fmla="*/ 1 w 303"/>
                  <a:gd name="T113" fmla="*/ 1 h 674"/>
                  <a:gd name="T114" fmla="*/ 1 w 303"/>
                  <a:gd name="T115" fmla="*/ 1 h 674"/>
                  <a:gd name="T116" fmla="*/ 2 w 303"/>
                  <a:gd name="T117" fmla="*/ 1 h 674"/>
                  <a:gd name="T118" fmla="*/ 2 w 303"/>
                  <a:gd name="T119" fmla="*/ 1 h 6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3"/>
                  <a:gd name="T181" fmla="*/ 0 h 674"/>
                  <a:gd name="T182" fmla="*/ 303 w 303"/>
                  <a:gd name="T183" fmla="*/ 674 h 6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3" h="674">
                    <a:moveTo>
                      <a:pt x="303" y="56"/>
                    </a:moveTo>
                    <a:lnTo>
                      <a:pt x="303" y="71"/>
                    </a:lnTo>
                    <a:lnTo>
                      <a:pt x="301" y="87"/>
                    </a:lnTo>
                    <a:lnTo>
                      <a:pt x="301" y="102"/>
                    </a:lnTo>
                    <a:lnTo>
                      <a:pt x="301" y="116"/>
                    </a:lnTo>
                    <a:lnTo>
                      <a:pt x="301" y="132"/>
                    </a:lnTo>
                    <a:lnTo>
                      <a:pt x="301" y="147"/>
                    </a:lnTo>
                    <a:lnTo>
                      <a:pt x="301" y="163"/>
                    </a:lnTo>
                    <a:lnTo>
                      <a:pt x="299" y="178"/>
                    </a:lnTo>
                    <a:lnTo>
                      <a:pt x="299" y="194"/>
                    </a:lnTo>
                    <a:lnTo>
                      <a:pt x="299" y="209"/>
                    </a:lnTo>
                    <a:lnTo>
                      <a:pt x="297" y="225"/>
                    </a:lnTo>
                    <a:lnTo>
                      <a:pt x="297" y="239"/>
                    </a:lnTo>
                    <a:lnTo>
                      <a:pt x="297" y="256"/>
                    </a:lnTo>
                    <a:lnTo>
                      <a:pt x="297" y="270"/>
                    </a:lnTo>
                    <a:lnTo>
                      <a:pt x="296" y="285"/>
                    </a:lnTo>
                    <a:lnTo>
                      <a:pt x="296" y="301"/>
                    </a:lnTo>
                    <a:lnTo>
                      <a:pt x="296" y="315"/>
                    </a:lnTo>
                    <a:lnTo>
                      <a:pt x="296" y="332"/>
                    </a:lnTo>
                    <a:lnTo>
                      <a:pt x="294" y="346"/>
                    </a:lnTo>
                    <a:lnTo>
                      <a:pt x="294" y="363"/>
                    </a:lnTo>
                    <a:lnTo>
                      <a:pt x="294" y="377"/>
                    </a:lnTo>
                    <a:lnTo>
                      <a:pt x="292" y="393"/>
                    </a:lnTo>
                    <a:lnTo>
                      <a:pt x="292" y="408"/>
                    </a:lnTo>
                    <a:lnTo>
                      <a:pt x="292" y="422"/>
                    </a:lnTo>
                    <a:lnTo>
                      <a:pt x="292" y="439"/>
                    </a:lnTo>
                    <a:lnTo>
                      <a:pt x="292" y="453"/>
                    </a:lnTo>
                    <a:lnTo>
                      <a:pt x="290" y="469"/>
                    </a:lnTo>
                    <a:lnTo>
                      <a:pt x="290" y="484"/>
                    </a:lnTo>
                    <a:lnTo>
                      <a:pt x="290" y="498"/>
                    </a:lnTo>
                    <a:lnTo>
                      <a:pt x="290" y="515"/>
                    </a:lnTo>
                    <a:lnTo>
                      <a:pt x="290" y="529"/>
                    </a:lnTo>
                    <a:lnTo>
                      <a:pt x="290" y="544"/>
                    </a:lnTo>
                    <a:lnTo>
                      <a:pt x="290" y="547"/>
                    </a:lnTo>
                    <a:lnTo>
                      <a:pt x="288" y="549"/>
                    </a:lnTo>
                    <a:lnTo>
                      <a:pt x="288" y="553"/>
                    </a:lnTo>
                    <a:lnTo>
                      <a:pt x="288" y="556"/>
                    </a:lnTo>
                    <a:lnTo>
                      <a:pt x="288" y="558"/>
                    </a:lnTo>
                    <a:lnTo>
                      <a:pt x="288" y="562"/>
                    </a:lnTo>
                    <a:lnTo>
                      <a:pt x="288" y="565"/>
                    </a:lnTo>
                    <a:lnTo>
                      <a:pt x="288" y="569"/>
                    </a:lnTo>
                    <a:lnTo>
                      <a:pt x="288" y="573"/>
                    </a:lnTo>
                    <a:lnTo>
                      <a:pt x="288" y="575"/>
                    </a:lnTo>
                    <a:lnTo>
                      <a:pt x="288" y="578"/>
                    </a:lnTo>
                    <a:lnTo>
                      <a:pt x="288" y="582"/>
                    </a:lnTo>
                    <a:lnTo>
                      <a:pt x="288" y="585"/>
                    </a:lnTo>
                    <a:lnTo>
                      <a:pt x="288" y="589"/>
                    </a:lnTo>
                    <a:lnTo>
                      <a:pt x="288" y="593"/>
                    </a:lnTo>
                    <a:lnTo>
                      <a:pt x="288" y="596"/>
                    </a:lnTo>
                    <a:lnTo>
                      <a:pt x="288" y="598"/>
                    </a:lnTo>
                    <a:lnTo>
                      <a:pt x="288" y="602"/>
                    </a:lnTo>
                    <a:lnTo>
                      <a:pt x="288" y="605"/>
                    </a:lnTo>
                    <a:lnTo>
                      <a:pt x="288" y="609"/>
                    </a:lnTo>
                    <a:lnTo>
                      <a:pt x="288" y="613"/>
                    </a:lnTo>
                    <a:lnTo>
                      <a:pt x="288" y="616"/>
                    </a:lnTo>
                    <a:lnTo>
                      <a:pt x="288" y="620"/>
                    </a:lnTo>
                    <a:lnTo>
                      <a:pt x="288" y="622"/>
                    </a:lnTo>
                    <a:lnTo>
                      <a:pt x="288" y="625"/>
                    </a:lnTo>
                    <a:lnTo>
                      <a:pt x="288" y="629"/>
                    </a:lnTo>
                    <a:lnTo>
                      <a:pt x="287" y="633"/>
                    </a:lnTo>
                    <a:lnTo>
                      <a:pt x="287" y="636"/>
                    </a:lnTo>
                    <a:lnTo>
                      <a:pt x="287" y="640"/>
                    </a:lnTo>
                    <a:lnTo>
                      <a:pt x="287" y="642"/>
                    </a:lnTo>
                    <a:lnTo>
                      <a:pt x="287" y="645"/>
                    </a:lnTo>
                    <a:lnTo>
                      <a:pt x="287" y="649"/>
                    </a:lnTo>
                    <a:lnTo>
                      <a:pt x="283" y="649"/>
                    </a:lnTo>
                    <a:lnTo>
                      <a:pt x="279" y="651"/>
                    </a:lnTo>
                    <a:lnTo>
                      <a:pt x="276" y="651"/>
                    </a:lnTo>
                    <a:lnTo>
                      <a:pt x="272" y="652"/>
                    </a:lnTo>
                    <a:lnTo>
                      <a:pt x="270" y="652"/>
                    </a:lnTo>
                    <a:lnTo>
                      <a:pt x="267" y="652"/>
                    </a:lnTo>
                    <a:lnTo>
                      <a:pt x="263" y="654"/>
                    </a:lnTo>
                    <a:lnTo>
                      <a:pt x="259" y="654"/>
                    </a:lnTo>
                    <a:lnTo>
                      <a:pt x="256" y="654"/>
                    </a:lnTo>
                    <a:lnTo>
                      <a:pt x="254" y="656"/>
                    </a:lnTo>
                    <a:lnTo>
                      <a:pt x="250" y="656"/>
                    </a:lnTo>
                    <a:lnTo>
                      <a:pt x="247" y="656"/>
                    </a:lnTo>
                    <a:lnTo>
                      <a:pt x="243" y="658"/>
                    </a:lnTo>
                    <a:lnTo>
                      <a:pt x="239" y="658"/>
                    </a:lnTo>
                    <a:lnTo>
                      <a:pt x="238" y="658"/>
                    </a:lnTo>
                    <a:lnTo>
                      <a:pt x="234" y="660"/>
                    </a:lnTo>
                    <a:lnTo>
                      <a:pt x="230" y="660"/>
                    </a:lnTo>
                    <a:lnTo>
                      <a:pt x="227" y="660"/>
                    </a:lnTo>
                    <a:lnTo>
                      <a:pt x="223" y="662"/>
                    </a:lnTo>
                    <a:lnTo>
                      <a:pt x="221" y="662"/>
                    </a:lnTo>
                    <a:lnTo>
                      <a:pt x="218" y="663"/>
                    </a:lnTo>
                    <a:lnTo>
                      <a:pt x="214" y="663"/>
                    </a:lnTo>
                    <a:lnTo>
                      <a:pt x="210" y="665"/>
                    </a:lnTo>
                    <a:lnTo>
                      <a:pt x="209" y="665"/>
                    </a:lnTo>
                    <a:lnTo>
                      <a:pt x="205" y="667"/>
                    </a:lnTo>
                    <a:lnTo>
                      <a:pt x="201" y="667"/>
                    </a:lnTo>
                    <a:lnTo>
                      <a:pt x="200" y="669"/>
                    </a:lnTo>
                    <a:lnTo>
                      <a:pt x="196" y="669"/>
                    </a:lnTo>
                    <a:lnTo>
                      <a:pt x="192" y="671"/>
                    </a:lnTo>
                    <a:lnTo>
                      <a:pt x="189" y="671"/>
                    </a:lnTo>
                    <a:lnTo>
                      <a:pt x="187" y="672"/>
                    </a:lnTo>
                    <a:lnTo>
                      <a:pt x="183" y="674"/>
                    </a:lnTo>
                    <a:lnTo>
                      <a:pt x="181" y="667"/>
                    </a:lnTo>
                    <a:lnTo>
                      <a:pt x="180" y="660"/>
                    </a:lnTo>
                    <a:lnTo>
                      <a:pt x="180" y="652"/>
                    </a:lnTo>
                    <a:lnTo>
                      <a:pt x="178" y="645"/>
                    </a:lnTo>
                    <a:lnTo>
                      <a:pt x="176" y="636"/>
                    </a:lnTo>
                    <a:lnTo>
                      <a:pt x="176" y="629"/>
                    </a:lnTo>
                    <a:lnTo>
                      <a:pt x="174" y="622"/>
                    </a:lnTo>
                    <a:lnTo>
                      <a:pt x="172" y="614"/>
                    </a:lnTo>
                    <a:lnTo>
                      <a:pt x="172" y="607"/>
                    </a:lnTo>
                    <a:lnTo>
                      <a:pt x="171" y="598"/>
                    </a:lnTo>
                    <a:lnTo>
                      <a:pt x="171" y="591"/>
                    </a:lnTo>
                    <a:lnTo>
                      <a:pt x="169" y="584"/>
                    </a:lnTo>
                    <a:lnTo>
                      <a:pt x="169" y="575"/>
                    </a:lnTo>
                    <a:lnTo>
                      <a:pt x="169" y="567"/>
                    </a:lnTo>
                    <a:lnTo>
                      <a:pt x="167" y="560"/>
                    </a:lnTo>
                    <a:lnTo>
                      <a:pt x="167" y="551"/>
                    </a:lnTo>
                    <a:lnTo>
                      <a:pt x="167" y="544"/>
                    </a:lnTo>
                    <a:lnTo>
                      <a:pt x="165" y="537"/>
                    </a:lnTo>
                    <a:lnTo>
                      <a:pt x="165" y="527"/>
                    </a:lnTo>
                    <a:lnTo>
                      <a:pt x="165" y="520"/>
                    </a:lnTo>
                    <a:lnTo>
                      <a:pt x="163" y="513"/>
                    </a:lnTo>
                    <a:lnTo>
                      <a:pt x="163" y="504"/>
                    </a:lnTo>
                    <a:lnTo>
                      <a:pt x="163" y="497"/>
                    </a:lnTo>
                    <a:lnTo>
                      <a:pt x="162" y="489"/>
                    </a:lnTo>
                    <a:lnTo>
                      <a:pt x="162" y="480"/>
                    </a:lnTo>
                    <a:lnTo>
                      <a:pt x="162" y="473"/>
                    </a:lnTo>
                    <a:lnTo>
                      <a:pt x="160" y="466"/>
                    </a:lnTo>
                    <a:lnTo>
                      <a:pt x="160" y="457"/>
                    </a:lnTo>
                    <a:lnTo>
                      <a:pt x="158" y="450"/>
                    </a:lnTo>
                    <a:lnTo>
                      <a:pt x="158" y="442"/>
                    </a:lnTo>
                    <a:lnTo>
                      <a:pt x="158" y="433"/>
                    </a:lnTo>
                    <a:lnTo>
                      <a:pt x="156" y="426"/>
                    </a:lnTo>
                    <a:lnTo>
                      <a:pt x="156" y="415"/>
                    </a:lnTo>
                    <a:lnTo>
                      <a:pt x="156" y="402"/>
                    </a:lnTo>
                    <a:lnTo>
                      <a:pt x="154" y="392"/>
                    </a:lnTo>
                    <a:lnTo>
                      <a:pt x="154" y="379"/>
                    </a:lnTo>
                    <a:lnTo>
                      <a:pt x="154" y="368"/>
                    </a:lnTo>
                    <a:lnTo>
                      <a:pt x="154" y="355"/>
                    </a:lnTo>
                    <a:lnTo>
                      <a:pt x="154" y="343"/>
                    </a:lnTo>
                    <a:lnTo>
                      <a:pt x="154" y="332"/>
                    </a:lnTo>
                    <a:lnTo>
                      <a:pt x="154" y="319"/>
                    </a:lnTo>
                    <a:lnTo>
                      <a:pt x="154" y="306"/>
                    </a:lnTo>
                    <a:lnTo>
                      <a:pt x="154" y="296"/>
                    </a:lnTo>
                    <a:lnTo>
                      <a:pt x="154" y="283"/>
                    </a:lnTo>
                    <a:lnTo>
                      <a:pt x="154" y="270"/>
                    </a:lnTo>
                    <a:lnTo>
                      <a:pt x="154" y="257"/>
                    </a:lnTo>
                    <a:lnTo>
                      <a:pt x="156" y="247"/>
                    </a:lnTo>
                    <a:lnTo>
                      <a:pt x="156" y="234"/>
                    </a:lnTo>
                    <a:lnTo>
                      <a:pt x="156" y="221"/>
                    </a:lnTo>
                    <a:lnTo>
                      <a:pt x="156" y="209"/>
                    </a:lnTo>
                    <a:lnTo>
                      <a:pt x="156" y="198"/>
                    </a:lnTo>
                    <a:lnTo>
                      <a:pt x="158" y="185"/>
                    </a:lnTo>
                    <a:lnTo>
                      <a:pt x="158" y="172"/>
                    </a:lnTo>
                    <a:lnTo>
                      <a:pt x="158" y="160"/>
                    </a:lnTo>
                    <a:lnTo>
                      <a:pt x="158" y="149"/>
                    </a:lnTo>
                    <a:lnTo>
                      <a:pt x="158" y="136"/>
                    </a:lnTo>
                    <a:lnTo>
                      <a:pt x="158" y="123"/>
                    </a:lnTo>
                    <a:lnTo>
                      <a:pt x="160" y="113"/>
                    </a:lnTo>
                    <a:lnTo>
                      <a:pt x="160" y="100"/>
                    </a:lnTo>
                    <a:lnTo>
                      <a:pt x="160" y="89"/>
                    </a:lnTo>
                    <a:lnTo>
                      <a:pt x="160" y="76"/>
                    </a:lnTo>
                    <a:lnTo>
                      <a:pt x="160" y="65"/>
                    </a:lnTo>
                    <a:lnTo>
                      <a:pt x="160" y="53"/>
                    </a:lnTo>
                    <a:lnTo>
                      <a:pt x="160" y="42"/>
                    </a:lnTo>
                    <a:lnTo>
                      <a:pt x="158" y="42"/>
                    </a:lnTo>
                    <a:lnTo>
                      <a:pt x="158" y="40"/>
                    </a:lnTo>
                    <a:lnTo>
                      <a:pt x="156" y="38"/>
                    </a:lnTo>
                    <a:lnTo>
                      <a:pt x="154" y="36"/>
                    </a:lnTo>
                    <a:lnTo>
                      <a:pt x="153" y="36"/>
                    </a:lnTo>
                    <a:lnTo>
                      <a:pt x="151" y="36"/>
                    </a:lnTo>
                    <a:lnTo>
                      <a:pt x="145" y="42"/>
                    </a:lnTo>
                    <a:lnTo>
                      <a:pt x="145" y="53"/>
                    </a:lnTo>
                    <a:lnTo>
                      <a:pt x="143" y="65"/>
                    </a:lnTo>
                    <a:lnTo>
                      <a:pt x="143" y="78"/>
                    </a:lnTo>
                    <a:lnTo>
                      <a:pt x="143" y="89"/>
                    </a:lnTo>
                    <a:lnTo>
                      <a:pt x="143" y="102"/>
                    </a:lnTo>
                    <a:lnTo>
                      <a:pt x="143" y="114"/>
                    </a:lnTo>
                    <a:lnTo>
                      <a:pt x="143" y="127"/>
                    </a:lnTo>
                    <a:lnTo>
                      <a:pt x="142" y="138"/>
                    </a:lnTo>
                    <a:lnTo>
                      <a:pt x="142" y="151"/>
                    </a:lnTo>
                    <a:lnTo>
                      <a:pt x="142" y="163"/>
                    </a:lnTo>
                    <a:lnTo>
                      <a:pt x="142" y="174"/>
                    </a:lnTo>
                    <a:lnTo>
                      <a:pt x="142" y="187"/>
                    </a:lnTo>
                    <a:lnTo>
                      <a:pt x="142" y="199"/>
                    </a:lnTo>
                    <a:lnTo>
                      <a:pt x="142" y="210"/>
                    </a:lnTo>
                    <a:lnTo>
                      <a:pt x="142" y="223"/>
                    </a:lnTo>
                    <a:lnTo>
                      <a:pt x="142" y="236"/>
                    </a:lnTo>
                    <a:lnTo>
                      <a:pt x="142" y="248"/>
                    </a:lnTo>
                    <a:lnTo>
                      <a:pt x="142" y="259"/>
                    </a:lnTo>
                    <a:lnTo>
                      <a:pt x="140" y="272"/>
                    </a:lnTo>
                    <a:lnTo>
                      <a:pt x="140" y="283"/>
                    </a:lnTo>
                    <a:lnTo>
                      <a:pt x="140" y="296"/>
                    </a:lnTo>
                    <a:lnTo>
                      <a:pt x="140" y="308"/>
                    </a:lnTo>
                    <a:lnTo>
                      <a:pt x="140" y="319"/>
                    </a:lnTo>
                    <a:lnTo>
                      <a:pt x="138" y="332"/>
                    </a:lnTo>
                    <a:lnTo>
                      <a:pt x="138" y="343"/>
                    </a:lnTo>
                    <a:lnTo>
                      <a:pt x="138" y="355"/>
                    </a:lnTo>
                    <a:lnTo>
                      <a:pt x="136" y="366"/>
                    </a:lnTo>
                    <a:lnTo>
                      <a:pt x="136" y="379"/>
                    </a:lnTo>
                    <a:lnTo>
                      <a:pt x="134" y="390"/>
                    </a:lnTo>
                    <a:lnTo>
                      <a:pt x="133" y="401"/>
                    </a:lnTo>
                    <a:lnTo>
                      <a:pt x="133" y="413"/>
                    </a:lnTo>
                    <a:lnTo>
                      <a:pt x="131" y="424"/>
                    </a:lnTo>
                    <a:lnTo>
                      <a:pt x="131" y="431"/>
                    </a:lnTo>
                    <a:lnTo>
                      <a:pt x="131" y="439"/>
                    </a:lnTo>
                    <a:lnTo>
                      <a:pt x="131" y="446"/>
                    </a:lnTo>
                    <a:lnTo>
                      <a:pt x="131" y="455"/>
                    </a:lnTo>
                    <a:lnTo>
                      <a:pt x="131" y="462"/>
                    </a:lnTo>
                    <a:lnTo>
                      <a:pt x="131" y="469"/>
                    </a:lnTo>
                    <a:lnTo>
                      <a:pt x="131" y="479"/>
                    </a:lnTo>
                    <a:lnTo>
                      <a:pt x="131" y="486"/>
                    </a:lnTo>
                    <a:lnTo>
                      <a:pt x="131" y="493"/>
                    </a:lnTo>
                    <a:lnTo>
                      <a:pt x="131" y="502"/>
                    </a:lnTo>
                    <a:lnTo>
                      <a:pt x="131" y="509"/>
                    </a:lnTo>
                    <a:lnTo>
                      <a:pt x="131" y="517"/>
                    </a:lnTo>
                    <a:lnTo>
                      <a:pt x="131" y="526"/>
                    </a:lnTo>
                    <a:lnTo>
                      <a:pt x="131" y="533"/>
                    </a:lnTo>
                    <a:lnTo>
                      <a:pt x="129" y="540"/>
                    </a:lnTo>
                    <a:lnTo>
                      <a:pt x="129" y="549"/>
                    </a:lnTo>
                    <a:lnTo>
                      <a:pt x="129" y="556"/>
                    </a:lnTo>
                    <a:lnTo>
                      <a:pt x="129" y="565"/>
                    </a:lnTo>
                    <a:lnTo>
                      <a:pt x="129" y="573"/>
                    </a:lnTo>
                    <a:lnTo>
                      <a:pt x="127" y="580"/>
                    </a:lnTo>
                    <a:lnTo>
                      <a:pt x="127" y="589"/>
                    </a:lnTo>
                    <a:lnTo>
                      <a:pt x="127" y="596"/>
                    </a:lnTo>
                    <a:lnTo>
                      <a:pt x="127" y="604"/>
                    </a:lnTo>
                    <a:lnTo>
                      <a:pt x="125" y="611"/>
                    </a:lnTo>
                    <a:lnTo>
                      <a:pt x="125" y="620"/>
                    </a:lnTo>
                    <a:lnTo>
                      <a:pt x="125" y="627"/>
                    </a:lnTo>
                    <a:lnTo>
                      <a:pt x="124" y="634"/>
                    </a:lnTo>
                    <a:lnTo>
                      <a:pt x="124" y="642"/>
                    </a:lnTo>
                    <a:lnTo>
                      <a:pt x="122" y="651"/>
                    </a:lnTo>
                    <a:lnTo>
                      <a:pt x="122" y="658"/>
                    </a:lnTo>
                    <a:lnTo>
                      <a:pt x="122" y="665"/>
                    </a:lnTo>
                    <a:lnTo>
                      <a:pt x="120" y="672"/>
                    </a:lnTo>
                    <a:lnTo>
                      <a:pt x="116" y="672"/>
                    </a:lnTo>
                    <a:lnTo>
                      <a:pt x="114" y="671"/>
                    </a:lnTo>
                    <a:lnTo>
                      <a:pt x="111" y="671"/>
                    </a:lnTo>
                    <a:lnTo>
                      <a:pt x="109" y="671"/>
                    </a:lnTo>
                    <a:lnTo>
                      <a:pt x="105" y="669"/>
                    </a:lnTo>
                    <a:lnTo>
                      <a:pt x="102" y="669"/>
                    </a:lnTo>
                    <a:lnTo>
                      <a:pt x="100" y="669"/>
                    </a:lnTo>
                    <a:lnTo>
                      <a:pt x="96" y="667"/>
                    </a:lnTo>
                    <a:lnTo>
                      <a:pt x="93" y="667"/>
                    </a:lnTo>
                    <a:lnTo>
                      <a:pt x="91" y="665"/>
                    </a:lnTo>
                    <a:lnTo>
                      <a:pt x="87" y="665"/>
                    </a:lnTo>
                    <a:lnTo>
                      <a:pt x="84" y="663"/>
                    </a:lnTo>
                    <a:lnTo>
                      <a:pt x="82" y="663"/>
                    </a:lnTo>
                    <a:lnTo>
                      <a:pt x="78" y="662"/>
                    </a:lnTo>
                    <a:lnTo>
                      <a:pt x="75" y="662"/>
                    </a:lnTo>
                    <a:lnTo>
                      <a:pt x="71" y="660"/>
                    </a:lnTo>
                    <a:lnTo>
                      <a:pt x="69" y="660"/>
                    </a:lnTo>
                    <a:lnTo>
                      <a:pt x="66" y="658"/>
                    </a:lnTo>
                    <a:lnTo>
                      <a:pt x="62" y="658"/>
                    </a:lnTo>
                    <a:lnTo>
                      <a:pt x="58" y="658"/>
                    </a:lnTo>
                    <a:lnTo>
                      <a:pt x="57" y="656"/>
                    </a:lnTo>
                    <a:lnTo>
                      <a:pt x="53" y="656"/>
                    </a:lnTo>
                    <a:lnTo>
                      <a:pt x="49" y="654"/>
                    </a:lnTo>
                    <a:lnTo>
                      <a:pt x="46" y="654"/>
                    </a:lnTo>
                    <a:lnTo>
                      <a:pt x="44" y="654"/>
                    </a:lnTo>
                    <a:lnTo>
                      <a:pt x="40" y="652"/>
                    </a:lnTo>
                    <a:lnTo>
                      <a:pt x="37" y="652"/>
                    </a:lnTo>
                    <a:lnTo>
                      <a:pt x="33" y="652"/>
                    </a:lnTo>
                    <a:lnTo>
                      <a:pt x="31" y="651"/>
                    </a:lnTo>
                    <a:lnTo>
                      <a:pt x="28" y="651"/>
                    </a:lnTo>
                    <a:lnTo>
                      <a:pt x="24" y="651"/>
                    </a:lnTo>
                    <a:lnTo>
                      <a:pt x="20" y="651"/>
                    </a:lnTo>
                    <a:lnTo>
                      <a:pt x="20" y="633"/>
                    </a:lnTo>
                    <a:lnTo>
                      <a:pt x="20" y="613"/>
                    </a:lnTo>
                    <a:lnTo>
                      <a:pt x="20" y="594"/>
                    </a:lnTo>
                    <a:lnTo>
                      <a:pt x="18" y="576"/>
                    </a:lnTo>
                    <a:lnTo>
                      <a:pt x="18" y="558"/>
                    </a:lnTo>
                    <a:lnTo>
                      <a:pt x="17" y="538"/>
                    </a:lnTo>
                    <a:lnTo>
                      <a:pt x="17" y="520"/>
                    </a:lnTo>
                    <a:lnTo>
                      <a:pt x="15" y="502"/>
                    </a:lnTo>
                    <a:lnTo>
                      <a:pt x="15" y="482"/>
                    </a:lnTo>
                    <a:lnTo>
                      <a:pt x="13" y="464"/>
                    </a:lnTo>
                    <a:lnTo>
                      <a:pt x="13" y="446"/>
                    </a:lnTo>
                    <a:lnTo>
                      <a:pt x="11" y="428"/>
                    </a:lnTo>
                    <a:lnTo>
                      <a:pt x="11" y="408"/>
                    </a:lnTo>
                    <a:lnTo>
                      <a:pt x="9" y="390"/>
                    </a:lnTo>
                    <a:lnTo>
                      <a:pt x="8" y="372"/>
                    </a:lnTo>
                    <a:lnTo>
                      <a:pt x="8" y="352"/>
                    </a:lnTo>
                    <a:lnTo>
                      <a:pt x="6" y="334"/>
                    </a:lnTo>
                    <a:lnTo>
                      <a:pt x="6" y="315"/>
                    </a:lnTo>
                    <a:lnTo>
                      <a:pt x="4" y="296"/>
                    </a:lnTo>
                    <a:lnTo>
                      <a:pt x="2" y="277"/>
                    </a:lnTo>
                    <a:lnTo>
                      <a:pt x="2" y="257"/>
                    </a:lnTo>
                    <a:lnTo>
                      <a:pt x="2" y="239"/>
                    </a:lnTo>
                    <a:lnTo>
                      <a:pt x="0" y="221"/>
                    </a:lnTo>
                    <a:lnTo>
                      <a:pt x="0" y="201"/>
                    </a:lnTo>
                    <a:lnTo>
                      <a:pt x="0" y="183"/>
                    </a:lnTo>
                    <a:lnTo>
                      <a:pt x="0" y="163"/>
                    </a:lnTo>
                    <a:lnTo>
                      <a:pt x="0" y="145"/>
                    </a:lnTo>
                    <a:lnTo>
                      <a:pt x="0" y="125"/>
                    </a:lnTo>
                    <a:lnTo>
                      <a:pt x="0" y="107"/>
                    </a:lnTo>
                    <a:lnTo>
                      <a:pt x="0" y="87"/>
                    </a:lnTo>
                    <a:lnTo>
                      <a:pt x="0" y="67"/>
                    </a:lnTo>
                    <a:lnTo>
                      <a:pt x="2" y="49"/>
                    </a:lnTo>
                    <a:lnTo>
                      <a:pt x="6" y="47"/>
                    </a:lnTo>
                    <a:lnTo>
                      <a:pt x="11" y="47"/>
                    </a:lnTo>
                    <a:lnTo>
                      <a:pt x="15" y="45"/>
                    </a:lnTo>
                    <a:lnTo>
                      <a:pt x="20" y="45"/>
                    </a:lnTo>
                    <a:lnTo>
                      <a:pt x="24" y="44"/>
                    </a:lnTo>
                    <a:lnTo>
                      <a:pt x="29" y="44"/>
                    </a:lnTo>
                    <a:lnTo>
                      <a:pt x="33" y="42"/>
                    </a:lnTo>
                    <a:lnTo>
                      <a:pt x="38" y="40"/>
                    </a:lnTo>
                    <a:lnTo>
                      <a:pt x="42" y="40"/>
                    </a:lnTo>
                    <a:lnTo>
                      <a:pt x="47" y="38"/>
                    </a:lnTo>
                    <a:lnTo>
                      <a:pt x="51" y="38"/>
                    </a:lnTo>
                    <a:lnTo>
                      <a:pt x="57" y="36"/>
                    </a:lnTo>
                    <a:lnTo>
                      <a:pt x="60" y="35"/>
                    </a:lnTo>
                    <a:lnTo>
                      <a:pt x="66" y="35"/>
                    </a:lnTo>
                    <a:lnTo>
                      <a:pt x="69" y="33"/>
                    </a:lnTo>
                    <a:lnTo>
                      <a:pt x="73" y="31"/>
                    </a:lnTo>
                    <a:lnTo>
                      <a:pt x="78" y="29"/>
                    </a:lnTo>
                    <a:lnTo>
                      <a:pt x="82" y="29"/>
                    </a:lnTo>
                    <a:lnTo>
                      <a:pt x="87" y="27"/>
                    </a:lnTo>
                    <a:lnTo>
                      <a:pt x="91" y="26"/>
                    </a:lnTo>
                    <a:lnTo>
                      <a:pt x="95" y="24"/>
                    </a:lnTo>
                    <a:lnTo>
                      <a:pt x="100" y="22"/>
                    </a:lnTo>
                    <a:lnTo>
                      <a:pt x="104" y="20"/>
                    </a:lnTo>
                    <a:lnTo>
                      <a:pt x="107" y="18"/>
                    </a:lnTo>
                    <a:lnTo>
                      <a:pt x="113" y="16"/>
                    </a:lnTo>
                    <a:lnTo>
                      <a:pt x="116" y="15"/>
                    </a:lnTo>
                    <a:lnTo>
                      <a:pt x="120" y="13"/>
                    </a:lnTo>
                    <a:lnTo>
                      <a:pt x="124" y="9"/>
                    </a:lnTo>
                    <a:lnTo>
                      <a:pt x="127" y="7"/>
                    </a:lnTo>
                    <a:lnTo>
                      <a:pt x="133" y="6"/>
                    </a:lnTo>
                    <a:lnTo>
                      <a:pt x="136" y="2"/>
                    </a:lnTo>
                    <a:lnTo>
                      <a:pt x="140" y="0"/>
                    </a:lnTo>
                    <a:lnTo>
                      <a:pt x="143" y="4"/>
                    </a:lnTo>
                    <a:lnTo>
                      <a:pt x="149" y="7"/>
                    </a:lnTo>
                    <a:lnTo>
                      <a:pt x="153" y="11"/>
                    </a:lnTo>
                    <a:lnTo>
                      <a:pt x="156" y="15"/>
                    </a:lnTo>
                    <a:lnTo>
                      <a:pt x="162" y="18"/>
                    </a:lnTo>
                    <a:lnTo>
                      <a:pt x="165" y="20"/>
                    </a:lnTo>
                    <a:lnTo>
                      <a:pt x="171" y="24"/>
                    </a:lnTo>
                    <a:lnTo>
                      <a:pt x="176" y="26"/>
                    </a:lnTo>
                    <a:lnTo>
                      <a:pt x="180" y="29"/>
                    </a:lnTo>
                    <a:lnTo>
                      <a:pt x="185" y="31"/>
                    </a:lnTo>
                    <a:lnTo>
                      <a:pt x="191" y="33"/>
                    </a:lnTo>
                    <a:lnTo>
                      <a:pt x="194" y="36"/>
                    </a:lnTo>
                    <a:lnTo>
                      <a:pt x="200" y="38"/>
                    </a:lnTo>
                    <a:lnTo>
                      <a:pt x="205" y="40"/>
                    </a:lnTo>
                    <a:lnTo>
                      <a:pt x="209" y="42"/>
                    </a:lnTo>
                    <a:lnTo>
                      <a:pt x="214" y="44"/>
                    </a:lnTo>
                    <a:lnTo>
                      <a:pt x="220" y="45"/>
                    </a:lnTo>
                    <a:lnTo>
                      <a:pt x="225" y="47"/>
                    </a:lnTo>
                    <a:lnTo>
                      <a:pt x="230" y="47"/>
                    </a:lnTo>
                    <a:lnTo>
                      <a:pt x="236" y="49"/>
                    </a:lnTo>
                    <a:lnTo>
                      <a:pt x="241" y="51"/>
                    </a:lnTo>
                    <a:lnTo>
                      <a:pt x="247" y="51"/>
                    </a:lnTo>
                    <a:lnTo>
                      <a:pt x="252" y="53"/>
                    </a:lnTo>
                    <a:lnTo>
                      <a:pt x="258" y="53"/>
                    </a:lnTo>
                    <a:lnTo>
                      <a:pt x="263" y="55"/>
                    </a:lnTo>
                    <a:lnTo>
                      <a:pt x="268" y="55"/>
                    </a:lnTo>
                    <a:lnTo>
                      <a:pt x="274" y="55"/>
                    </a:lnTo>
                    <a:lnTo>
                      <a:pt x="279" y="56"/>
                    </a:lnTo>
                    <a:lnTo>
                      <a:pt x="285" y="56"/>
                    </a:lnTo>
                    <a:lnTo>
                      <a:pt x="290" y="56"/>
                    </a:lnTo>
                    <a:lnTo>
                      <a:pt x="296" y="56"/>
                    </a:lnTo>
                    <a:lnTo>
                      <a:pt x="303" y="56"/>
                    </a:lnTo>
                    <a:close/>
                  </a:path>
                </a:pathLst>
              </a:custGeom>
              <a:solidFill>
                <a:srgbClr val="4997D1"/>
              </a:solidFill>
              <a:ln w="9525">
                <a:noFill/>
                <a:round/>
              </a:ln>
            </p:spPr>
            <p:txBody>
              <a:bodyPr/>
              <a:lstStyle/>
              <a:p>
                <a:endParaRPr lang="zh-CN" altLang="en-US"/>
              </a:p>
            </p:txBody>
          </p:sp>
          <p:sp>
            <p:nvSpPr>
              <p:cNvPr id="56" name="Freeform 41"/>
              <p:cNvSpPr/>
              <p:nvPr/>
            </p:nvSpPr>
            <p:spPr bwMode="auto">
              <a:xfrm>
                <a:off x="4293" y="1572"/>
                <a:ext cx="60" cy="38"/>
              </a:xfrm>
              <a:custGeom>
                <a:avLst/>
                <a:gdLst>
                  <a:gd name="T0" fmla="*/ 1 w 119"/>
                  <a:gd name="T1" fmla="*/ 1 h 74"/>
                  <a:gd name="T2" fmla="*/ 1 w 119"/>
                  <a:gd name="T3" fmla="*/ 1 h 74"/>
                  <a:gd name="T4" fmla="*/ 1 w 119"/>
                  <a:gd name="T5" fmla="*/ 1 h 74"/>
                  <a:gd name="T6" fmla="*/ 1 w 119"/>
                  <a:gd name="T7" fmla="*/ 1 h 74"/>
                  <a:gd name="T8" fmla="*/ 1 w 119"/>
                  <a:gd name="T9" fmla="*/ 1 h 74"/>
                  <a:gd name="T10" fmla="*/ 1 w 119"/>
                  <a:gd name="T11" fmla="*/ 1 h 74"/>
                  <a:gd name="T12" fmla="*/ 1 w 119"/>
                  <a:gd name="T13" fmla="*/ 1 h 74"/>
                  <a:gd name="T14" fmla="*/ 1 w 119"/>
                  <a:gd name="T15" fmla="*/ 1 h 74"/>
                  <a:gd name="T16" fmla="*/ 1 w 119"/>
                  <a:gd name="T17" fmla="*/ 1 h 74"/>
                  <a:gd name="T18" fmla="*/ 1 w 119"/>
                  <a:gd name="T19" fmla="*/ 1 h 74"/>
                  <a:gd name="T20" fmla="*/ 1 w 119"/>
                  <a:gd name="T21" fmla="*/ 1 h 74"/>
                  <a:gd name="T22" fmla="*/ 1 w 119"/>
                  <a:gd name="T23" fmla="*/ 1 h 74"/>
                  <a:gd name="T24" fmla="*/ 1 w 119"/>
                  <a:gd name="T25" fmla="*/ 1 h 74"/>
                  <a:gd name="T26" fmla="*/ 1 w 119"/>
                  <a:gd name="T27" fmla="*/ 1 h 74"/>
                  <a:gd name="T28" fmla="*/ 1 w 119"/>
                  <a:gd name="T29" fmla="*/ 1 h 74"/>
                  <a:gd name="T30" fmla="*/ 1 w 119"/>
                  <a:gd name="T31" fmla="*/ 1 h 74"/>
                  <a:gd name="T32" fmla="*/ 1 w 119"/>
                  <a:gd name="T33" fmla="*/ 1 h 74"/>
                  <a:gd name="T34" fmla="*/ 1 w 119"/>
                  <a:gd name="T35" fmla="*/ 1 h 74"/>
                  <a:gd name="T36" fmla="*/ 1 w 119"/>
                  <a:gd name="T37" fmla="*/ 1 h 74"/>
                  <a:gd name="T38" fmla="*/ 0 w 119"/>
                  <a:gd name="T39" fmla="*/ 1 h 74"/>
                  <a:gd name="T40" fmla="*/ 0 w 119"/>
                  <a:gd name="T41" fmla="*/ 1 h 74"/>
                  <a:gd name="T42" fmla="*/ 0 w 119"/>
                  <a:gd name="T43" fmla="*/ 1 h 74"/>
                  <a:gd name="T44" fmla="*/ 0 w 119"/>
                  <a:gd name="T45" fmla="*/ 1 h 74"/>
                  <a:gd name="T46" fmla="*/ 0 w 119"/>
                  <a:gd name="T47" fmla="*/ 1 h 74"/>
                  <a:gd name="T48" fmla="*/ 0 w 119"/>
                  <a:gd name="T49" fmla="*/ 1 h 74"/>
                  <a:gd name="T50" fmla="*/ 0 w 119"/>
                  <a:gd name="T51" fmla="*/ 1 h 74"/>
                  <a:gd name="T52" fmla="*/ 0 w 119"/>
                  <a:gd name="T53" fmla="*/ 1 h 74"/>
                  <a:gd name="T54" fmla="*/ 0 w 119"/>
                  <a:gd name="T55" fmla="*/ 1 h 74"/>
                  <a:gd name="T56" fmla="*/ 0 w 119"/>
                  <a:gd name="T57" fmla="*/ 1 h 74"/>
                  <a:gd name="T58" fmla="*/ 1 w 119"/>
                  <a:gd name="T59" fmla="*/ 1 h 74"/>
                  <a:gd name="T60" fmla="*/ 1 w 119"/>
                  <a:gd name="T61" fmla="*/ 1 h 74"/>
                  <a:gd name="T62" fmla="*/ 1 w 119"/>
                  <a:gd name="T63" fmla="*/ 1 h 74"/>
                  <a:gd name="T64" fmla="*/ 1 w 119"/>
                  <a:gd name="T65" fmla="*/ 1 h 74"/>
                  <a:gd name="T66" fmla="*/ 1 w 119"/>
                  <a:gd name="T67" fmla="*/ 0 h 74"/>
                  <a:gd name="T68" fmla="*/ 1 w 119"/>
                  <a:gd name="T69" fmla="*/ 0 h 74"/>
                  <a:gd name="T70" fmla="*/ 1 w 119"/>
                  <a:gd name="T71" fmla="*/ 0 h 74"/>
                  <a:gd name="T72" fmla="*/ 1 w 119"/>
                  <a:gd name="T73" fmla="*/ 0 h 74"/>
                  <a:gd name="T74" fmla="*/ 1 w 119"/>
                  <a:gd name="T75" fmla="*/ 0 h 74"/>
                  <a:gd name="T76" fmla="*/ 1 w 119"/>
                  <a:gd name="T77" fmla="*/ 0 h 74"/>
                  <a:gd name="T78" fmla="*/ 1 w 119"/>
                  <a:gd name="T79" fmla="*/ 0 h 74"/>
                  <a:gd name="T80" fmla="*/ 1 w 119"/>
                  <a:gd name="T81" fmla="*/ 0 h 74"/>
                  <a:gd name="T82" fmla="*/ 1 w 119"/>
                  <a:gd name="T83" fmla="*/ 0 h 74"/>
                  <a:gd name="T84" fmla="*/ 1 w 119"/>
                  <a:gd name="T85" fmla="*/ 0 h 74"/>
                  <a:gd name="T86" fmla="*/ 1 w 119"/>
                  <a:gd name="T87" fmla="*/ 0 h 74"/>
                  <a:gd name="T88" fmla="*/ 1 w 119"/>
                  <a:gd name="T89" fmla="*/ 0 h 74"/>
                  <a:gd name="T90" fmla="*/ 1 w 119"/>
                  <a:gd name="T91" fmla="*/ 0 h 74"/>
                  <a:gd name="T92" fmla="*/ 1 w 119"/>
                  <a:gd name="T93" fmla="*/ 0 h 74"/>
                  <a:gd name="T94" fmla="*/ 1 w 119"/>
                  <a:gd name="T95" fmla="*/ 0 h 74"/>
                  <a:gd name="T96" fmla="*/ 1 w 119"/>
                  <a:gd name="T97" fmla="*/ 1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74"/>
                  <a:gd name="T149" fmla="*/ 119 w 119"/>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74">
                    <a:moveTo>
                      <a:pt x="119" y="72"/>
                    </a:moveTo>
                    <a:lnTo>
                      <a:pt x="116" y="72"/>
                    </a:lnTo>
                    <a:lnTo>
                      <a:pt x="114" y="72"/>
                    </a:lnTo>
                    <a:lnTo>
                      <a:pt x="110" y="74"/>
                    </a:lnTo>
                    <a:lnTo>
                      <a:pt x="107" y="74"/>
                    </a:lnTo>
                    <a:lnTo>
                      <a:pt x="103" y="74"/>
                    </a:lnTo>
                    <a:lnTo>
                      <a:pt x="99" y="74"/>
                    </a:lnTo>
                    <a:lnTo>
                      <a:pt x="96" y="74"/>
                    </a:lnTo>
                    <a:lnTo>
                      <a:pt x="92" y="74"/>
                    </a:lnTo>
                    <a:lnTo>
                      <a:pt x="88" y="74"/>
                    </a:lnTo>
                    <a:lnTo>
                      <a:pt x="85" y="74"/>
                    </a:lnTo>
                    <a:lnTo>
                      <a:pt x="81" y="74"/>
                    </a:lnTo>
                    <a:lnTo>
                      <a:pt x="78" y="74"/>
                    </a:lnTo>
                    <a:lnTo>
                      <a:pt x="74" y="74"/>
                    </a:lnTo>
                    <a:lnTo>
                      <a:pt x="70" y="74"/>
                    </a:lnTo>
                    <a:lnTo>
                      <a:pt x="67" y="74"/>
                    </a:lnTo>
                    <a:lnTo>
                      <a:pt x="63" y="74"/>
                    </a:lnTo>
                    <a:lnTo>
                      <a:pt x="59" y="74"/>
                    </a:lnTo>
                    <a:lnTo>
                      <a:pt x="56" y="74"/>
                    </a:lnTo>
                    <a:lnTo>
                      <a:pt x="52" y="74"/>
                    </a:lnTo>
                    <a:lnTo>
                      <a:pt x="49" y="74"/>
                    </a:lnTo>
                    <a:lnTo>
                      <a:pt x="45" y="74"/>
                    </a:lnTo>
                    <a:lnTo>
                      <a:pt x="41" y="74"/>
                    </a:lnTo>
                    <a:lnTo>
                      <a:pt x="38" y="74"/>
                    </a:lnTo>
                    <a:lnTo>
                      <a:pt x="32" y="74"/>
                    </a:lnTo>
                    <a:lnTo>
                      <a:pt x="29" y="74"/>
                    </a:lnTo>
                    <a:lnTo>
                      <a:pt x="25" y="74"/>
                    </a:lnTo>
                    <a:lnTo>
                      <a:pt x="21" y="74"/>
                    </a:lnTo>
                    <a:lnTo>
                      <a:pt x="18" y="74"/>
                    </a:lnTo>
                    <a:lnTo>
                      <a:pt x="14" y="74"/>
                    </a:lnTo>
                    <a:lnTo>
                      <a:pt x="9" y="74"/>
                    </a:lnTo>
                    <a:lnTo>
                      <a:pt x="5" y="74"/>
                    </a:lnTo>
                    <a:lnTo>
                      <a:pt x="1" y="74"/>
                    </a:lnTo>
                    <a:lnTo>
                      <a:pt x="1" y="72"/>
                    </a:lnTo>
                    <a:lnTo>
                      <a:pt x="1" y="69"/>
                    </a:lnTo>
                    <a:lnTo>
                      <a:pt x="1" y="67"/>
                    </a:lnTo>
                    <a:lnTo>
                      <a:pt x="1" y="65"/>
                    </a:lnTo>
                    <a:lnTo>
                      <a:pt x="1" y="63"/>
                    </a:lnTo>
                    <a:lnTo>
                      <a:pt x="0" y="62"/>
                    </a:lnTo>
                    <a:lnTo>
                      <a:pt x="0" y="58"/>
                    </a:lnTo>
                    <a:lnTo>
                      <a:pt x="0" y="56"/>
                    </a:lnTo>
                    <a:lnTo>
                      <a:pt x="0" y="54"/>
                    </a:lnTo>
                    <a:lnTo>
                      <a:pt x="0" y="53"/>
                    </a:lnTo>
                    <a:lnTo>
                      <a:pt x="0" y="49"/>
                    </a:lnTo>
                    <a:lnTo>
                      <a:pt x="0" y="47"/>
                    </a:lnTo>
                    <a:lnTo>
                      <a:pt x="0" y="45"/>
                    </a:lnTo>
                    <a:lnTo>
                      <a:pt x="0" y="42"/>
                    </a:lnTo>
                    <a:lnTo>
                      <a:pt x="0" y="40"/>
                    </a:lnTo>
                    <a:lnTo>
                      <a:pt x="0" y="38"/>
                    </a:lnTo>
                    <a:lnTo>
                      <a:pt x="0" y="36"/>
                    </a:lnTo>
                    <a:lnTo>
                      <a:pt x="0" y="33"/>
                    </a:lnTo>
                    <a:lnTo>
                      <a:pt x="0" y="31"/>
                    </a:lnTo>
                    <a:lnTo>
                      <a:pt x="0" y="29"/>
                    </a:lnTo>
                    <a:lnTo>
                      <a:pt x="0" y="25"/>
                    </a:lnTo>
                    <a:lnTo>
                      <a:pt x="0" y="24"/>
                    </a:lnTo>
                    <a:lnTo>
                      <a:pt x="0" y="22"/>
                    </a:lnTo>
                    <a:lnTo>
                      <a:pt x="0" y="20"/>
                    </a:lnTo>
                    <a:lnTo>
                      <a:pt x="0" y="16"/>
                    </a:lnTo>
                    <a:lnTo>
                      <a:pt x="0" y="14"/>
                    </a:lnTo>
                    <a:lnTo>
                      <a:pt x="1" y="13"/>
                    </a:lnTo>
                    <a:lnTo>
                      <a:pt x="1" y="11"/>
                    </a:lnTo>
                    <a:lnTo>
                      <a:pt x="1" y="7"/>
                    </a:lnTo>
                    <a:lnTo>
                      <a:pt x="1" y="5"/>
                    </a:lnTo>
                    <a:lnTo>
                      <a:pt x="1" y="4"/>
                    </a:lnTo>
                    <a:lnTo>
                      <a:pt x="1" y="2"/>
                    </a:lnTo>
                    <a:lnTo>
                      <a:pt x="5" y="2"/>
                    </a:lnTo>
                    <a:lnTo>
                      <a:pt x="9" y="0"/>
                    </a:lnTo>
                    <a:lnTo>
                      <a:pt x="12" y="0"/>
                    </a:lnTo>
                    <a:lnTo>
                      <a:pt x="16" y="0"/>
                    </a:lnTo>
                    <a:lnTo>
                      <a:pt x="20" y="0"/>
                    </a:lnTo>
                    <a:lnTo>
                      <a:pt x="21" y="0"/>
                    </a:lnTo>
                    <a:lnTo>
                      <a:pt x="25" y="0"/>
                    </a:lnTo>
                    <a:lnTo>
                      <a:pt x="29" y="0"/>
                    </a:lnTo>
                    <a:lnTo>
                      <a:pt x="32" y="0"/>
                    </a:lnTo>
                    <a:lnTo>
                      <a:pt x="36" y="0"/>
                    </a:lnTo>
                    <a:lnTo>
                      <a:pt x="40" y="0"/>
                    </a:lnTo>
                    <a:lnTo>
                      <a:pt x="43" y="0"/>
                    </a:lnTo>
                    <a:lnTo>
                      <a:pt x="47" y="0"/>
                    </a:lnTo>
                    <a:lnTo>
                      <a:pt x="50" y="0"/>
                    </a:lnTo>
                    <a:lnTo>
                      <a:pt x="54" y="0"/>
                    </a:lnTo>
                    <a:lnTo>
                      <a:pt x="58" y="0"/>
                    </a:lnTo>
                    <a:lnTo>
                      <a:pt x="61" y="0"/>
                    </a:lnTo>
                    <a:lnTo>
                      <a:pt x="67" y="0"/>
                    </a:lnTo>
                    <a:lnTo>
                      <a:pt x="70" y="0"/>
                    </a:lnTo>
                    <a:lnTo>
                      <a:pt x="74" y="0"/>
                    </a:lnTo>
                    <a:lnTo>
                      <a:pt x="78" y="0"/>
                    </a:lnTo>
                    <a:lnTo>
                      <a:pt x="81" y="0"/>
                    </a:lnTo>
                    <a:lnTo>
                      <a:pt x="85" y="0"/>
                    </a:lnTo>
                    <a:lnTo>
                      <a:pt x="88" y="0"/>
                    </a:lnTo>
                    <a:lnTo>
                      <a:pt x="92" y="0"/>
                    </a:lnTo>
                    <a:lnTo>
                      <a:pt x="96" y="0"/>
                    </a:lnTo>
                    <a:lnTo>
                      <a:pt x="101" y="0"/>
                    </a:lnTo>
                    <a:lnTo>
                      <a:pt x="105" y="0"/>
                    </a:lnTo>
                    <a:lnTo>
                      <a:pt x="108" y="0"/>
                    </a:lnTo>
                    <a:lnTo>
                      <a:pt x="112" y="0"/>
                    </a:lnTo>
                    <a:lnTo>
                      <a:pt x="116" y="0"/>
                    </a:lnTo>
                    <a:lnTo>
                      <a:pt x="119" y="0"/>
                    </a:lnTo>
                    <a:lnTo>
                      <a:pt x="119" y="72"/>
                    </a:lnTo>
                    <a:close/>
                  </a:path>
                </a:pathLst>
              </a:custGeom>
              <a:solidFill>
                <a:srgbClr val="7F7F7F"/>
              </a:solidFill>
              <a:ln w="9525">
                <a:noFill/>
                <a:round/>
              </a:ln>
            </p:spPr>
            <p:txBody>
              <a:bodyPr/>
              <a:lstStyle/>
              <a:p>
                <a:endParaRPr lang="zh-CN" altLang="en-US"/>
              </a:p>
            </p:txBody>
          </p:sp>
          <p:sp>
            <p:nvSpPr>
              <p:cNvPr id="57" name="Freeform 42"/>
              <p:cNvSpPr/>
              <p:nvPr/>
            </p:nvSpPr>
            <p:spPr bwMode="auto">
              <a:xfrm>
                <a:off x="5244" y="1601"/>
                <a:ext cx="92" cy="24"/>
              </a:xfrm>
              <a:custGeom>
                <a:avLst/>
                <a:gdLst>
                  <a:gd name="T0" fmla="*/ 1 w 184"/>
                  <a:gd name="T1" fmla="*/ 0 h 49"/>
                  <a:gd name="T2" fmla="*/ 1 w 184"/>
                  <a:gd name="T3" fmla="*/ 0 h 49"/>
                  <a:gd name="T4" fmla="*/ 1 w 184"/>
                  <a:gd name="T5" fmla="*/ 0 h 49"/>
                  <a:gd name="T6" fmla="*/ 1 w 184"/>
                  <a:gd name="T7" fmla="*/ 0 h 49"/>
                  <a:gd name="T8" fmla="*/ 1 w 184"/>
                  <a:gd name="T9" fmla="*/ 0 h 49"/>
                  <a:gd name="T10" fmla="*/ 1 w 184"/>
                  <a:gd name="T11" fmla="*/ 0 h 49"/>
                  <a:gd name="T12" fmla="*/ 1 w 184"/>
                  <a:gd name="T13" fmla="*/ 0 h 49"/>
                  <a:gd name="T14" fmla="*/ 1 w 184"/>
                  <a:gd name="T15" fmla="*/ 0 h 49"/>
                  <a:gd name="T16" fmla="*/ 1 w 184"/>
                  <a:gd name="T17" fmla="*/ 0 h 49"/>
                  <a:gd name="T18" fmla="*/ 1 w 184"/>
                  <a:gd name="T19" fmla="*/ 0 h 49"/>
                  <a:gd name="T20" fmla="*/ 1 w 184"/>
                  <a:gd name="T21" fmla="*/ 0 h 49"/>
                  <a:gd name="T22" fmla="*/ 1 w 184"/>
                  <a:gd name="T23" fmla="*/ 0 h 49"/>
                  <a:gd name="T24" fmla="*/ 1 w 184"/>
                  <a:gd name="T25" fmla="*/ 0 h 49"/>
                  <a:gd name="T26" fmla="*/ 1 w 184"/>
                  <a:gd name="T27" fmla="*/ 0 h 49"/>
                  <a:gd name="T28" fmla="*/ 1 w 184"/>
                  <a:gd name="T29" fmla="*/ 0 h 49"/>
                  <a:gd name="T30" fmla="*/ 1 w 184"/>
                  <a:gd name="T31" fmla="*/ 0 h 49"/>
                  <a:gd name="T32" fmla="*/ 1 w 184"/>
                  <a:gd name="T33" fmla="*/ 0 h 49"/>
                  <a:gd name="T34" fmla="*/ 1 w 184"/>
                  <a:gd name="T35" fmla="*/ 0 h 49"/>
                  <a:gd name="T36" fmla="*/ 1 w 184"/>
                  <a:gd name="T37" fmla="*/ 0 h 49"/>
                  <a:gd name="T38" fmla="*/ 1 w 184"/>
                  <a:gd name="T39" fmla="*/ 0 h 49"/>
                  <a:gd name="T40" fmla="*/ 1 w 184"/>
                  <a:gd name="T41" fmla="*/ 0 h 49"/>
                  <a:gd name="T42" fmla="*/ 0 w 184"/>
                  <a:gd name="T43" fmla="*/ 0 h 49"/>
                  <a:gd name="T44" fmla="*/ 0 w 184"/>
                  <a:gd name="T45" fmla="*/ 0 h 49"/>
                  <a:gd name="T46" fmla="*/ 0 w 184"/>
                  <a:gd name="T47" fmla="*/ 0 h 49"/>
                  <a:gd name="T48" fmla="*/ 1 w 184"/>
                  <a:gd name="T49" fmla="*/ 0 h 49"/>
                  <a:gd name="T50" fmla="*/ 1 w 184"/>
                  <a:gd name="T51" fmla="*/ 0 h 49"/>
                  <a:gd name="T52" fmla="*/ 1 w 184"/>
                  <a:gd name="T53" fmla="*/ 0 h 49"/>
                  <a:gd name="T54" fmla="*/ 1 w 184"/>
                  <a:gd name="T55" fmla="*/ 0 h 49"/>
                  <a:gd name="T56" fmla="*/ 1 w 184"/>
                  <a:gd name="T57" fmla="*/ 0 h 49"/>
                  <a:gd name="T58" fmla="*/ 1 w 184"/>
                  <a:gd name="T59" fmla="*/ 0 h 49"/>
                  <a:gd name="T60" fmla="*/ 1 w 184"/>
                  <a:gd name="T61" fmla="*/ 0 h 49"/>
                  <a:gd name="T62" fmla="*/ 1 w 184"/>
                  <a:gd name="T63" fmla="*/ 0 h 49"/>
                  <a:gd name="T64" fmla="*/ 1 w 184"/>
                  <a:gd name="T65" fmla="*/ 0 h 49"/>
                  <a:gd name="T66" fmla="*/ 1 w 184"/>
                  <a:gd name="T67" fmla="*/ 0 h 49"/>
                  <a:gd name="T68" fmla="*/ 1 w 184"/>
                  <a:gd name="T69" fmla="*/ 0 h 49"/>
                  <a:gd name="T70" fmla="*/ 1 w 184"/>
                  <a:gd name="T71" fmla="*/ 0 h 49"/>
                  <a:gd name="T72" fmla="*/ 1 w 184"/>
                  <a:gd name="T73" fmla="*/ 0 h 49"/>
                  <a:gd name="T74" fmla="*/ 1 w 184"/>
                  <a:gd name="T75" fmla="*/ 0 h 49"/>
                  <a:gd name="T76" fmla="*/ 1 w 184"/>
                  <a:gd name="T77" fmla="*/ 0 h 49"/>
                  <a:gd name="T78" fmla="*/ 1 w 184"/>
                  <a:gd name="T79" fmla="*/ 0 h 49"/>
                  <a:gd name="T80" fmla="*/ 1 w 184"/>
                  <a:gd name="T81" fmla="*/ 0 h 49"/>
                  <a:gd name="T82" fmla="*/ 1 w 184"/>
                  <a:gd name="T83" fmla="*/ 0 h 49"/>
                  <a:gd name="T84" fmla="*/ 1 w 184"/>
                  <a:gd name="T85" fmla="*/ 0 h 49"/>
                  <a:gd name="T86" fmla="*/ 1 w 184"/>
                  <a:gd name="T87" fmla="*/ 0 h 49"/>
                  <a:gd name="T88" fmla="*/ 1 w 184"/>
                  <a:gd name="T89" fmla="*/ 0 h 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4"/>
                  <a:gd name="T136" fmla="*/ 0 h 49"/>
                  <a:gd name="T137" fmla="*/ 184 w 184"/>
                  <a:gd name="T138" fmla="*/ 49 h 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4" h="49">
                    <a:moveTo>
                      <a:pt x="184" y="47"/>
                    </a:moveTo>
                    <a:lnTo>
                      <a:pt x="179" y="47"/>
                    </a:lnTo>
                    <a:lnTo>
                      <a:pt x="175" y="47"/>
                    </a:lnTo>
                    <a:lnTo>
                      <a:pt x="170" y="47"/>
                    </a:lnTo>
                    <a:lnTo>
                      <a:pt x="166" y="47"/>
                    </a:lnTo>
                    <a:lnTo>
                      <a:pt x="161" y="47"/>
                    </a:lnTo>
                    <a:lnTo>
                      <a:pt x="157" y="47"/>
                    </a:lnTo>
                    <a:lnTo>
                      <a:pt x="152" y="47"/>
                    </a:lnTo>
                    <a:lnTo>
                      <a:pt x="148" y="49"/>
                    </a:lnTo>
                    <a:lnTo>
                      <a:pt x="143" y="49"/>
                    </a:lnTo>
                    <a:lnTo>
                      <a:pt x="139" y="49"/>
                    </a:lnTo>
                    <a:lnTo>
                      <a:pt x="134" y="49"/>
                    </a:lnTo>
                    <a:lnTo>
                      <a:pt x="128" y="49"/>
                    </a:lnTo>
                    <a:lnTo>
                      <a:pt x="125" y="49"/>
                    </a:lnTo>
                    <a:lnTo>
                      <a:pt x="119" y="49"/>
                    </a:lnTo>
                    <a:lnTo>
                      <a:pt x="115" y="49"/>
                    </a:lnTo>
                    <a:lnTo>
                      <a:pt x="110" y="49"/>
                    </a:lnTo>
                    <a:lnTo>
                      <a:pt x="106" y="49"/>
                    </a:lnTo>
                    <a:lnTo>
                      <a:pt x="101" y="49"/>
                    </a:lnTo>
                    <a:lnTo>
                      <a:pt x="97" y="47"/>
                    </a:lnTo>
                    <a:lnTo>
                      <a:pt x="92" y="47"/>
                    </a:lnTo>
                    <a:lnTo>
                      <a:pt x="88" y="47"/>
                    </a:lnTo>
                    <a:lnTo>
                      <a:pt x="83" y="47"/>
                    </a:lnTo>
                    <a:lnTo>
                      <a:pt x="79" y="45"/>
                    </a:lnTo>
                    <a:lnTo>
                      <a:pt x="76" y="45"/>
                    </a:lnTo>
                    <a:lnTo>
                      <a:pt x="70" y="44"/>
                    </a:lnTo>
                    <a:lnTo>
                      <a:pt x="67" y="42"/>
                    </a:lnTo>
                    <a:lnTo>
                      <a:pt x="63" y="42"/>
                    </a:lnTo>
                    <a:lnTo>
                      <a:pt x="59" y="40"/>
                    </a:lnTo>
                    <a:lnTo>
                      <a:pt x="54" y="38"/>
                    </a:lnTo>
                    <a:lnTo>
                      <a:pt x="50" y="36"/>
                    </a:lnTo>
                    <a:lnTo>
                      <a:pt x="47" y="35"/>
                    </a:lnTo>
                    <a:lnTo>
                      <a:pt x="43" y="33"/>
                    </a:lnTo>
                    <a:lnTo>
                      <a:pt x="43" y="35"/>
                    </a:lnTo>
                    <a:lnTo>
                      <a:pt x="41" y="36"/>
                    </a:lnTo>
                    <a:lnTo>
                      <a:pt x="41" y="38"/>
                    </a:lnTo>
                    <a:lnTo>
                      <a:pt x="39" y="38"/>
                    </a:lnTo>
                    <a:lnTo>
                      <a:pt x="39" y="40"/>
                    </a:lnTo>
                    <a:lnTo>
                      <a:pt x="38" y="40"/>
                    </a:lnTo>
                    <a:lnTo>
                      <a:pt x="38" y="42"/>
                    </a:lnTo>
                    <a:lnTo>
                      <a:pt x="36" y="42"/>
                    </a:lnTo>
                    <a:lnTo>
                      <a:pt x="34" y="42"/>
                    </a:lnTo>
                    <a:lnTo>
                      <a:pt x="34" y="44"/>
                    </a:lnTo>
                    <a:lnTo>
                      <a:pt x="32" y="44"/>
                    </a:lnTo>
                    <a:lnTo>
                      <a:pt x="30" y="44"/>
                    </a:lnTo>
                    <a:lnTo>
                      <a:pt x="29" y="44"/>
                    </a:lnTo>
                    <a:lnTo>
                      <a:pt x="27" y="44"/>
                    </a:lnTo>
                    <a:lnTo>
                      <a:pt x="25" y="44"/>
                    </a:lnTo>
                    <a:lnTo>
                      <a:pt x="23" y="44"/>
                    </a:lnTo>
                    <a:lnTo>
                      <a:pt x="21" y="42"/>
                    </a:lnTo>
                    <a:lnTo>
                      <a:pt x="19" y="42"/>
                    </a:lnTo>
                    <a:lnTo>
                      <a:pt x="18" y="42"/>
                    </a:lnTo>
                    <a:lnTo>
                      <a:pt x="16" y="42"/>
                    </a:lnTo>
                    <a:lnTo>
                      <a:pt x="14" y="42"/>
                    </a:lnTo>
                    <a:lnTo>
                      <a:pt x="12" y="40"/>
                    </a:lnTo>
                    <a:lnTo>
                      <a:pt x="10" y="40"/>
                    </a:lnTo>
                    <a:lnTo>
                      <a:pt x="9" y="40"/>
                    </a:lnTo>
                    <a:lnTo>
                      <a:pt x="7" y="40"/>
                    </a:lnTo>
                    <a:lnTo>
                      <a:pt x="5" y="42"/>
                    </a:lnTo>
                    <a:lnTo>
                      <a:pt x="3" y="42"/>
                    </a:lnTo>
                    <a:lnTo>
                      <a:pt x="3" y="40"/>
                    </a:lnTo>
                    <a:lnTo>
                      <a:pt x="1" y="40"/>
                    </a:lnTo>
                    <a:lnTo>
                      <a:pt x="1" y="38"/>
                    </a:lnTo>
                    <a:lnTo>
                      <a:pt x="1" y="36"/>
                    </a:lnTo>
                    <a:lnTo>
                      <a:pt x="1" y="35"/>
                    </a:lnTo>
                    <a:lnTo>
                      <a:pt x="0" y="35"/>
                    </a:lnTo>
                    <a:lnTo>
                      <a:pt x="0" y="33"/>
                    </a:lnTo>
                    <a:lnTo>
                      <a:pt x="0" y="31"/>
                    </a:lnTo>
                    <a:lnTo>
                      <a:pt x="0" y="29"/>
                    </a:lnTo>
                    <a:lnTo>
                      <a:pt x="0" y="27"/>
                    </a:lnTo>
                    <a:lnTo>
                      <a:pt x="0" y="26"/>
                    </a:lnTo>
                    <a:lnTo>
                      <a:pt x="0" y="24"/>
                    </a:lnTo>
                    <a:lnTo>
                      <a:pt x="1" y="22"/>
                    </a:lnTo>
                    <a:lnTo>
                      <a:pt x="5" y="22"/>
                    </a:lnTo>
                    <a:lnTo>
                      <a:pt x="7" y="20"/>
                    </a:lnTo>
                    <a:lnTo>
                      <a:pt x="10" y="20"/>
                    </a:lnTo>
                    <a:lnTo>
                      <a:pt x="12" y="18"/>
                    </a:lnTo>
                    <a:lnTo>
                      <a:pt x="16" y="18"/>
                    </a:lnTo>
                    <a:lnTo>
                      <a:pt x="18" y="16"/>
                    </a:lnTo>
                    <a:lnTo>
                      <a:pt x="21" y="16"/>
                    </a:lnTo>
                    <a:lnTo>
                      <a:pt x="25" y="15"/>
                    </a:lnTo>
                    <a:lnTo>
                      <a:pt x="27" y="15"/>
                    </a:lnTo>
                    <a:lnTo>
                      <a:pt x="30" y="13"/>
                    </a:lnTo>
                    <a:lnTo>
                      <a:pt x="32" y="13"/>
                    </a:lnTo>
                    <a:lnTo>
                      <a:pt x="36" y="13"/>
                    </a:lnTo>
                    <a:lnTo>
                      <a:pt x="38" y="11"/>
                    </a:lnTo>
                    <a:lnTo>
                      <a:pt x="41" y="11"/>
                    </a:lnTo>
                    <a:lnTo>
                      <a:pt x="45" y="11"/>
                    </a:lnTo>
                    <a:lnTo>
                      <a:pt x="47" y="9"/>
                    </a:lnTo>
                    <a:lnTo>
                      <a:pt x="50" y="9"/>
                    </a:lnTo>
                    <a:lnTo>
                      <a:pt x="52" y="9"/>
                    </a:lnTo>
                    <a:lnTo>
                      <a:pt x="56" y="7"/>
                    </a:lnTo>
                    <a:lnTo>
                      <a:pt x="59" y="7"/>
                    </a:lnTo>
                    <a:lnTo>
                      <a:pt x="61" y="7"/>
                    </a:lnTo>
                    <a:lnTo>
                      <a:pt x="65" y="6"/>
                    </a:lnTo>
                    <a:lnTo>
                      <a:pt x="67" y="6"/>
                    </a:lnTo>
                    <a:lnTo>
                      <a:pt x="70" y="6"/>
                    </a:lnTo>
                    <a:lnTo>
                      <a:pt x="72" y="4"/>
                    </a:lnTo>
                    <a:lnTo>
                      <a:pt x="76" y="4"/>
                    </a:lnTo>
                    <a:lnTo>
                      <a:pt x="77" y="2"/>
                    </a:lnTo>
                    <a:lnTo>
                      <a:pt x="81" y="2"/>
                    </a:lnTo>
                    <a:lnTo>
                      <a:pt x="85" y="2"/>
                    </a:lnTo>
                    <a:lnTo>
                      <a:pt x="86" y="0"/>
                    </a:lnTo>
                    <a:lnTo>
                      <a:pt x="90" y="0"/>
                    </a:lnTo>
                    <a:lnTo>
                      <a:pt x="92" y="2"/>
                    </a:lnTo>
                    <a:lnTo>
                      <a:pt x="96" y="4"/>
                    </a:lnTo>
                    <a:lnTo>
                      <a:pt x="97" y="4"/>
                    </a:lnTo>
                    <a:lnTo>
                      <a:pt x="101" y="6"/>
                    </a:lnTo>
                    <a:lnTo>
                      <a:pt x="105" y="7"/>
                    </a:lnTo>
                    <a:lnTo>
                      <a:pt x="106" y="9"/>
                    </a:lnTo>
                    <a:lnTo>
                      <a:pt x="110" y="11"/>
                    </a:lnTo>
                    <a:lnTo>
                      <a:pt x="112" y="13"/>
                    </a:lnTo>
                    <a:lnTo>
                      <a:pt x="115" y="15"/>
                    </a:lnTo>
                    <a:lnTo>
                      <a:pt x="119" y="15"/>
                    </a:lnTo>
                    <a:lnTo>
                      <a:pt x="121" y="16"/>
                    </a:lnTo>
                    <a:lnTo>
                      <a:pt x="125" y="18"/>
                    </a:lnTo>
                    <a:lnTo>
                      <a:pt x="128" y="20"/>
                    </a:lnTo>
                    <a:lnTo>
                      <a:pt x="130" y="20"/>
                    </a:lnTo>
                    <a:lnTo>
                      <a:pt x="134" y="22"/>
                    </a:lnTo>
                    <a:lnTo>
                      <a:pt x="137" y="24"/>
                    </a:lnTo>
                    <a:lnTo>
                      <a:pt x="139" y="26"/>
                    </a:lnTo>
                    <a:lnTo>
                      <a:pt x="143" y="26"/>
                    </a:lnTo>
                    <a:lnTo>
                      <a:pt x="146" y="27"/>
                    </a:lnTo>
                    <a:lnTo>
                      <a:pt x="148" y="29"/>
                    </a:lnTo>
                    <a:lnTo>
                      <a:pt x="152" y="31"/>
                    </a:lnTo>
                    <a:lnTo>
                      <a:pt x="155" y="31"/>
                    </a:lnTo>
                    <a:lnTo>
                      <a:pt x="157" y="33"/>
                    </a:lnTo>
                    <a:lnTo>
                      <a:pt x="161" y="35"/>
                    </a:lnTo>
                    <a:lnTo>
                      <a:pt x="164" y="36"/>
                    </a:lnTo>
                    <a:lnTo>
                      <a:pt x="166" y="38"/>
                    </a:lnTo>
                    <a:lnTo>
                      <a:pt x="170" y="38"/>
                    </a:lnTo>
                    <a:lnTo>
                      <a:pt x="172" y="40"/>
                    </a:lnTo>
                    <a:lnTo>
                      <a:pt x="175" y="42"/>
                    </a:lnTo>
                    <a:lnTo>
                      <a:pt x="179" y="44"/>
                    </a:lnTo>
                    <a:lnTo>
                      <a:pt x="181" y="45"/>
                    </a:lnTo>
                    <a:lnTo>
                      <a:pt x="184" y="47"/>
                    </a:lnTo>
                    <a:close/>
                  </a:path>
                </a:pathLst>
              </a:custGeom>
              <a:solidFill>
                <a:srgbClr val="7F7F7F"/>
              </a:solidFill>
              <a:ln w="9525">
                <a:noFill/>
                <a:round/>
              </a:ln>
            </p:spPr>
            <p:txBody>
              <a:bodyPr/>
              <a:lstStyle/>
              <a:p>
                <a:endParaRPr lang="zh-CN" altLang="en-US"/>
              </a:p>
            </p:txBody>
          </p:sp>
          <p:sp>
            <p:nvSpPr>
              <p:cNvPr id="58" name="Freeform 43"/>
              <p:cNvSpPr/>
              <p:nvPr/>
            </p:nvSpPr>
            <p:spPr bwMode="auto">
              <a:xfrm>
                <a:off x="5112" y="1602"/>
                <a:ext cx="96" cy="26"/>
              </a:xfrm>
              <a:custGeom>
                <a:avLst/>
                <a:gdLst>
                  <a:gd name="T0" fmla="*/ 1 w 194"/>
                  <a:gd name="T1" fmla="*/ 1 h 51"/>
                  <a:gd name="T2" fmla="*/ 1 w 194"/>
                  <a:gd name="T3" fmla="*/ 1 h 51"/>
                  <a:gd name="T4" fmla="*/ 1 w 194"/>
                  <a:gd name="T5" fmla="*/ 1 h 51"/>
                  <a:gd name="T6" fmla="*/ 1 w 194"/>
                  <a:gd name="T7" fmla="*/ 1 h 51"/>
                  <a:gd name="T8" fmla="*/ 1 w 194"/>
                  <a:gd name="T9" fmla="*/ 1 h 51"/>
                  <a:gd name="T10" fmla="*/ 1 w 194"/>
                  <a:gd name="T11" fmla="*/ 1 h 51"/>
                  <a:gd name="T12" fmla="*/ 1 w 194"/>
                  <a:gd name="T13" fmla="*/ 1 h 51"/>
                  <a:gd name="T14" fmla="*/ 1 w 194"/>
                  <a:gd name="T15" fmla="*/ 1 h 51"/>
                  <a:gd name="T16" fmla="*/ 1 w 194"/>
                  <a:gd name="T17" fmla="*/ 1 h 51"/>
                  <a:gd name="T18" fmla="*/ 1 w 194"/>
                  <a:gd name="T19" fmla="*/ 1 h 51"/>
                  <a:gd name="T20" fmla="*/ 1 w 194"/>
                  <a:gd name="T21" fmla="*/ 1 h 51"/>
                  <a:gd name="T22" fmla="*/ 1 w 194"/>
                  <a:gd name="T23" fmla="*/ 1 h 51"/>
                  <a:gd name="T24" fmla="*/ 1 w 194"/>
                  <a:gd name="T25" fmla="*/ 1 h 51"/>
                  <a:gd name="T26" fmla="*/ 1 w 194"/>
                  <a:gd name="T27" fmla="*/ 1 h 51"/>
                  <a:gd name="T28" fmla="*/ 0 w 194"/>
                  <a:gd name="T29" fmla="*/ 1 h 51"/>
                  <a:gd name="T30" fmla="*/ 0 w 194"/>
                  <a:gd name="T31" fmla="*/ 1 h 51"/>
                  <a:gd name="T32" fmla="*/ 0 w 194"/>
                  <a:gd name="T33" fmla="*/ 1 h 51"/>
                  <a:gd name="T34" fmla="*/ 0 w 194"/>
                  <a:gd name="T35" fmla="*/ 1 h 51"/>
                  <a:gd name="T36" fmla="*/ 0 w 194"/>
                  <a:gd name="T37" fmla="*/ 1 h 51"/>
                  <a:gd name="T38" fmla="*/ 0 w 194"/>
                  <a:gd name="T39" fmla="*/ 1 h 51"/>
                  <a:gd name="T40" fmla="*/ 0 w 194"/>
                  <a:gd name="T41" fmla="*/ 1 h 51"/>
                  <a:gd name="T42" fmla="*/ 0 w 194"/>
                  <a:gd name="T43" fmla="*/ 1 h 51"/>
                  <a:gd name="T44" fmla="*/ 0 w 194"/>
                  <a:gd name="T45" fmla="*/ 1 h 51"/>
                  <a:gd name="T46" fmla="*/ 0 w 194"/>
                  <a:gd name="T47" fmla="*/ 1 h 51"/>
                  <a:gd name="T48" fmla="*/ 0 w 194"/>
                  <a:gd name="T49" fmla="*/ 1 h 51"/>
                  <a:gd name="T50" fmla="*/ 0 w 194"/>
                  <a:gd name="T51" fmla="*/ 1 h 51"/>
                  <a:gd name="T52" fmla="*/ 0 w 194"/>
                  <a:gd name="T53" fmla="*/ 1 h 51"/>
                  <a:gd name="T54" fmla="*/ 0 w 194"/>
                  <a:gd name="T55" fmla="*/ 1 h 51"/>
                  <a:gd name="T56" fmla="*/ 0 w 194"/>
                  <a:gd name="T57" fmla="*/ 1 h 51"/>
                  <a:gd name="T58" fmla="*/ 0 w 194"/>
                  <a:gd name="T59" fmla="*/ 1 h 51"/>
                  <a:gd name="T60" fmla="*/ 0 w 194"/>
                  <a:gd name="T61" fmla="*/ 1 h 51"/>
                  <a:gd name="T62" fmla="*/ 0 w 194"/>
                  <a:gd name="T63" fmla="*/ 1 h 51"/>
                  <a:gd name="T64" fmla="*/ 0 w 194"/>
                  <a:gd name="T65" fmla="*/ 1 h 51"/>
                  <a:gd name="T66" fmla="*/ 0 w 194"/>
                  <a:gd name="T67" fmla="*/ 1 h 51"/>
                  <a:gd name="T68" fmla="*/ 0 w 194"/>
                  <a:gd name="T69" fmla="*/ 1 h 51"/>
                  <a:gd name="T70" fmla="*/ 0 w 194"/>
                  <a:gd name="T71" fmla="*/ 1 h 51"/>
                  <a:gd name="T72" fmla="*/ 0 w 194"/>
                  <a:gd name="T73" fmla="*/ 0 h 51"/>
                  <a:gd name="T74" fmla="*/ 0 w 194"/>
                  <a:gd name="T75" fmla="*/ 1 h 51"/>
                  <a:gd name="T76" fmla="*/ 0 w 194"/>
                  <a:gd name="T77" fmla="*/ 1 h 51"/>
                  <a:gd name="T78" fmla="*/ 1 w 194"/>
                  <a:gd name="T79" fmla="*/ 1 h 51"/>
                  <a:gd name="T80" fmla="*/ 1 w 194"/>
                  <a:gd name="T81" fmla="*/ 1 h 51"/>
                  <a:gd name="T82" fmla="*/ 1 w 194"/>
                  <a:gd name="T83" fmla="*/ 1 h 51"/>
                  <a:gd name="T84" fmla="*/ 1 w 194"/>
                  <a:gd name="T85" fmla="*/ 1 h 51"/>
                  <a:gd name="T86" fmla="*/ 1 w 194"/>
                  <a:gd name="T87" fmla="*/ 1 h 51"/>
                  <a:gd name="T88" fmla="*/ 1 w 194"/>
                  <a:gd name="T89" fmla="*/ 1 h 51"/>
                  <a:gd name="T90" fmla="*/ 1 w 194"/>
                  <a:gd name="T91" fmla="*/ 1 h 51"/>
                  <a:gd name="T92" fmla="*/ 1 w 194"/>
                  <a:gd name="T93" fmla="*/ 1 h 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4"/>
                  <a:gd name="T142" fmla="*/ 0 h 51"/>
                  <a:gd name="T143" fmla="*/ 194 w 194"/>
                  <a:gd name="T144" fmla="*/ 51 h 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4" h="51">
                    <a:moveTo>
                      <a:pt x="194" y="27"/>
                    </a:moveTo>
                    <a:lnTo>
                      <a:pt x="194" y="41"/>
                    </a:lnTo>
                    <a:lnTo>
                      <a:pt x="192" y="41"/>
                    </a:lnTo>
                    <a:lnTo>
                      <a:pt x="190" y="41"/>
                    </a:lnTo>
                    <a:lnTo>
                      <a:pt x="188" y="41"/>
                    </a:lnTo>
                    <a:lnTo>
                      <a:pt x="187" y="41"/>
                    </a:lnTo>
                    <a:lnTo>
                      <a:pt x="187" y="43"/>
                    </a:lnTo>
                    <a:lnTo>
                      <a:pt x="185" y="43"/>
                    </a:lnTo>
                    <a:lnTo>
                      <a:pt x="183" y="43"/>
                    </a:lnTo>
                    <a:lnTo>
                      <a:pt x="181" y="43"/>
                    </a:lnTo>
                    <a:lnTo>
                      <a:pt x="179" y="43"/>
                    </a:lnTo>
                    <a:lnTo>
                      <a:pt x="178" y="43"/>
                    </a:lnTo>
                    <a:lnTo>
                      <a:pt x="178" y="45"/>
                    </a:lnTo>
                    <a:lnTo>
                      <a:pt x="176" y="45"/>
                    </a:lnTo>
                    <a:lnTo>
                      <a:pt x="174" y="45"/>
                    </a:lnTo>
                    <a:lnTo>
                      <a:pt x="172" y="45"/>
                    </a:lnTo>
                    <a:lnTo>
                      <a:pt x="170" y="45"/>
                    </a:lnTo>
                    <a:lnTo>
                      <a:pt x="169" y="45"/>
                    </a:lnTo>
                    <a:lnTo>
                      <a:pt x="167" y="45"/>
                    </a:lnTo>
                    <a:lnTo>
                      <a:pt x="165" y="45"/>
                    </a:lnTo>
                    <a:lnTo>
                      <a:pt x="163" y="45"/>
                    </a:lnTo>
                    <a:lnTo>
                      <a:pt x="161" y="43"/>
                    </a:lnTo>
                    <a:lnTo>
                      <a:pt x="161" y="41"/>
                    </a:lnTo>
                    <a:lnTo>
                      <a:pt x="159" y="40"/>
                    </a:lnTo>
                    <a:lnTo>
                      <a:pt x="159" y="38"/>
                    </a:lnTo>
                    <a:lnTo>
                      <a:pt x="158" y="38"/>
                    </a:lnTo>
                    <a:lnTo>
                      <a:pt x="156" y="36"/>
                    </a:lnTo>
                    <a:lnTo>
                      <a:pt x="154" y="36"/>
                    </a:lnTo>
                    <a:lnTo>
                      <a:pt x="152" y="36"/>
                    </a:lnTo>
                    <a:lnTo>
                      <a:pt x="150" y="36"/>
                    </a:lnTo>
                    <a:lnTo>
                      <a:pt x="149" y="36"/>
                    </a:lnTo>
                    <a:lnTo>
                      <a:pt x="147" y="38"/>
                    </a:lnTo>
                    <a:lnTo>
                      <a:pt x="145" y="38"/>
                    </a:lnTo>
                    <a:lnTo>
                      <a:pt x="143" y="40"/>
                    </a:lnTo>
                    <a:lnTo>
                      <a:pt x="141" y="40"/>
                    </a:lnTo>
                    <a:lnTo>
                      <a:pt x="141" y="41"/>
                    </a:lnTo>
                    <a:lnTo>
                      <a:pt x="140" y="41"/>
                    </a:lnTo>
                    <a:lnTo>
                      <a:pt x="138" y="43"/>
                    </a:lnTo>
                    <a:lnTo>
                      <a:pt x="136" y="43"/>
                    </a:lnTo>
                    <a:lnTo>
                      <a:pt x="136" y="45"/>
                    </a:lnTo>
                    <a:lnTo>
                      <a:pt x="134" y="45"/>
                    </a:lnTo>
                    <a:lnTo>
                      <a:pt x="132" y="45"/>
                    </a:lnTo>
                    <a:lnTo>
                      <a:pt x="131" y="47"/>
                    </a:lnTo>
                    <a:lnTo>
                      <a:pt x="129" y="47"/>
                    </a:lnTo>
                    <a:lnTo>
                      <a:pt x="127" y="49"/>
                    </a:lnTo>
                    <a:lnTo>
                      <a:pt x="125" y="49"/>
                    </a:lnTo>
                    <a:lnTo>
                      <a:pt x="123" y="49"/>
                    </a:lnTo>
                    <a:lnTo>
                      <a:pt x="120" y="49"/>
                    </a:lnTo>
                    <a:lnTo>
                      <a:pt x="116" y="49"/>
                    </a:lnTo>
                    <a:lnTo>
                      <a:pt x="112" y="51"/>
                    </a:lnTo>
                    <a:lnTo>
                      <a:pt x="109" y="51"/>
                    </a:lnTo>
                    <a:lnTo>
                      <a:pt x="105" y="51"/>
                    </a:lnTo>
                    <a:lnTo>
                      <a:pt x="102" y="51"/>
                    </a:lnTo>
                    <a:lnTo>
                      <a:pt x="98" y="51"/>
                    </a:lnTo>
                    <a:lnTo>
                      <a:pt x="94" y="51"/>
                    </a:lnTo>
                    <a:lnTo>
                      <a:pt x="91" y="51"/>
                    </a:lnTo>
                    <a:lnTo>
                      <a:pt x="87" y="51"/>
                    </a:lnTo>
                    <a:lnTo>
                      <a:pt x="82" y="51"/>
                    </a:lnTo>
                    <a:lnTo>
                      <a:pt x="78" y="51"/>
                    </a:lnTo>
                    <a:lnTo>
                      <a:pt x="74" y="51"/>
                    </a:lnTo>
                    <a:lnTo>
                      <a:pt x="71" y="51"/>
                    </a:lnTo>
                    <a:lnTo>
                      <a:pt x="67" y="51"/>
                    </a:lnTo>
                    <a:lnTo>
                      <a:pt x="63" y="51"/>
                    </a:lnTo>
                    <a:lnTo>
                      <a:pt x="60" y="51"/>
                    </a:lnTo>
                    <a:lnTo>
                      <a:pt x="54" y="51"/>
                    </a:lnTo>
                    <a:lnTo>
                      <a:pt x="51" y="51"/>
                    </a:lnTo>
                    <a:lnTo>
                      <a:pt x="47" y="51"/>
                    </a:lnTo>
                    <a:lnTo>
                      <a:pt x="44" y="51"/>
                    </a:lnTo>
                    <a:lnTo>
                      <a:pt x="40" y="51"/>
                    </a:lnTo>
                    <a:lnTo>
                      <a:pt x="35" y="51"/>
                    </a:lnTo>
                    <a:lnTo>
                      <a:pt x="31" y="51"/>
                    </a:lnTo>
                    <a:lnTo>
                      <a:pt x="27" y="51"/>
                    </a:lnTo>
                    <a:lnTo>
                      <a:pt x="24" y="51"/>
                    </a:lnTo>
                    <a:lnTo>
                      <a:pt x="20" y="51"/>
                    </a:lnTo>
                    <a:lnTo>
                      <a:pt x="16" y="49"/>
                    </a:lnTo>
                    <a:lnTo>
                      <a:pt x="11" y="49"/>
                    </a:lnTo>
                    <a:lnTo>
                      <a:pt x="7" y="51"/>
                    </a:lnTo>
                    <a:lnTo>
                      <a:pt x="4" y="51"/>
                    </a:lnTo>
                    <a:lnTo>
                      <a:pt x="0" y="51"/>
                    </a:lnTo>
                    <a:lnTo>
                      <a:pt x="4" y="49"/>
                    </a:lnTo>
                    <a:lnTo>
                      <a:pt x="7" y="47"/>
                    </a:lnTo>
                    <a:lnTo>
                      <a:pt x="11" y="45"/>
                    </a:lnTo>
                    <a:lnTo>
                      <a:pt x="13" y="43"/>
                    </a:lnTo>
                    <a:lnTo>
                      <a:pt x="16" y="41"/>
                    </a:lnTo>
                    <a:lnTo>
                      <a:pt x="20" y="41"/>
                    </a:lnTo>
                    <a:lnTo>
                      <a:pt x="24" y="40"/>
                    </a:lnTo>
                    <a:lnTo>
                      <a:pt x="27" y="38"/>
                    </a:lnTo>
                    <a:lnTo>
                      <a:pt x="31" y="36"/>
                    </a:lnTo>
                    <a:lnTo>
                      <a:pt x="35" y="34"/>
                    </a:lnTo>
                    <a:lnTo>
                      <a:pt x="36" y="32"/>
                    </a:lnTo>
                    <a:lnTo>
                      <a:pt x="40" y="32"/>
                    </a:lnTo>
                    <a:lnTo>
                      <a:pt x="44" y="31"/>
                    </a:lnTo>
                    <a:lnTo>
                      <a:pt x="47" y="29"/>
                    </a:lnTo>
                    <a:lnTo>
                      <a:pt x="51" y="27"/>
                    </a:lnTo>
                    <a:lnTo>
                      <a:pt x="54" y="25"/>
                    </a:lnTo>
                    <a:lnTo>
                      <a:pt x="56" y="23"/>
                    </a:lnTo>
                    <a:lnTo>
                      <a:pt x="60" y="22"/>
                    </a:lnTo>
                    <a:lnTo>
                      <a:pt x="63" y="20"/>
                    </a:lnTo>
                    <a:lnTo>
                      <a:pt x="67" y="18"/>
                    </a:lnTo>
                    <a:lnTo>
                      <a:pt x="71" y="18"/>
                    </a:lnTo>
                    <a:lnTo>
                      <a:pt x="74" y="16"/>
                    </a:lnTo>
                    <a:lnTo>
                      <a:pt x="76" y="14"/>
                    </a:lnTo>
                    <a:lnTo>
                      <a:pt x="80" y="12"/>
                    </a:lnTo>
                    <a:lnTo>
                      <a:pt x="83" y="11"/>
                    </a:lnTo>
                    <a:lnTo>
                      <a:pt x="87" y="9"/>
                    </a:lnTo>
                    <a:lnTo>
                      <a:pt x="91" y="7"/>
                    </a:lnTo>
                    <a:lnTo>
                      <a:pt x="94" y="5"/>
                    </a:lnTo>
                    <a:lnTo>
                      <a:pt x="96" y="3"/>
                    </a:lnTo>
                    <a:lnTo>
                      <a:pt x="100" y="3"/>
                    </a:lnTo>
                    <a:lnTo>
                      <a:pt x="103" y="2"/>
                    </a:lnTo>
                    <a:lnTo>
                      <a:pt x="107" y="0"/>
                    </a:lnTo>
                    <a:lnTo>
                      <a:pt x="109" y="0"/>
                    </a:lnTo>
                    <a:lnTo>
                      <a:pt x="112" y="2"/>
                    </a:lnTo>
                    <a:lnTo>
                      <a:pt x="114" y="2"/>
                    </a:lnTo>
                    <a:lnTo>
                      <a:pt x="118" y="2"/>
                    </a:lnTo>
                    <a:lnTo>
                      <a:pt x="120" y="3"/>
                    </a:lnTo>
                    <a:lnTo>
                      <a:pt x="123" y="3"/>
                    </a:lnTo>
                    <a:lnTo>
                      <a:pt x="125" y="5"/>
                    </a:lnTo>
                    <a:lnTo>
                      <a:pt x="129" y="5"/>
                    </a:lnTo>
                    <a:lnTo>
                      <a:pt x="131" y="5"/>
                    </a:lnTo>
                    <a:lnTo>
                      <a:pt x="134" y="7"/>
                    </a:lnTo>
                    <a:lnTo>
                      <a:pt x="138" y="7"/>
                    </a:lnTo>
                    <a:lnTo>
                      <a:pt x="140" y="7"/>
                    </a:lnTo>
                    <a:lnTo>
                      <a:pt x="143" y="9"/>
                    </a:lnTo>
                    <a:lnTo>
                      <a:pt x="145" y="9"/>
                    </a:lnTo>
                    <a:lnTo>
                      <a:pt x="149" y="9"/>
                    </a:lnTo>
                    <a:lnTo>
                      <a:pt x="152" y="11"/>
                    </a:lnTo>
                    <a:lnTo>
                      <a:pt x="154" y="11"/>
                    </a:lnTo>
                    <a:lnTo>
                      <a:pt x="158" y="11"/>
                    </a:lnTo>
                    <a:lnTo>
                      <a:pt x="159" y="12"/>
                    </a:lnTo>
                    <a:lnTo>
                      <a:pt x="163" y="12"/>
                    </a:lnTo>
                    <a:lnTo>
                      <a:pt x="165" y="14"/>
                    </a:lnTo>
                    <a:lnTo>
                      <a:pt x="169" y="14"/>
                    </a:lnTo>
                    <a:lnTo>
                      <a:pt x="172" y="16"/>
                    </a:lnTo>
                    <a:lnTo>
                      <a:pt x="174" y="16"/>
                    </a:lnTo>
                    <a:lnTo>
                      <a:pt x="178" y="18"/>
                    </a:lnTo>
                    <a:lnTo>
                      <a:pt x="179" y="18"/>
                    </a:lnTo>
                    <a:lnTo>
                      <a:pt x="181" y="20"/>
                    </a:lnTo>
                    <a:lnTo>
                      <a:pt x="185" y="22"/>
                    </a:lnTo>
                    <a:lnTo>
                      <a:pt x="187" y="22"/>
                    </a:lnTo>
                    <a:lnTo>
                      <a:pt x="190" y="23"/>
                    </a:lnTo>
                    <a:lnTo>
                      <a:pt x="192" y="25"/>
                    </a:lnTo>
                    <a:lnTo>
                      <a:pt x="194" y="27"/>
                    </a:lnTo>
                    <a:close/>
                  </a:path>
                </a:pathLst>
              </a:custGeom>
              <a:solidFill>
                <a:srgbClr val="7F7F7F"/>
              </a:solidFill>
              <a:ln w="9525">
                <a:noFill/>
                <a:round/>
              </a:ln>
            </p:spPr>
            <p:txBody>
              <a:bodyPr/>
              <a:lstStyle/>
              <a:p>
                <a:endParaRPr lang="zh-CN" altLang="en-US"/>
              </a:p>
            </p:txBody>
          </p:sp>
        </p:grpSp>
        <p:sp>
          <p:nvSpPr>
            <p:cNvPr id="23" name="Rectangle 72"/>
            <p:cNvSpPr>
              <a:spLocks noChangeArrowheads="1"/>
            </p:cNvSpPr>
            <p:nvPr/>
          </p:nvSpPr>
          <p:spPr bwMode="auto">
            <a:xfrm>
              <a:off x="1419228" y="4257676"/>
              <a:ext cx="1492485" cy="338554"/>
            </a:xfrm>
            <a:prstGeom prst="rect">
              <a:avLst/>
            </a:prstGeom>
            <a:noFill/>
            <a:ln w="9525" algn="ctr">
              <a:noFill/>
              <a:miter lim="800000"/>
            </a:ln>
          </p:spPr>
          <p:txBody>
            <a:bodyPr wrap="square">
              <a:spAutoFit/>
            </a:bodyPr>
            <a:lstStyle/>
            <a:p>
              <a:pPr marL="342900" indent="-342900"/>
              <a:r>
                <a:rPr lang="zh-CN" altLang="en-GB" sz="1600" b="1" dirty="0">
                  <a:solidFill>
                    <a:schemeClr val="tx1">
                      <a:lumMod val="75000"/>
                      <a:lumOff val="25000"/>
                    </a:schemeClr>
                  </a:solidFill>
                </a:rPr>
                <a:t>培训、</a:t>
              </a:r>
              <a:r>
                <a:rPr lang="zh-CN" altLang="en-US" sz="1600" b="1" dirty="0">
                  <a:solidFill>
                    <a:schemeClr val="tx1">
                      <a:lumMod val="75000"/>
                      <a:lumOff val="25000"/>
                    </a:schemeClr>
                  </a:solidFill>
                </a:rPr>
                <a:t>研讨</a:t>
              </a:r>
              <a:r>
                <a:rPr lang="zh-CN" altLang="en-GB" sz="1600" b="1" dirty="0">
                  <a:solidFill>
                    <a:schemeClr val="tx1">
                      <a:lumMod val="75000"/>
                      <a:lumOff val="25000"/>
                    </a:schemeClr>
                  </a:solidFill>
                </a:rPr>
                <a:t>会 </a:t>
              </a:r>
              <a:endParaRPr lang="zh-CN" altLang="en-US" sz="1600" b="1" dirty="0">
                <a:solidFill>
                  <a:schemeClr val="tx1">
                    <a:lumMod val="75000"/>
                    <a:lumOff val="25000"/>
                  </a:schemeClr>
                </a:solidFill>
              </a:endParaRPr>
            </a:p>
          </p:txBody>
        </p:sp>
      </p:grpSp>
      <p:grpSp>
        <p:nvGrpSpPr>
          <p:cNvPr id="59" name="组合 58"/>
          <p:cNvGrpSpPr/>
          <p:nvPr/>
        </p:nvGrpSpPr>
        <p:grpSpPr>
          <a:xfrm>
            <a:off x="7424227" y="3539801"/>
            <a:ext cx="2819400" cy="1974850"/>
            <a:chOff x="5562600" y="4186238"/>
            <a:chExt cx="2819400" cy="1974850"/>
          </a:xfrm>
        </p:grpSpPr>
        <p:pic>
          <p:nvPicPr>
            <p:cNvPr id="60" name="Picture 8" descr="2_1_DragandDropall_a"/>
            <p:cNvPicPr>
              <a:picLocks noChangeAspect="1" noChangeArrowheads="1" noCrop="1"/>
            </p:cNvPicPr>
            <p:nvPr/>
          </p:nvPicPr>
          <p:blipFill>
            <a:blip r:embed="rId5"/>
            <a:srcRect/>
            <a:stretch>
              <a:fillRect/>
            </a:stretch>
          </p:blipFill>
          <p:spPr bwMode="auto">
            <a:xfrm>
              <a:off x="5562600" y="4635692"/>
              <a:ext cx="2819400" cy="1525396"/>
            </a:xfrm>
            <a:prstGeom prst="rect">
              <a:avLst/>
            </a:prstGeom>
            <a:noFill/>
            <a:ln w="9525">
              <a:solidFill>
                <a:srgbClr val="005096"/>
              </a:solidFill>
              <a:miter lim="800000"/>
              <a:headEnd/>
              <a:tailEnd/>
            </a:ln>
          </p:spPr>
        </p:pic>
        <p:sp>
          <p:nvSpPr>
            <p:cNvPr id="61" name="Rectangle 50"/>
            <p:cNvSpPr>
              <a:spLocks noChangeArrowheads="1"/>
            </p:cNvSpPr>
            <p:nvPr/>
          </p:nvSpPr>
          <p:spPr bwMode="auto">
            <a:xfrm>
              <a:off x="6057904" y="4186238"/>
              <a:ext cx="1714512" cy="313932"/>
            </a:xfrm>
            <a:prstGeom prst="rect">
              <a:avLst/>
            </a:prstGeom>
            <a:noFill/>
            <a:ln w="9525" algn="ctr">
              <a:noFill/>
              <a:miter lim="800000"/>
            </a:ln>
          </p:spPr>
          <p:txBody>
            <a:bodyPr wrap="square">
              <a:spAutoFit/>
            </a:bodyPr>
            <a:lstStyle/>
            <a:p>
              <a:pPr marL="342900" indent="-342900">
                <a:lnSpc>
                  <a:spcPct val="90000"/>
                </a:lnSpc>
                <a:spcBef>
                  <a:spcPct val="20000"/>
                </a:spcBef>
              </a:pPr>
              <a:r>
                <a:rPr lang="zh-CN" altLang="en-US" sz="1600" b="1" dirty="0">
                  <a:solidFill>
                    <a:schemeClr val="tx1">
                      <a:lumMod val="75000"/>
                      <a:lumOff val="25000"/>
                    </a:schemeClr>
                  </a:solidFill>
                </a:rPr>
                <a:t>个性化数据定制</a:t>
              </a:r>
              <a:endParaRPr lang="en-GB" altLang="en-US" sz="1600" b="1" dirty="0">
                <a:solidFill>
                  <a:schemeClr val="tx1">
                    <a:lumMod val="75000"/>
                    <a:lumOff val="25000"/>
                  </a:schemeClr>
                </a:solidFill>
              </a:endParaRPr>
            </a:p>
          </p:txBody>
        </p:sp>
      </p:grpSp>
      <p:grpSp>
        <p:nvGrpSpPr>
          <p:cNvPr id="62" name="组合 52"/>
          <p:cNvGrpSpPr/>
          <p:nvPr/>
        </p:nvGrpSpPr>
        <p:grpSpPr>
          <a:xfrm>
            <a:off x="1653255" y="1307451"/>
            <a:ext cx="3427438" cy="1685925"/>
            <a:chOff x="1000100" y="1438275"/>
            <a:chExt cx="3427438" cy="1685925"/>
          </a:xfrm>
        </p:grpSpPr>
        <p:pic>
          <p:nvPicPr>
            <p:cNvPr id="63" name="Picture 7" descr="pe01561_"/>
            <p:cNvPicPr>
              <a:picLocks noChangeAspect="1" noChangeArrowheads="1"/>
            </p:cNvPicPr>
            <p:nvPr/>
          </p:nvPicPr>
          <p:blipFill>
            <a:blip r:embed="rId6" cstate="print"/>
            <a:srcRect/>
            <a:stretch>
              <a:fillRect/>
            </a:stretch>
          </p:blipFill>
          <p:spPr bwMode="auto">
            <a:xfrm>
              <a:off x="1760538" y="1438275"/>
              <a:ext cx="2667000" cy="1685925"/>
            </a:xfrm>
            <a:prstGeom prst="rect">
              <a:avLst/>
            </a:prstGeom>
            <a:noFill/>
            <a:ln w="9525">
              <a:noFill/>
              <a:miter lim="800000"/>
              <a:headEnd/>
              <a:tailEnd/>
            </a:ln>
          </p:spPr>
        </p:pic>
        <p:sp>
          <p:nvSpPr>
            <p:cNvPr id="64" name="TextBox 63"/>
            <p:cNvSpPr txBox="1"/>
            <p:nvPr/>
          </p:nvSpPr>
          <p:spPr>
            <a:xfrm>
              <a:off x="1000100" y="1767893"/>
              <a:ext cx="1143008" cy="584775"/>
            </a:xfrm>
            <a:prstGeom prst="rect">
              <a:avLst/>
            </a:prstGeom>
            <a:noFill/>
          </p:spPr>
          <p:txBody>
            <a:bodyPr wrap="square" rtlCol="0">
              <a:spAutoFit/>
            </a:bodyPr>
            <a:lstStyle/>
            <a:p>
              <a:r>
                <a:rPr lang="zh-CN" altLang="en-GB" sz="1600" b="1" dirty="0">
                  <a:solidFill>
                    <a:schemeClr val="tx1">
                      <a:lumMod val="75000"/>
                      <a:lumOff val="25000"/>
                    </a:schemeClr>
                  </a:solidFill>
                </a:rPr>
                <a:t>热线电话、现场</a:t>
              </a:r>
              <a:r>
                <a:rPr lang="zh-CN" altLang="en-US" sz="1600" b="1" dirty="0">
                  <a:solidFill>
                    <a:schemeClr val="tx1">
                      <a:lumMod val="75000"/>
                      <a:lumOff val="25000"/>
                    </a:schemeClr>
                  </a:solidFill>
                </a:rPr>
                <a:t>支持</a:t>
              </a:r>
              <a:endParaRPr lang="zh-CN" altLang="en-US" sz="1600" dirty="0">
                <a:solidFill>
                  <a:schemeClr val="tx1">
                    <a:lumMod val="75000"/>
                    <a:lumOff val="25000"/>
                  </a:schemeClr>
                </a:solidFill>
              </a:endParaRPr>
            </a:p>
          </p:txBody>
        </p:sp>
      </p:grpSp>
      <p:sp>
        <p:nvSpPr>
          <p:cNvPr id="65" name="AutoShape 9"/>
          <p:cNvSpPr>
            <a:spLocks noChangeArrowheads="1"/>
          </p:cNvSpPr>
          <p:nvPr/>
        </p:nvSpPr>
        <p:spPr bwMode="auto">
          <a:xfrm>
            <a:off x="1724693" y="5920172"/>
            <a:ext cx="2928958" cy="342900"/>
          </a:xfrm>
          <a:prstGeom prst="roundRect">
            <a:avLst>
              <a:gd name="adj" fmla="val 13125"/>
            </a:avLst>
          </a:pr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服务电话：</a:t>
            </a:r>
            <a:r>
              <a:rPr kumimoji="0" lang="en-US" altLang="zh-CN"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010-82601461</a:t>
            </a:r>
            <a:endParaRPr kumimoji="0" lang="zh-CN" altLang="en-US"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endParaRPr>
          </a:p>
        </p:txBody>
      </p:sp>
      <p:sp>
        <p:nvSpPr>
          <p:cNvPr id="66" name="AutoShape 9"/>
          <p:cNvSpPr>
            <a:spLocks noChangeArrowheads="1"/>
          </p:cNvSpPr>
          <p:nvPr/>
        </p:nvSpPr>
        <p:spPr bwMode="auto">
          <a:xfrm>
            <a:off x="7209913" y="5897255"/>
            <a:ext cx="3214710" cy="342900"/>
          </a:xfrm>
          <a:prstGeom prst="roundRect">
            <a:avLst>
              <a:gd name="adj" fmla="val 13125"/>
            </a:avLst>
          </a:pr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服务邮箱：</a:t>
            </a:r>
            <a:r>
              <a:rPr lang="en-US" altLang="zh-CN" kern="0" dirty="0">
                <a:solidFill>
                  <a:schemeClr val="bg1"/>
                </a:solidFill>
                <a:latin typeface="微软雅黑" panose="020B0503020204020204" charset="-122"/>
                <a:ea typeface="微软雅黑" panose="020B0503020204020204" charset="-122"/>
              </a:rPr>
              <a:t>resset@resset.cn</a:t>
            </a:r>
            <a:endParaRPr kumimoji="0" lang="zh-CN" altLang="en-US"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endParaRPr>
          </a:p>
        </p:txBody>
      </p:sp>
    </p:spTree>
    <p:custDataLst>
      <p:tags r:id="rId1"/>
    </p:custDataLst>
  </p:cSld>
  <p:clrMapOvr>
    <a:masterClrMapping/>
  </p:clrMapOvr>
  <p:transition advTm="10000">
    <p:pull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5637245"/>
            <a:ext cx="12192000" cy="1220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 name="矩形 3"/>
          <p:cNvSpPr/>
          <p:nvPr/>
        </p:nvSpPr>
        <p:spPr>
          <a:xfrm>
            <a:off x="0" y="0"/>
            <a:ext cx="5475952" cy="6858000"/>
          </a:xfrm>
          <a:custGeom>
            <a:avLst/>
            <a:gdLst/>
            <a:ahLst/>
            <a:cxnLst/>
            <a:rect l="l" t="t" r="r" b="b"/>
            <a:pathLst>
              <a:path w="4106964" h="4299942">
                <a:moveTo>
                  <a:pt x="0" y="0"/>
                </a:moveTo>
                <a:lnTo>
                  <a:pt x="3398556" y="0"/>
                </a:lnTo>
                <a:lnTo>
                  <a:pt x="4106964" y="1472607"/>
                </a:lnTo>
                <a:lnTo>
                  <a:pt x="2724810" y="4299942"/>
                </a:lnTo>
                <a:lnTo>
                  <a:pt x="0" y="4299942"/>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 name="矩形 3"/>
          <p:cNvSpPr/>
          <p:nvPr/>
        </p:nvSpPr>
        <p:spPr>
          <a:xfrm>
            <a:off x="0" y="0"/>
            <a:ext cx="4726840" cy="6858000"/>
          </a:xfrm>
          <a:custGeom>
            <a:avLst/>
            <a:gdLst/>
            <a:ahLst/>
            <a:cxnLst/>
            <a:rect l="l" t="t" r="r" b="b"/>
            <a:pathLst>
              <a:path w="3545130" h="4299942">
                <a:moveTo>
                  <a:pt x="0" y="0"/>
                </a:moveTo>
                <a:lnTo>
                  <a:pt x="2836722" y="0"/>
                </a:lnTo>
                <a:lnTo>
                  <a:pt x="3545130" y="1472607"/>
                </a:lnTo>
                <a:lnTo>
                  <a:pt x="2162976" y="4299942"/>
                </a:lnTo>
                <a:lnTo>
                  <a:pt x="0" y="4299942"/>
                </a:ln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 name="矩形 9"/>
          <p:cNvSpPr/>
          <p:nvPr/>
        </p:nvSpPr>
        <p:spPr>
          <a:xfrm>
            <a:off x="0" y="6142005"/>
            <a:ext cx="12192000" cy="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55" name="TextBox 54"/>
          <p:cNvSpPr txBox="1"/>
          <p:nvPr/>
        </p:nvSpPr>
        <p:spPr>
          <a:xfrm>
            <a:off x="5833077" y="1168574"/>
            <a:ext cx="4871435" cy="1856905"/>
          </a:xfrm>
          <a:prstGeom prst="rect">
            <a:avLst/>
          </a:prstGeom>
          <a:noFill/>
        </p:spPr>
        <p:txBody>
          <a:bodyPr wrap="square" lIns="91426" tIns="45712" rIns="91426" bIns="45712" rtlCol="0">
            <a:spAutoFit/>
          </a:bodyPr>
          <a:lstStyle/>
          <a:p>
            <a:r>
              <a:rPr lang="en-US" altLang="zh-CN" sz="11500" dirty="0">
                <a:solidFill>
                  <a:schemeClr val="accent1"/>
                </a:solidFill>
                <a:latin typeface="Impact" panose="020B0806030902050204" pitchFamily="34" charset="0"/>
              </a:rPr>
              <a:t>THANKS</a:t>
            </a:r>
            <a:endParaRPr lang="zh-CN" altLang="en-US" sz="11500" dirty="0">
              <a:solidFill>
                <a:schemeClr val="accent1"/>
              </a:solidFill>
              <a:latin typeface="Impact" panose="020B0806030902050204" pitchFamily="34" charset="0"/>
            </a:endParaRPr>
          </a:p>
        </p:txBody>
      </p:sp>
      <p:sp>
        <p:nvSpPr>
          <p:cNvPr id="16" name="TextBox 15"/>
          <p:cNvSpPr txBox="1"/>
          <p:nvPr/>
        </p:nvSpPr>
        <p:spPr>
          <a:xfrm>
            <a:off x="5833112" y="2703301"/>
            <a:ext cx="6404073" cy="584763"/>
          </a:xfrm>
          <a:prstGeom prst="rect">
            <a:avLst/>
          </a:prstGeom>
          <a:noFill/>
        </p:spPr>
        <p:txBody>
          <a:bodyPr wrap="square" lIns="91426" tIns="45712" rIns="91426" bIns="45712" rtlCol="0">
            <a:spAutoFit/>
          </a:bodyPr>
          <a:lstStyle/>
          <a:p>
            <a:r>
              <a:rPr lang="zh-CN" altLang="en-US" sz="3200" b="1" dirty="0">
                <a:solidFill>
                  <a:schemeClr val="accent1"/>
                </a:solidFill>
                <a:latin typeface="+mn-ea"/>
              </a:rPr>
              <a:t>北京聚源锐思数据科技有限公司</a:t>
            </a:r>
          </a:p>
        </p:txBody>
      </p:sp>
      <p:cxnSp>
        <p:nvCxnSpPr>
          <p:cNvPr id="17" name="直接连接符 16"/>
          <p:cNvCxnSpPr/>
          <p:nvPr/>
        </p:nvCxnSpPr>
        <p:spPr>
          <a:xfrm flipV="1">
            <a:off x="5238745" y="3606035"/>
            <a:ext cx="6283721" cy="13467"/>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77004" y="3677465"/>
            <a:ext cx="5048285" cy="1705610"/>
          </a:xfrm>
          <a:prstGeom prst="rect">
            <a:avLst/>
          </a:prstGeom>
          <a:noFill/>
        </p:spPr>
        <p:txBody>
          <a:bodyPr wrap="square" lIns="91426" tIns="45712" rIns="91426" bIns="45712" rtlCol="0">
            <a:spAutoFit/>
          </a:bodyPr>
          <a:lstStyle/>
          <a:p>
            <a:pPr>
              <a:lnSpc>
                <a:spcPct val="150000"/>
              </a:lnSpc>
            </a:pPr>
            <a:r>
              <a:rPr lang="en-US" altLang="zh-CN" sz="1400" dirty="0">
                <a:solidFill>
                  <a:schemeClr val="tx1"/>
                </a:solidFill>
              </a:rPr>
              <a:t> </a:t>
            </a:r>
            <a:r>
              <a:rPr lang="zh-CN" altLang="en-US" sz="1400" dirty="0">
                <a:solidFill>
                  <a:schemeClr val="tx1"/>
                </a:solidFill>
              </a:rPr>
              <a:t>总部地址：北京市 海淀区中关村东路</a:t>
            </a:r>
            <a:r>
              <a:rPr lang="en-US" altLang="zh-CN" sz="1400" dirty="0">
                <a:solidFill>
                  <a:schemeClr val="tx1"/>
                </a:solidFill>
              </a:rPr>
              <a:t>18</a:t>
            </a:r>
            <a:r>
              <a:rPr lang="zh-CN" altLang="en-US" sz="1400" dirty="0">
                <a:solidFill>
                  <a:schemeClr val="tx1"/>
                </a:solidFill>
              </a:rPr>
              <a:t>号财智大厦</a:t>
            </a:r>
            <a:r>
              <a:rPr lang="en-US" altLang="zh-CN" sz="1400" dirty="0">
                <a:solidFill>
                  <a:schemeClr val="tx1"/>
                </a:solidFill>
              </a:rPr>
              <a:t>B</a:t>
            </a:r>
            <a:r>
              <a:rPr lang="zh-CN" altLang="en-US" sz="1400" dirty="0">
                <a:solidFill>
                  <a:schemeClr val="tx1"/>
                </a:solidFill>
              </a:rPr>
              <a:t>座</a:t>
            </a:r>
            <a:r>
              <a:rPr lang="en-US" altLang="zh-CN" sz="1400" dirty="0">
                <a:solidFill>
                  <a:schemeClr val="tx1"/>
                </a:solidFill>
              </a:rPr>
              <a:t>10</a:t>
            </a:r>
            <a:r>
              <a:rPr lang="zh-CN" altLang="en-US" sz="1400" dirty="0">
                <a:solidFill>
                  <a:schemeClr val="tx1"/>
                </a:solidFill>
              </a:rPr>
              <a:t>层</a:t>
            </a:r>
          </a:p>
          <a:p>
            <a:pPr>
              <a:lnSpc>
                <a:spcPct val="150000"/>
              </a:lnSpc>
            </a:pPr>
            <a:r>
              <a:rPr lang="zh-CN" altLang="en-US" sz="1400" dirty="0">
                <a:solidFill>
                  <a:schemeClr val="tx1"/>
                </a:solidFill>
              </a:rPr>
              <a:t>上海地址 ：上海市 沪闵路</a:t>
            </a:r>
            <a:r>
              <a:rPr lang="en-US" altLang="zh-CN" sz="1400" dirty="0">
                <a:solidFill>
                  <a:schemeClr val="tx1"/>
                </a:solidFill>
              </a:rPr>
              <a:t>6088</a:t>
            </a:r>
            <a:r>
              <a:rPr lang="zh-CN" altLang="en-US" sz="1400" dirty="0">
                <a:solidFill>
                  <a:schemeClr val="tx1"/>
                </a:solidFill>
              </a:rPr>
              <a:t>号凯德龙之梦广场</a:t>
            </a:r>
            <a:r>
              <a:rPr lang="en-US" altLang="zh-CN" sz="1400" dirty="0">
                <a:solidFill>
                  <a:schemeClr val="tx1"/>
                </a:solidFill>
              </a:rPr>
              <a:t>29</a:t>
            </a:r>
            <a:r>
              <a:rPr lang="zh-CN" altLang="en-US" sz="1400" dirty="0">
                <a:solidFill>
                  <a:schemeClr val="tx1"/>
                </a:solidFill>
              </a:rPr>
              <a:t>层</a:t>
            </a:r>
          </a:p>
          <a:p>
            <a:pPr>
              <a:lnSpc>
                <a:spcPct val="150000"/>
              </a:lnSpc>
            </a:pPr>
            <a:r>
              <a:rPr lang="zh-CN" altLang="en-US" sz="1400" dirty="0">
                <a:solidFill>
                  <a:schemeClr val="tx1"/>
                </a:solidFill>
              </a:rPr>
              <a:t>电话：</a:t>
            </a:r>
            <a:r>
              <a:rPr lang="en-US" altLang="zh-CN" sz="1400" dirty="0">
                <a:solidFill>
                  <a:schemeClr val="tx1"/>
                </a:solidFill>
              </a:rPr>
              <a:t>010-82601461</a:t>
            </a:r>
          </a:p>
          <a:p>
            <a:pPr>
              <a:lnSpc>
                <a:spcPct val="150000"/>
              </a:lnSpc>
            </a:pPr>
            <a:r>
              <a:rPr lang="zh-CN" altLang="en-US" sz="1400" dirty="0">
                <a:solidFill>
                  <a:schemeClr val="tx1"/>
                </a:solidFill>
              </a:rPr>
              <a:t>网址：</a:t>
            </a:r>
            <a:r>
              <a:rPr lang="en-US" altLang="en-US" sz="1400" dirty="0">
                <a:solidFill>
                  <a:schemeClr val="tx1"/>
                </a:solidFill>
              </a:rPr>
              <a:t>www.resset.cn</a:t>
            </a:r>
          </a:p>
          <a:p>
            <a:pPr>
              <a:lnSpc>
                <a:spcPct val="150000"/>
              </a:lnSpc>
            </a:pPr>
            <a:r>
              <a:rPr lang="zh-CN" altLang="en-US" sz="1400" dirty="0">
                <a:solidFill>
                  <a:schemeClr val="tx1"/>
                </a:solidFill>
              </a:rPr>
              <a:t>邮箱：</a:t>
            </a:r>
            <a:r>
              <a:rPr lang="en-US" altLang="en-US" sz="1400" dirty="0">
                <a:solidFill>
                  <a:schemeClr val="tx1"/>
                </a:solidFill>
              </a:rPr>
              <a:t>resset@resset.cn</a:t>
            </a:r>
          </a:p>
        </p:txBody>
      </p:sp>
      <p:pic>
        <p:nvPicPr>
          <p:cNvPr id="19" name="Picture 4" descr="C:\Users\RESSET_15060501\Desktop\index_r3_c2.gif.jpg"/>
          <p:cNvPicPr>
            <a:picLocks noChangeAspect="1" noChangeArrowheads="1"/>
          </p:cNvPicPr>
          <p:nvPr/>
        </p:nvPicPr>
        <p:blipFill>
          <a:blip r:embed="rId4" cstate="print"/>
          <a:srcRect/>
          <a:stretch>
            <a:fillRect/>
          </a:stretch>
        </p:blipFill>
        <p:spPr bwMode="auto">
          <a:xfrm>
            <a:off x="5165084" y="4030347"/>
            <a:ext cx="1143008" cy="1143008"/>
          </a:xfrm>
          <a:prstGeom prst="rect">
            <a:avLst/>
          </a:prstGeom>
          <a:noFill/>
        </p:spPr>
      </p:pic>
      <p:pic>
        <p:nvPicPr>
          <p:cNvPr id="20" name="Picture 3" descr="E:\文档\doc\04.svn\100.综合\005.Logo\logo.jpg"/>
          <p:cNvPicPr>
            <a:picLocks noChangeAspect="1" noChangeArrowheads="1"/>
          </p:cNvPicPr>
          <p:nvPr/>
        </p:nvPicPr>
        <p:blipFill>
          <a:blip r:embed="rId5" cstate="print"/>
          <a:srcRect/>
          <a:stretch>
            <a:fillRect/>
          </a:stretch>
        </p:blipFill>
        <p:spPr bwMode="auto">
          <a:xfrm>
            <a:off x="10020339" y="190477"/>
            <a:ext cx="1600200" cy="635000"/>
          </a:xfrm>
          <a:prstGeom prst="rect">
            <a:avLst/>
          </a:prstGeom>
          <a:noFill/>
        </p:spPr>
      </p:pic>
    </p:spTree>
  </p:cSld>
  <p:clrMapOvr>
    <a:masterClrMapping/>
  </p:clrMapOvr>
  <p:transition advTm="10000">
    <p:pull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sz="2800" b="1" dirty="0"/>
              <a:t>金融计算与建模实验平台</a:t>
            </a:r>
            <a:r>
              <a:rPr lang="en-US" altLang="zh-CN" sz="2800" b="1" dirty="0"/>
              <a:t>——</a:t>
            </a:r>
            <a:r>
              <a:rPr sz="2800" b="1" dirty="0"/>
              <a:t>系统主页</a:t>
            </a:r>
          </a:p>
        </p:txBody>
      </p:sp>
      <p:pic>
        <p:nvPicPr>
          <p:cNvPr id="19458" name="图片 18"/>
          <p:cNvPicPr>
            <a:picLocks noChangeAspect="1"/>
          </p:cNvPicPr>
          <p:nvPr/>
        </p:nvPicPr>
        <p:blipFill>
          <a:blip r:embed="rId4"/>
          <a:stretch>
            <a:fillRect/>
          </a:stretch>
        </p:blipFill>
        <p:spPr>
          <a:xfrm>
            <a:off x="1524000" y="981075"/>
            <a:ext cx="9144000" cy="5500688"/>
          </a:xfrm>
          <a:prstGeom prst="rect">
            <a:avLst/>
          </a:prstGeom>
          <a:noFill/>
          <a:ln w="9525">
            <a:noFill/>
          </a:ln>
        </p:spPr>
      </p:pic>
      <p:grpSp>
        <p:nvGrpSpPr>
          <p:cNvPr id="2" name="组合 25"/>
          <p:cNvGrpSpPr/>
          <p:nvPr/>
        </p:nvGrpSpPr>
        <p:grpSpPr>
          <a:xfrm>
            <a:off x="3049905" y="1981200"/>
            <a:ext cx="4929188" cy="1143000"/>
            <a:chOff x="35496" y="1340768"/>
            <a:chExt cx="4248472" cy="1152128"/>
          </a:xfrm>
        </p:grpSpPr>
        <p:sp>
          <p:nvSpPr>
            <p:cNvPr id="19470" name="圆角矩形 21"/>
            <p:cNvSpPr/>
            <p:nvPr/>
          </p:nvSpPr>
          <p:spPr>
            <a:xfrm>
              <a:off x="35496" y="1340768"/>
              <a:ext cx="2520280" cy="1152128"/>
            </a:xfrm>
            <a:prstGeom prst="roundRect">
              <a:avLst>
                <a:gd name="adj" fmla="val 16667"/>
              </a:avLst>
            </a:prstGeom>
            <a:noFill/>
            <a:ln w="28575" cap="flat" cmpd="sng">
              <a:solidFill>
                <a:srgbClr val="FF0000"/>
              </a:solidFill>
              <a:prstDash val="solid"/>
              <a:headEnd type="none" w="med" len="med"/>
              <a:tailEnd type="none" w="med" len="med"/>
            </a:ln>
          </p:spPr>
          <p:txBody>
            <a:bodyPr/>
            <a:lstStyle/>
            <a:p>
              <a:pPr algn="ctr"/>
              <a:endParaRPr lang="zh-CN" altLang="en-US" dirty="0">
                <a:latin typeface="Arial" panose="020B0604020202020204" pitchFamily="34" charset="0"/>
                <a:ea typeface="宋体" panose="02010600030101010101" pitchFamily="2" charset="-122"/>
              </a:endParaRPr>
            </a:p>
          </p:txBody>
        </p:sp>
        <p:sp>
          <p:nvSpPr>
            <p:cNvPr id="19471" name="圆角矩形标注 24"/>
            <p:cNvSpPr/>
            <p:nvPr/>
          </p:nvSpPr>
          <p:spPr>
            <a:xfrm>
              <a:off x="2267744" y="1916832"/>
              <a:ext cx="2016224" cy="504056"/>
            </a:xfrm>
            <a:prstGeom prst="wedgeRoundRectCallout">
              <a:avLst>
                <a:gd name="adj1" fmla="val -63204"/>
                <a:gd name="adj2" fmla="val -55949"/>
                <a:gd name="adj3" fmla="val 16667"/>
              </a:avLst>
            </a:prstGeom>
            <a:solidFill>
              <a:srgbClr val="A0DCFA">
                <a:alpha val="58823"/>
              </a:srgbClr>
            </a:solidFill>
            <a:ln w="3175" cap="flat" cmpd="sng">
              <a:solidFill>
                <a:schemeClr val="accent1"/>
              </a:solidFill>
              <a:prstDash val="solid"/>
              <a:round/>
              <a:headEnd type="none" w="med" len="med"/>
              <a:tailEnd type="none" w="med" len="med"/>
            </a:ln>
          </p:spPr>
          <p:txBody>
            <a:bodyPr anchor="ctr"/>
            <a:lstStyle/>
            <a:p>
              <a:pPr algn="ctr"/>
              <a:r>
                <a:rPr lang="zh-CN" altLang="en-US" b="1" dirty="0">
                  <a:solidFill>
                    <a:srgbClr val="FF3300"/>
                  </a:solidFill>
                  <a:latin typeface="Arial" panose="020B0604020202020204" pitchFamily="34" charset="0"/>
                  <a:ea typeface="宋体" panose="02010600030101010101" pitchFamily="2" charset="-122"/>
                </a:rPr>
                <a:t>用户信息</a:t>
              </a:r>
            </a:p>
          </p:txBody>
        </p:sp>
      </p:grpSp>
      <p:grpSp>
        <p:nvGrpSpPr>
          <p:cNvPr id="3" name="组合 31"/>
          <p:cNvGrpSpPr/>
          <p:nvPr/>
        </p:nvGrpSpPr>
        <p:grpSpPr>
          <a:xfrm>
            <a:off x="1440180" y="1608138"/>
            <a:ext cx="1457325" cy="3505200"/>
            <a:chOff x="0" y="1700808"/>
            <a:chExt cx="1115616" cy="4233583"/>
          </a:xfrm>
        </p:grpSpPr>
        <p:sp>
          <p:nvSpPr>
            <p:cNvPr id="19468" name="圆角矩形 27"/>
            <p:cNvSpPr/>
            <p:nvPr/>
          </p:nvSpPr>
          <p:spPr>
            <a:xfrm>
              <a:off x="0" y="1700808"/>
              <a:ext cx="1115616" cy="3384376"/>
            </a:xfrm>
            <a:prstGeom prst="roundRect">
              <a:avLst>
                <a:gd name="adj" fmla="val 16667"/>
              </a:avLst>
            </a:prstGeom>
            <a:noFill/>
            <a:ln w="28575" cap="flat" cmpd="sng">
              <a:solidFill>
                <a:srgbClr val="FF0000"/>
              </a:solidFill>
              <a:prstDash val="solid"/>
              <a:headEnd type="none" w="med" len="med"/>
              <a:tailEnd type="none" w="med" len="med"/>
            </a:ln>
          </p:spPr>
          <p:txBody>
            <a:bodyPr/>
            <a:lstStyle/>
            <a:p>
              <a:pPr algn="ctr"/>
              <a:endParaRPr lang="zh-CN" altLang="en-US" dirty="0">
                <a:latin typeface="Arial" panose="020B0604020202020204" pitchFamily="34" charset="0"/>
                <a:ea typeface="宋体" panose="02010600030101010101" pitchFamily="2" charset="-122"/>
              </a:endParaRPr>
            </a:p>
          </p:txBody>
        </p:sp>
        <p:sp>
          <p:nvSpPr>
            <p:cNvPr id="19469" name="圆角矩形标注 28"/>
            <p:cNvSpPr/>
            <p:nvPr/>
          </p:nvSpPr>
          <p:spPr>
            <a:xfrm>
              <a:off x="109386" y="5430335"/>
              <a:ext cx="984696" cy="504056"/>
            </a:xfrm>
            <a:prstGeom prst="wedgeRoundRectCallout">
              <a:avLst>
                <a:gd name="adj1" fmla="val -41648"/>
                <a:gd name="adj2" fmla="val -271287"/>
                <a:gd name="adj3" fmla="val 16667"/>
              </a:avLst>
            </a:prstGeom>
            <a:solidFill>
              <a:srgbClr val="A0DCFA">
                <a:alpha val="58823"/>
              </a:srgbClr>
            </a:solidFill>
            <a:ln w="3175" cap="flat" cmpd="sng">
              <a:solidFill>
                <a:schemeClr val="accent1"/>
              </a:solidFill>
              <a:prstDash val="solid"/>
              <a:round/>
              <a:headEnd type="none" w="med" len="med"/>
              <a:tailEnd type="none" w="med" len="med"/>
            </a:ln>
          </p:spPr>
          <p:txBody>
            <a:bodyPr anchor="ctr"/>
            <a:lstStyle/>
            <a:p>
              <a:pPr algn="ctr"/>
              <a:r>
                <a:rPr lang="zh-CN" altLang="en-US" b="1" dirty="0">
                  <a:solidFill>
                    <a:srgbClr val="FF3300"/>
                  </a:solidFill>
                  <a:latin typeface="Arial" panose="020B0604020202020204" pitchFamily="34" charset="0"/>
                  <a:ea typeface="宋体" panose="02010600030101010101" pitchFamily="2" charset="-122"/>
                </a:rPr>
                <a:t>功能菜单</a:t>
              </a:r>
            </a:p>
          </p:txBody>
        </p:sp>
      </p:grpSp>
      <p:grpSp>
        <p:nvGrpSpPr>
          <p:cNvPr id="4" name="组合 48"/>
          <p:cNvGrpSpPr/>
          <p:nvPr/>
        </p:nvGrpSpPr>
        <p:grpSpPr>
          <a:xfrm>
            <a:off x="3076258" y="3195638"/>
            <a:ext cx="6022975" cy="2357437"/>
            <a:chOff x="1547664" y="2132856"/>
            <a:chExt cx="6025375" cy="3456384"/>
          </a:xfrm>
        </p:grpSpPr>
        <p:sp>
          <p:nvSpPr>
            <p:cNvPr id="19466" name="圆角矩形 29"/>
            <p:cNvSpPr/>
            <p:nvPr/>
          </p:nvSpPr>
          <p:spPr>
            <a:xfrm>
              <a:off x="1547664" y="2132856"/>
              <a:ext cx="5904656" cy="3456384"/>
            </a:xfrm>
            <a:prstGeom prst="roundRect">
              <a:avLst>
                <a:gd name="adj" fmla="val 16667"/>
              </a:avLst>
            </a:prstGeom>
            <a:noFill/>
            <a:ln w="28575" cap="flat" cmpd="sng">
              <a:solidFill>
                <a:srgbClr val="FF0000"/>
              </a:solidFill>
              <a:prstDash val="solid"/>
              <a:headEnd type="none" w="med" len="med"/>
              <a:tailEnd type="none" w="med" len="med"/>
            </a:ln>
          </p:spPr>
          <p:txBody>
            <a:bodyPr/>
            <a:lstStyle/>
            <a:p>
              <a:pPr algn="ctr"/>
              <a:endParaRPr lang="zh-CN" altLang="en-US" dirty="0">
                <a:latin typeface="Arial" panose="020B0604020202020204" pitchFamily="34" charset="0"/>
                <a:ea typeface="宋体" panose="02010600030101010101" pitchFamily="2" charset="-122"/>
              </a:endParaRPr>
            </a:p>
          </p:txBody>
        </p:sp>
        <p:sp>
          <p:nvSpPr>
            <p:cNvPr id="19467" name="圆角矩形标注 30"/>
            <p:cNvSpPr/>
            <p:nvPr/>
          </p:nvSpPr>
          <p:spPr>
            <a:xfrm>
              <a:off x="4928789" y="3599202"/>
              <a:ext cx="2644250" cy="504057"/>
            </a:xfrm>
            <a:prstGeom prst="wedgeRoundRectCallout">
              <a:avLst>
                <a:gd name="adj1" fmla="val -112144"/>
                <a:gd name="adj2" fmla="val 76935"/>
                <a:gd name="adj3" fmla="val 16667"/>
              </a:avLst>
            </a:prstGeom>
            <a:solidFill>
              <a:srgbClr val="A0DCFA">
                <a:alpha val="58823"/>
              </a:srgbClr>
            </a:solidFill>
            <a:ln w="3175" cap="flat" cmpd="sng">
              <a:solidFill>
                <a:schemeClr val="accent1"/>
              </a:solidFill>
              <a:prstDash val="solid"/>
              <a:round/>
              <a:headEnd type="none" w="med" len="med"/>
              <a:tailEnd type="none" w="med" len="med"/>
            </a:ln>
          </p:spPr>
          <p:txBody>
            <a:bodyPr anchor="ctr"/>
            <a:lstStyle/>
            <a:p>
              <a:pPr algn="ctr"/>
              <a:r>
                <a:rPr lang="zh-CN" altLang="en-US" b="1" dirty="0">
                  <a:solidFill>
                    <a:srgbClr val="FF3300"/>
                  </a:solidFill>
                  <a:latin typeface="Arial" panose="020B0604020202020204" pitchFamily="34" charset="0"/>
                  <a:ea typeface="宋体" panose="02010600030101010101" pitchFamily="2" charset="-122"/>
                </a:rPr>
                <a:t>系统公告与信息</a:t>
              </a:r>
            </a:p>
          </p:txBody>
        </p:sp>
      </p:grpSp>
      <p:grpSp>
        <p:nvGrpSpPr>
          <p:cNvPr id="5" name="组合 46"/>
          <p:cNvGrpSpPr/>
          <p:nvPr/>
        </p:nvGrpSpPr>
        <p:grpSpPr>
          <a:xfrm>
            <a:off x="2963226" y="1338263"/>
            <a:ext cx="5506087" cy="571500"/>
            <a:chOff x="5159112" y="1126330"/>
            <a:chExt cx="5505882" cy="571833"/>
          </a:xfrm>
        </p:grpSpPr>
        <p:sp>
          <p:nvSpPr>
            <p:cNvPr id="19464" name="圆角矩形 42"/>
            <p:cNvSpPr/>
            <p:nvPr/>
          </p:nvSpPr>
          <p:spPr>
            <a:xfrm>
              <a:off x="5159112" y="1340768"/>
              <a:ext cx="3142974" cy="357395"/>
            </a:xfrm>
            <a:prstGeom prst="roundRect">
              <a:avLst>
                <a:gd name="adj" fmla="val 16667"/>
              </a:avLst>
            </a:prstGeom>
            <a:noFill/>
            <a:ln w="28575" cap="flat" cmpd="sng">
              <a:solidFill>
                <a:srgbClr val="FF0000"/>
              </a:solidFill>
              <a:prstDash val="solid"/>
              <a:headEnd type="none" w="med" len="med"/>
              <a:tailEnd type="none" w="med" len="med"/>
            </a:ln>
          </p:spPr>
          <p:txBody>
            <a:bodyPr/>
            <a:lstStyle/>
            <a:p>
              <a:pPr algn="ctr"/>
              <a:endParaRPr lang="zh-CN" altLang="en-US" dirty="0">
                <a:latin typeface="Arial" panose="020B0604020202020204" pitchFamily="34" charset="0"/>
                <a:ea typeface="宋体" panose="02010600030101010101" pitchFamily="2" charset="-122"/>
              </a:endParaRPr>
            </a:p>
          </p:txBody>
        </p:sp>
        <p:sp>
          <p:nvSpPr>
            <p:cNvPr id="19465" name="圆角矩形标注 43"/>
            <p:cNvSpPr/>
            <p:nvPr/>
          </p:nvSpPr>
          <p:spPr>
            <a:xfrm>
              <a:off x="8648770" y="1126330"/>
              <a:ext cx="2016224" cy="504056"/>
            </a:xfrm>
            <a:prstGeom prst="wedgeRoundRectCallout">
              <a:avLst>
                <a:gd name="adj1" fmla="val -67449"/>
                <a:gd name="adj2" fmla="val 14676"/>
                <a:gd name="adj3" fmla="val 16667"/>
              </a:avLst>
            </a:prstGeom>
            <a:solidFill>
              <a:srgbClr val="A0DCFA">
                <a:alpha val="58823"/>
              </a:srgbClr>
            </a:solidFill>
            <a:ln w="3175" cap="flat" cmpd="sng">
              <a:solidFill>
                <a:schemeClr val="accent1"/>
              </a:solidFill>
              <a:prstDash val="solid"/>
              <a:round/>
              <a:headEnd type="none" w="med" len="med"/>
              <a:tailEnd type="none" w="med" len="med"/>
            </a:ln>
          </p:spPr>
          <p:txBody>
            <a:bodyPr anchor="ctr"/>
            <a:lstStyle/>
            <a:p>
              <a:pPr algn="ctr"/>
              <a:r>
                <a:rPr lang="zh-CN" altLang="en-US" b="1" dirty="0">
                  <a:solidFill>
                    <a:srgbClr val="FF3300"/>
                  </a:solidFill>
                  <a:latin typeface="Arial" panose="020B0604020202020204" pitchFamily="34" charset="0"/>
                  <a:ea typeface="宋体" panose="02010600030101010101" pitchFamily="2" charset="-122"/>
                </a:rPr>
                <a:t>选择公司</a:t>
              </a:r>
            </a:p>
          </p:txBody>
        </p:sp>
      </p:grpSp>
    </p:spTree>
    <p:custDataLst>
      <p:tags r:id="rId1"/>
    </p:custDataLst>
  </p:cSld>
  <p:clrMapOvr>
    <a:masterClrMapping/>
  </p:clrMapOvr>
  <p:transition advTm="10000">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3"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3"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09607" y="1364979"/>
            <a:ext cx="8782420" cy="1872000"/>
          </a:xfrm>
          <a:custGeom>
            <a:avLst/>
            <a:gdLst/>
            <a:ahLst/>
            <a:cxnLst/>
            <a:rect l="l" t="t" r="r" b="b"/>
            <a:pathLst>
              <a:path w="6586815" h="1404000">
                <a:moveTo>
                  <a:pt x="810600" y="0"/>
                </a:moveTo>
                <a:lnTo>
                  <a:pt x="6586815" y="0"/>
                </a:lnTo>
                <a:lnTo>
                  <a:pt x="6586815" y="1404000"/>
                </a:lnTo>
                <a:lnTo>
                  <a:pt x="0" y="14040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 name="矩形 6"/>
          <p:cNvSpPr/>
          <p:nvPr/>
        </p:nvSpPr>
        <p:spPr>
          <a:xfrm>
            <a:off x="0" y="3909053"/>
            <a:ext cx="5712357" cy="1872000"/>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 name="矩形 7"/>
          <p:cNvSpPr/>
          <p:nvPr/>
        </p:nvSpPr>
        <p:spPr>
          <a:xfrm>
            <a:off x="0" y="1988840"/>
            <a:ext cx="10613237" cy="3024000"/>
          </a:xfrm>
          <a:custGeom>
            <a:avLst/>
            <a:gdLst/>
            <a:ahLst/>
            <a:cxnLst/>
            <a:rect l="l" t="t" r="r" b="b"/>
            <a:pathLst>
              <a:path w="7959928" h="2268000">
                <a:moveTo>
                  <a:pt x="0" y="0"/>
                </a:moveTo>
                <a:lnTo>
                  <a:pt x="7959928" y="0"/>
                </a:lnTo>
                <a:lnTo>
                  <a:pt x="6650498" y="2268000"/>
                </a:lnTo>
                <a:lnTo>
                  <a:pt x="0" y="226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 name="TextBox 9"/>
          <p:cNvSpPr txBox="1"/>
          <p:nvPr/>
        </p:nvSpPr>
        <p:spPr>
          <a:xfrm>
            <a:off x="790577" y="3813047"/>
            <a:ext cx="1394076" cy="615553"/>
          </a:xfrm>
          <a:prstGeom prst="rect">
            <a:avLst/>
          </a:prstGeom>
          <a:noFill/>
        </p:spPr>
        <p:txBody>
          <a:bodyPr wrap="square" lIns="121917" tIns="60958" rIns="121917" bIns="60958" rtlCol="0">
            <a:spAutoFit/>
          </a:bodyPr>
          <a:lstStyle/>
          <a:p>
            <a:pPr algn="ctr"/>
            <a:r>
              <a:rPr lang="en-US" altLang="zh-CN" sz="3200" dirty="0">
                <a:solidFill>
                  <a:schemeClr val="bg1"/>
                </a:solidFill>
              </a:rPr>
              <a:t>PART</a:t>
            </a:r>
            <a:endParaRPr lang="zh-CN" altLang="en-US" sz="3200" dirty="0">
              <a:solidFill>
                <a:schemeClr val="bg1"/>
              </a:solidFill>
            </a:endParaRPr>
          </a:p>
        </p:txBody>
      </p:sp>
      <p:sp>
        <p:nvSpPr>
          <p:cNvPr id="11" name="TextBox 10"/>
          <p:cNvSpPr txBox="1"/>
          <p:nvPr/>
        </p:nvSpPr>
        <p:spPr>
          <a:xfrm>
            <a:off x="1833431" y="2245208"/>
            <a:ext cx="2229877" cy="2474595"/>
          </a:xfrm>
          <a:prstGeom prst="rect">
            <a:avLst/>
          </a:prstGeom>
          <a:noFill/>
        </p:spPr>
        <p:txBody>
          <a:bodyPr wrap="square" lIns="121917" tIns="60958" rIns="121917" bIns="60958" rtlCol="0">
            <a:spAutoFit/>
          </a:bodyPr>
          <a:lstStyle/>
          <a:p>
            <a:pPr algn="ctr"/>
            <a:r>
              <a:rPr lang="en-US" sz="15300" dirty="0">
                <a:solidFill>
                  <a:schemeClr val="bg1"/>
                </a:solidFill>
                <a:latin typeface="Impact" panose="020B0806030902050204" pitchFamily="34" charset="0"/>
              </a:rPr>
              <a:t>2</a:t>
            </a:r>
          </a:p>
        </p:txBody>
      </p:sp>
      <p:sp>
        <p:nvSpPr>
          <p:cNvPr id="12" name="TextBox 11"/>
          <p:cNvSpPr txBox="1"/>
          <p:nvPr/>
        </p:nvSpPr>
        <p:spPr>
          <a:xfrm>
            <a:off x="3442970" y="2917190"/>
            <a:ext cx="5814060" cy="1228090"/>
          </a:xfrm>
          <a:prstGeom prst="rect">
            <a:avLst/>
          </a:prstGeom>
          <a:noFill/>
        </p:spPr>
        <p:txBody>
          <a:bodyPr wrap="square" lIns="121917" tIns="60958" rIns="121917" bIns="60958" rtlCol="0">
            <a:spAutoFit/>
          </a:bodyPr>
          <a:lstStyle/>
          <a:p>
            <a:pPr lvl="0" algn="ctr"/>
            <a:r>
              <a:rPr lang="zh-CN" altLang="en-US" sz="3600" b="1" dirty="0">
                <a:solidFill>
                  <a:prstClr val="white"/>
                </a:solidFill>
                <a:latin typeface="+mn-ea"/>
                <a:sym typeface="+mn-ea"/>
              </a:rPr>
              <a:t>上市公司财务报表分析系统操作指南</a:t>
            </a:r>
            <a:endParaRPr lang="en-US" altLang="zh-CN" sz="3600" b="1" dirty="0">
              <a:solidFill>
                <a:schemeClr val="bg1"/>
              </a:solidFill>
              <a:latin typeface="+mn-ea"/>
            </a:endParaRPr>
          </a:p>
        </p:txBody>
      </p:sp>
      <p:sp>
        <p:nvSpPr>
          <p:cNvPr id="21" name="矩形 20"/>
          <p:cNvSpPr/>
          <p:nvPr/>
        </p:nvSpPr>
        <p:spPr>
          <a:xfrm>
            <a:off x="11001541" y="1808851"/>
            <a:ext cx="596076" cy="984256"/>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13" name="Picture 3" descr="E:\文档\doc\04.svn\100.综合\005.Logo\logo.jpg"/>
          <p:cNvPicPr>
            <a:picLocks noChangeAspect="1" noChangeArrowheads="1"/>
          </p:cNvPicPr>
          <p:nvPr/>
        </p:nvPicPr>
        <p:blipFill>
          <a:blip r:embed="rId3" cstate="print"/>
          <a:srcRect/>
          <a:stretch>
            <a:fillRect/>
          </a:stretch>
        </p:blipFill>
        <p:spPr bwMode="auto">
          <a:xfrm>
            <a:off x="252347" y="259488"/>
            <a:ext cx="1600200" cy="635000"/>
          </a:xfrm>
          <a:prstGeom prst="rect">
            <a:avLst/>
          </a:prstGeom>
          <a:noFill/>
        </p:spPr>
      </p:pic>
      <p:pic>
        <p:nvPicPr>
          <p:cNvPr id="6" name="图片 5" descr="资源 2"/>
          <p:cNvPicPr>
            <a:picLocks noChangeAspect="1"/>
          </p:cNvPicPr>
          <p:nvPr userDrawn="1"/>
        </p:nvPicPr>
        <p:blipFill>
          <a:blip r:embed="rId4"/>
          <a:stretch>
            <a:fillRect/>
          </a:stretch>
        </p:blipFill>
        <p:spPr>
          <a:xfrm>
            <a:off x="9346565" y="29210"/>
            <a:ext cx="2403475" cy="750570"/>
          </a:xfrm>
          <a:prstGeom prst="rect">
            <a:avLst/>
          </a:prstGeom>
        </p:spPr>
      </p:pic>
    </p:spTree>
  </p:cSld>
  <p:clrMapOvr>
    <a:masterClrMapping/>
  </p:clrMapOvr>
  <p:transition advTm="10000">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dirty="0"/>
              <a:t>系统</a:t>
            </a:r>
            <a:r>
              <a:rPr sz="2800" b="1">
                <a:sym typeface="+mn-ea"/>
              </a:rPr>
              <a:t>使用步骤</a:t>
            </a:r>
            <a:endParaRPr sz="2800" b="1" dirty="0"/>
          </a:p>
        </p:txBody>
      </p:sp>
      <p:sp>
        <p:nvSpPr>
          <p:cNvPr id="20483" name="内容占位符 2"/>
          <p:cNvSpPr>
            <a:spLocks noGrp="1"/>
          </p:cNvSpPr>
          <p:nvPr>
            <p:ph idx="1"/>
          </p:nvPr>
        </p:nvSpPr>
        <p:spPr>
          <a:xfrm>
            <a:off x="1615440" y="1478280"/>
            <a:ext cx="7720965" cy="4526280"/>
          </a:xfrm>
        </p:spPr>
        <p:txBody>
          <a:bodyPr vert="horz" wrap="square" lIns="91440" tIns="45720" rIns="91440" bIns="45720" anchor="t"/>
          <a:lstStyle/>
          <a:p>
            <a:pPr>
              <a:lnSpc>
                <a:spcPct val="150000"/>
              </a:lnSpc>
            </a:pPr>
            <a:r>
              <a:rPr lang="zh-CN" altLang="en-US" sz="3200" dirty="0">
                <a:latin typeface="宋体" panose="02010600030101010101" pitchFamily="2" charset="-122"/>
                <a:ea typeface="宋体" panose="02010600030101010101" pitchFamily="2" charset="-122"/>
                <a:cs typeface="+mn-cs"/>
              </a:rPr>
              <a:t>搜索要查看的公司</a:t>
            </a:r>
            <a:endParaRPr lang="en-US" altLang="zh-CN" sz="3200" dirty="0">
              <a:latin typeface="宋体" panose="02010600030101010101" pitchFamily="2" charset="-122"/>
              <a:ea typeface="宋体" panose="02010600030101010101" pitchFamily="2" charset="-122"/>
              <a:cs typeface="+mn-cs"/>
            </a:endParaRPr>
          </a:p>
          <a:p>
            <a:pPr>
              <a:lnSpc>
                <a:spcPct val="150000"/>
              </a:lnSpc>
            </a:pPr>
            <a:r>
              <a:rPr lang="zh-CN" altLang="en-US" sz="3200" dirty="0">
                <a:latin typeface="宋体" panose="02010600030101010101" pitchFamily="2" charset="-122"/>
                <a:ea typeface="宋体" panose="02010600030101010101" pitchFamily="2" charset="-122"/>
                <a:cs typeface="+mn-cs"/>
              </a:rPr>
              <a:t>点击要使用的功能菜单</a:t>
            </a:r>
            <a:endParaRPr lang="en-US" altLang="zh-CN" sz="3200" dirty="0">
              <a:latin typeface="宋体" panose="02010600030101010101" pitchFamily="2" charset="-122"/>
              <a:ea typeface="宋体" panose="02010600030101010101" pitchFamily="2" charset="-122"/>
              <a:cs typeface="+mn-cs"/>
            </a:endParaRPr>
          </a:p>
          <a:p>
            <a:pPr>
              <a:lnSpc>
                <a:spcPct val="150000"/>
              </a:lnSpc>
            </a:pPr>
            <a:r>
              <a:rPr lang="zh-CN" altLang="en-US" sz="3200" dirty="0">
                <a:latin typeface="宋体" panose="02010600030101010101" pitchFamily="2" charset="-122"/>
                <a:ea typeface="宋体" panose="02010600030101010101" pitchFamily="2" charset="-122"/>
                <a:cs typeface="+mn-cs"/>
              </a:rPr>
              <a:t>浏览、下载数据</a:t>
            </a:r>
          </a:p>
        </p:txBody>
      </p:sp>
    </p:spTree>
    <p:custDataLst>
      <p:tags r:id="rId1"/>
    </p:custDataLst>
  </p:cSld>
  <p:clrMapOvr>
    <a:masterClrMapping/>
  </p:clrMapOvr>
  <p:transition advTm="10000">
    <p:pull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sz="2800" b="1" dirty="0"/>
              <a:t>公司资料</a:t>
            </a:r>
            <a:r>
              <a:rPr sz="2800" b="1">
                <a:sym typeface="+mn-ea"/>
              </a:rPr>
              <a:t>——</a:t>
            </a:r>
            <a:r>
              <a:rPr sz="2800" b="1" dirty="0"/>
              <a:t>公司查询</a:t>
            </a:r>
          </a:p>
        </p:txBody>
      </p:sp>
      <p:pic>
        <p:nvPicPr>
          <p:cNvPr id="21506" name="图片 18"/>
          <p:cNvPicPr>
            <a:picLocks noChangeAspect="1"/>
          </p:cNvPicPr>
          <p:nvPr/>
        </p:nvPicPr>
        <p:blipFill>
          <a:blip r:embed="rId4"/>
          <a:stretch>
            <a:fillRect/>
          </a:stretch>
        </p:blipFill>
        <p:spPr>
          <a:xfrm>
            <a:off x="1516380" y="973455"/>
            <a:ext cx="9144000" cy="5500688"/>
          </a:xfrm>
          <a:prstGeom prst="rect">
            <a:avLst/>
          </a:prstGeom>
          <a:noFill/>
          <a:ln w="9525">
            <a:noFill/>
          </a:ln>
        </p:spPr>
      </p:pic>
      <p:grpSp>
        <p:nvGrpSpPr>
          <p:cNvPr id="2" name="组合 46"/>
          <p:cNvGrpSpPr/>
          <p:nvPr/>
        </p:nvGrpSpPr>
        <p:grpSpPr>
          <a:xfrm>
            <a:off x="3016568" y="1330643"/>
            <a:ext cx="5445125" cy="571500"/>
            <a:chOff x="5220072" y="1126330"/>
            <a:chExt cx="5444922" cy="571833"/>
          </a:xfrm>
        </p:grpSpPr>
        <p:sp>
          <p:nvSpPr>
            <p:cNvPr id="21509" name="圆角矩形 42"/>
            <p:cNvSpPr/>
            <p:nvPr/>
          </p:nvSpPr>
          <p:spPr>
            <a:xfrm>
              <a:off x="5220072" y="1340768"/>
              <a:ext cx="3142974" cy="357395"/>
            </a:xfrm>
            <a:prstGeom prst="roundRect">
              <a:avLst>
                <a:gd name="adj" fmla="val 16667"/>
              </a:avLst>
            </a:prstGeom>
            <a:noFill/>
            <a:ln w="28575" cap="flat" cmpd="sng">
              <a:solidFill>
                <a:srgbClr val="FF0000"/>
              </a:solidFill>
              <a:prstDash val="solid"/>
              <a:headEnd type="none" w="med" len="med"/>
              <a:tailEnd type="none" w="med" len="med"/>
            </a:ln>
          </p:spPr>
          <p:txBody>
            <a:bodyPr/>
            <a:lstStyle/>
            <a:p>
              <a:pPr algn="ctr"/>
              <a:endParaRPr lang="zh-CN" altLang="en-US" dirty="0">
                <a:latin typeface="Arial" panose="020B0604020202020204" pitchFamily="34" charset="0"/>
                <a:ea typeface="宋体" panose="02010600030101010101" pitchFamily="2" charset="-122"/>
              </a:endParaRPr>
            </a:p>
          </p:txBody>
        </p:sp>
        <p:sp>
          <p:nvSpPr>
            <p:cNvPr id="21510" name="圆角矩形标注 43"/>
            <p:cNvSpPr/>
            <p:nvPr/>
          </p:nvSpPr>
          <p:spPr>
            <a:xfrm>
              <a:off x="8648770" y="1126330"/>
              <a:ext cx="2016224" cy="504056"/>
            </a:xfrm>
            <a:prstGeom prst="wedgeRoundRectCallout">
              <a:avLst>
                <a:gd name="adj1" fmla="val -67449"/>
                <a:gd name="adj2" fmla="val 14676"/>
                <a:gd name="adj3" fmla="val 16667"/>
              </a:avLst>
            </a:prstGeom>
            <a:solidFill>
              <a:srgbClr val="A0DCFA">
                <a:alpha val="58823"/>
              </a:srgbClr>
            </a:solidFill>
            <a:ln w="3175" cap="flat" cmpd="sng">
              <a:solidFill>
                <a:schemeClr val="accent1"/>
              </a:solidFill>
              <a:prstDash val="solid"/>
              <a:round/>
              <a:headEnd type="none" w="med" len="med"/>
              <a:tailEnd type="none" w="med" len="med"/>
            </a:ln>
          </p:spPr>
          <p:txBody>
            <a:bodyPr anchor="ctr"/>
            <a:lstStyle/>
            <a:p>
              <a:pPr algn="ctr"/>
              <a:r>
                <a:rPr lang="zh-CN" altLang="en-US" b="1" dirty="0">
                  <a:solidFill>
                    <a:srgbClr val="FF3300"/>
                  </a:solidFill>
                  <a:latin typeface="Arial" panose="020B0604020202020204" pitchFamily="34" charset="0"/>
                  <a:ea typeface="宋体" panose="02010600030101010101" pitchFamily="2" charset="-122"/>
                </a:rPr>
                <a:t>输入要查看的公司信息</a:t>
              </a:r>
            </a:p>
          </p:txBody>
        </p:sp>
      </p:grpSp>
    </p:spTree>
    <p:custDataLst>
      <p:tags r:id="rId1"/>
    </p:custDataLst>
  </p:cSld>
  <p:clrMapOvr>
    <a:masterClrMapping/>
  </p:clrMapOvr>
  <p:transition advTm="1000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11.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24.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34.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35.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36.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3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38.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39.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40.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41.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4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43.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44.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45.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46.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803114315"/>
  <p:tag name="MH_LIBRARY" val="GRAPHIC"/>
</p:tagLst>
</file>

<file path=ppt/theme/theme1.xml><?xml version="1.0" encoding="utf-8"?>
<a:theme xmlns:a="http://schemas.openxmlformats.org/drawingml/2006/main" name="3_Office 主题​​">
  <a:themeElements>
    <a:clrScheme name="自定义 9">
      <a:dk1>
        <a:srgbClr val="000000"/>
      </a:dk1>
      <a:lt1>
        <a:srgbClr val="FFFFFF"/>
      </a:lt1>
      <a:dk2>
        <a:srgbClr val="5E5E5E"/>
      </a:dk2>
      <a:lt2>
        <a:srgbClr val="DDDDDD"/>
      </a:lt2>
      <a:accent1>
        <a:srgbClr val="0070C0"/>
      </a:accent1>
      <a:accent2>
        <a:srgbClr val="A5A5A5"/>
      </a:accent2>
      <a:accent3>
        <a:srgbClr val="F69200"/>
      </a:accent3>
      <a:accent4>
        <a:srgbClr val="92D050"/>
      </a:accent4>
      <a:accent5>
        <a:srgbClr val="FF0000"/>
      </a:accent5>
      <a:accent6>
        <a:srgbClr val="C00000"/>
      </a:accent6>
      <a:hlink>
        <a:srgbClr val="0070C0"/>
      </a:hlink>
      <a:folHlink>
        <a:srgbClr val="7030A0"/>
      </a:folHlink>
    </a:clrScheme>
    <a:fontScheme name="微软雅黑和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2726</Words>
  <Application>Microsoft Office PowerPoint</Application>
  <PresentationFormat>宽屏</PresentationFormat>
  <Paragraphs>294</Paragraphs>
  <Slides>54</Slides>
  <Notes>53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54</vt:i4>
      </vt:variant>
    </vt:vector>
  </HeadingPairs>
  <TitlesOfParts>
    <vt:vector size="65" baseType="lpstr">
      <vt:lpstr>MS PGothic</vt:lpstr>
      <vt:lpstr>宋体</vt:lpstr>
      <vt:lpstr>微软雅黑</vt:lpstr>
      <vt:lpstr>幼圆</vt:lpstr>
      <vt:lpstr>Arial</vt:lpstr>
      <vt:lpstr>Calibri</vt:lpstr>
      <vt:lpstr>Impact</vt:lpstr>
      <vt:lpstr>Tahoma</vt:lpstr>
      <vt:lpstr>Times New Roman</vt:lpstr>
      <vt:lpstr>Wingdings</vt:lpstr>
      <vt:lpstr>3_Office 主题​​</vt:lpstr>
      <vt:lpstr>PowerPoint 演示文稿</vt:lpstr>
      <vt:lpstr>PowerPoint 演示文稿</vt:lpstr>
      <vt:lpstr>PowerPoint 演示文稿</vt:lpstr>
      <vt:lpstr>上市公司财务报表分析系统-访问途径</vt:lpstr>
      <vt:lpstr>金融计算与建模实验平台——系统登录</vt:lpstr>
      <vt:lpstr>金融计算与建模实验平台——系统主页</vt:lpstr>
      <vt:lpstr>PowerPoint 演示文稿</vt:lpstr>
      <vt:lpstr>系统使用步骤</vt:lpstr>
      <vt:lpstr>公司资料——公司查询</vt:lpstr>
      <vt:lpstr>公司资料——公司查询</vt:lpstr>
      <vt:lpstr>公司资料——公司简介</vt:lpstr>
      <vt:lpstr>公司资料——股本结构</vt:lpstr>
      <vt:lpstr>公司资料——主要股东</vt:lpstr>
      <vt:lpstr>公司资料——员工构成</vt:lpstr>
      <vt:lpstr>财务数据浏览</vt:lpstr>
      <vt:lpstr>财务数据——财务数据浏览</vt:lpstr>
      <vt:lpstr>财务数据——财务数据下载</vt:lpstr>
      <vt:lpstr>财务效率分析</vt:lpstr>
      <vt:lpstr>财务效率分析——偿债能力</vt:lpstr>
      <vt:lpstr>财务效率分析——营运能力</vt:lpstr>
      <vt:lpstr>财务效率分析——盈利能力</vt:lpstr>
      <vt:lpstr>财务效率分析——增长能力</vt:lpstr>
      <vt:lpstr>财务效率分析——下载页面</vt:lpstr>
      <vt:lpstr>财务综合分析</vt:lpstr>
      <vt:lpstr>财务综合分析——杜邦分析</vt:lpstr>
      <vt:lpstr>财务综合分析——帕利普分析</vt:lpstr>
      <vt:lpstr>财务综合分析——Z计分模型</vt:lpstr>
      <vt:lpstr>财务预测分析</vt:lpstr>
      <vt:lpstr>资产负债表预测分析</vt:lpstr>
      <vt:lpstr>所有者权益变动表预测分析</vt:lpstr>
      <vt:lpstr>现金流量表预测分析</vt:lpstr>
      <vt:lpstr>利润表预测分析</vt:lpstr>
      <vt:lpstr>财务对比分析—财务对比</vt:lpstr>
      <vt:lpstr>财务对比分析—市盈率对比</vt:lpstr>
      <vt:lpstr>财务对比分析—市净率对比</vt:lpstr>
      <vt:lpstr>财务趋势分析</vt:lpstr>
      <vt:lpstr>利润表趋势分析</vt:lpstr>
      <vt:lpstr>资产负载表趋势分析</vt:lpstr>
      <vt:lpstr>所有者权益变动表趋势分析</vt:lpstr>
      <vt:lpstr>现金流量表趋势分析</vt:lpstr>
      <vt:lpstr>企业价值评估</vt:lpstr>
      <vt:lpstr>财务指标计算实验</vt:lpstr>
      <vt:lpstr>财务指标计算实验</vt:lpstr>
      <vt:lpstr>PowerPoint 演示文稿</vt:lpstr>
      <vt:lpstr>锐思数据库助力教学与科研</vt:lpstr>
      <vt:lpstr>锐思数据库助力教学与科研</vt:lpstr>
      <vt:lpstr>锐思助力馆建活动</vt:lpstr>
      <vt:lpstr>PowerPoint 演示文稿</vt:lpstr>
      <vt:lpstr>锐思公司介绍</vt:lpstr>
      <vt:lpstr>锐思公司荣誉</vt:lpstr>
      <vt:lpstr>锐思公司荣誉</vt:lpstr>
      <vt:lpstr>锐思三大产品系列</vt:lpstr>
      <vt:lpstr>锐思服务体系</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RESSET</dc:creator>
  <cp:lastModifiedBy>Z900</cp:lastModifiedBy>
  <cp:revision>235</cp:revision>
  <dcterms:created xsi:type="dcterms:W3CDTF">2017-12-05T05:43:00Z</dcterms:created>
  <dcterms:modified xsi:type="dcterms:W3CDTF">2018-05-30T06:22:49Z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2052-10.1.0.7245</vt:lpwstr>
  </property>
</Properties>
</file>