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13" r:id="rId2"/>
    <p:sldId id="404" r:id="rId3"/>
    <p:sldId id="424" r:id="rId4"/>
    <p:sldId id="436" r:id="rId5"/>
    <p:sldId id="415" r:id="rId6"/>
    <p:sldId id="439" r:id="rId7"/>
    <p:sldId id="408" r:id="rId8"/>
    <p:sldId id="428" r:id="rId9"/>
    <p:sldId id="437" r:id="rId10"/>
    <p:sldId id="416" r:id="rId11"/>
    <p:sldId id="430" r:id="rId12"/>
    <p:sldId id="431" r:id="rId13"/>
    <p:sldId id="433" r:id="rId14"/>
    <p:sldId id="438" r:id="rId15"/>
    <p:sldId id="432" r:id="rId16"/>
    <p:sldId id="367" r:id="rId17"/>
    <p:sldId id="410" r:id="rId18"/>
    <p:sldId id="407" r:id="rId19"/>
    <p:sldId id="440" r:id="rId20"/>
    <p:sldId id="370" r:id="rId21"/>
    <p:sldId id="391" r:id="rId22"/>
    <p:sldId id="419" r:id="rId23"/>
    <p:sldId id="423" r:id="rId24"/>
    <p:sldId id="405" r:id="rId25"/>
    <p:sldId id="406" r:id="rId2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无标题的节" id="{4611932A-E950-5142-B3B8-56B6EE3A6679}">
          <p14:sldIdLst>
            <p14:sldId id="313"/>
            <p14:sldId id="404"/>
            <p14:sldId id="424"/>
            <p14:sldId id="436"/>
            <p14:sldId id="415"/>
            <p14:sldId id="439"/>
            <p14:sldId id="408"/>
            <p14:sldId id="428"/>
            <p14:sldId id="437"/>
            <p14:sldId id="416"/>
            <p14:sldId id="430"/>
            <p14:sldId id="431"/>
            <p14:sldId id="433"/>
            <p14:sldId id="438"/>
            <p14:sldId id="432"/>
            <p14:sldId id="367"/>
            <p14:sldId id="410"/>
            <p14:sldId id="407"/>
            <p14:sldId id="440"/>
            <p14:sldId id="370"/>
            <p14:sldId id="391"/>
            <p14:sldId id="419"/>
            <p14:sldId id="423"/>
            <p14:sldId id="405"/>
            <p14:sldId id="4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737"/>
    <a:srgbClr val="E5777A"/>
    <a:srgbClr val="A5A5A5"/>
    <a:srgbClr val="EE4848"/>
    <a:srgbClr val="EB2929"/>
    <a:srgbClr val="F2735A"/>
    <a:srgbClr val="EA6262"/>
    <a:srgbClr val="D2161A"/>
    <a:srgbClr val="FFFFFF"/>
    <a:srgbClr val="D93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80" autoAdjust="0"/>
    <p:restoredTop sz="84306" autoAdjust="0"/>
  </p:normalViewPr>
  <p:slideViewPr>
    <p:cSldViewPr>
      <p:cViewPr varScale="1">
        <p:scale>
          <a:sx n="102" d="100"/>
          <a:sy n="102" d="100"/>
        </p:scale>
        <p:origin x="786"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2" d="100"/>
          <a:sy n="82" d="100"/>
        </p:scale>
        <p:origin x="-10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Wind\Wind.NET.Client\WindNET\Users\w0813907\export\&#30333;&#37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ir\Desktop\&#37927;&#20171;&#214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Sheet1!$E$37</c:f>
              <c:strCache>
                <c:ptCount val="1"/>
                <c:pt idx="0">
                  <c:v>白酒产量（万吨）</c:v>
                </c:pt>
              </c:strCache>
            </c:strRef>
          </c:tx>
          <c:spPr>
            <a:solidFill>
              <a:schemeClr val="accent4">
                <a:lumMod val="50000"/>
              </a:schemeClr>
            </a:solidFill>
          </c:spPr>
          <c:invertIfNegative val="0"/>
          <c:cat>
            <c:numRef>
              <c:f>Sheet1!$D$38:$D$65</c:f>
              <c:numCache>
                <c:formatCode>yyyy;@</c:formatCode>
                <c:ptCount val="28"/>
                <c:pt idx="0">
                  <c:v>33238</c:v>
                </c:pt>
                <c:pt idx="1">
                  <c:v>33603</c:v>
                </c:pt>
                <c:pt idx="2">
                  <c:v>33969</c:v>
                </c:pt>
                <c:pt idx="3">
                  <c:v>34334</c:v>
                </c:pt>
                <c:pt idx="4">
                  <c:v>34699</c:v>
                </c:pt>
                <c:pt idx="5">
                  <c:v>35064</c:v>
                </c:pt>
                <c:pt idx="6">
                  <c:v>35430</c:v>
                </c:pt>
                <c:pt idx="7">
                  <c:v>35795</c:v>
                </c:pt>
                <c:pt idx="8">
                  <c:v>36160</c:v>
                </c:pt>
                <c:pt idx="9">
                  <c:v>36525</c:v>
                </c:pt>
                <c:pt idx="10">
                  <c:v>36891</c:v>
                </c:pt>
                <c:pt idx="11">
                  <c:v>37256</c:v>
                </c:pt>
                <c:pt idx="12">
                  <c:v>37621</c:v>
                </c:pt>
                <c:pt idx="13">
                  <c:v>37986</c:v>
                </c:pt>
                <c:pt idx="14">
                  <c:v>38352</c:v>
                </c:pt>
                <c:pt idx="15">
                  <c:v>38717</c:v>
                </c:pt>
                <c:pt idx="16">
                  <c:v>39082</c:v>
                </c:pt>
                <c:pt idx="17">
                  <c:v>39447</c:v>
                </c:pt>
                <c:pt idx="18">
                  <c:v>39813</c:v>
                </c:pt>
                <c:pt idx="19">
                  <c:v>40178</c:v>
                </c:pt>
                <c:pt idx="20">
                  <c:v>40543</c:v>
                </c:pt>
                <c:pt idx="21">
                  <c:v>40908</c:v>
                </c:pt>
                <c:pt idx="22">
                  <c:v>41274</c:v>
                </c:pt>
                <c:pt idx="23">
                  <c:v>41639</c:v>
                </c:pt>
                <c:pt idx="24">
                  <c:v>42004</c:v>
                </c:pt>
                <c:pt idx="25">
                  <c:v>42369</c:v>
                </c:pt>
                <c:pt idx="26">
                  <c:v>42735</c:v>
                </c:pt>
                <c:pt idx="27">
                  <c:v>43100</c:v>
                </c:pt>
              </c:numCache>
            </c:numRef>
          </c:cat>
          <c:val>
            <c:numRef>
              <c:f>Sheet1!$E$38:$E$65</c:f>
              <c:numCache>
                <c:formatCode>###,###,###,###,##0.00</c:formatCode>
                <c:ptCount val="28"/>
                <c:pt idx="0">
                  <c:v>470.39</c:v>
                </c:pt>
                <c:pt idx="1">
                  <c:v>476.12</c:v>
                </c:pt>
                <c:pt idx="2">
                  <c:v>502.27</c:v>
                </c:pt>
                <c:pt idx="3">
                  <c:v>543.41999999999996</c:v>
                </c:pt>
                <c:pt idx="4">
                  <c:v>590.82999999999947</c:v>
                </c:pt>
                <c:pt idx="5">
                  <c:v>657.38</c:v>
                </c:pt>
                <c:pt idx="6">
                  <c:v>679.47</c:v>
                </c:pt>
                <c:pt idx="7">
                  <c:v>708.68000000000052</c:v>
                </c:pt>
                <c:pt idx="8">
                  <c:v>573.32999999999947</c:v>
                </c:pt>
                <c:pt idx="9">
                  <c:v>502.26</c:v>
                </c:pt>
                <c:pt idx="10">
                  <c:v>476.11</c:v>
                </c:pt>
                <c:pt idx="11">
                  <c:v>420.19</c:v>
                </c:pt>
                <c:pt idx="12">
                  <c:v>378.46999999999969</c:v>
                </c:pt>
                <c:pt idx="13">
                  <c:v>331.35</c:v>
                </c:pt>
                <c:pt idx="14">
                  <c:v>311.7</c:v>
                </c:pt>
                <c:pt idx="15">
                  <c:v>349.34000000000032</c:v>
                </c:pt>
                <c:pt idx="16">
                  <c:v>397.08</c:v>
                </c:pt>
                <c:pt idx="17">
                  <c:v>493.9</c:v>
                </c:pt>
                <c:pt idx="18">
                  <c:v>569.33999999999946</c:v>
                </c:pt>
                <c:pt idx="19">
                  <c:v>706.93073100000004</c:v>
                </c:pt>
                <c:pt idx="20">
                  <c:v>890.83433300000002</c:v>
                </c:pt>
                <c:pt idx="21">
                  <c:v>1025.5507660000001</c:v>
                </c:pt>
                <c:pt idx="22">
                  <c:v>1153.158158</c:v>
                </c:pt>
                <c:pt idx="23">
                  <c:v>1226.2037419999999</c:v>
                </c:pt>
                <c:pt idx="24">
                  <c:v>1257.131811</c:v>
                </c:pt>
                <c:pt idx="25">
                  <c:v>1312.7986590000019</c:v>
                </c:pt>
                <c:pt idx="26">
                  <c:v>1358.3573979999999</c:v>
                </c:pt>
                <c:pt idx="27">
                  <c:v>1198.0999999999999</c:v>
                </c:pt>
              </c:numCache>
            </c:numRef>
          </c:val>
        </c:ser>
        <c:dLbls>
          <c:showLegendKey val="0"/>
          <c:showVal val="0"/>
          <c:showCatName val="0"/>
          <c:showSerName val="0"/>
          <c:showPercent val="0"/>
          <c:showBubbleSize val="0"/>
        </c:dLbls>
        <c:gapWidth val="150"/>
        <c:axId val="105166336"/>
        <c:axId val="105166896"/>
      </c:barChart>
      <c:lineChart>
        <c:grouping val="standard"/>
        <c:varyColors val="0"/>
        <c:ser>
          <c:idx val="1"/>
          <c:order val="1"/>
          <c:tx>
            <c:strRef>
              <c:f>Sheet1!$F$37</c:f>
              <c:strCache>
                <c:ptCount val="1"/>
                <c:pt idx="0">
                  <c:v>城镇居民可支配收入累计同比（右轴）</c:v>
                </c:pt>
              </c:strCache>
            </c:strRef>
          </c:tx>
          <c:spPr>
            <a:ln w="38100">
              <a:solidFill>
                <a:schemeClr val="accent1">
                  <a:lumMod val="50000"/>
                </a:schemeClr>
              </a:solidFill>
            </a:ln>
          </c:spPr>
          <c:marker>
            <c:symbol val="none"/>
          </c:marker>
          <c:cat>
            <c:numRef>
              <c:f>Sheet1!$D$38:$D$65</c:f>
              <c:numCache>
                <c:formatCode>yyyy;@</c:formatCode>
                <c:ptCount val="28"/>
                <c:pt idx="0">
                  <c:v>33238</c:v>
                </c:pt>
                <c:pt idx="1">
                  <c:v>33603</c:v>
                </c:pt>
                <c:pt idx="2">
                  <c:v>33969</c:v>
                </c:pt>
                <c:pt idx="3">
                  <c:v>34334</c:v>
                </c:pt>
                <c:pt idx="4">
                  <c:v>34699</c:v>
                </c:pt>
                <c:pt idx="5">
                  <c:v>35064</c:v>
                </c:pt>
                <c:pt idx="6">
                  <c:v>35430</c:v>
                </c:pt>
                <c:pt idx="7">
                  <c:v>35795</c:v>
                </c:pt>
                <c:pt idx="8">
                  <c:v>36160</c:v>
                </c:pt>
                <c:pt idx="9">
                  <c:v>36525</c:v>
                </c:pt>
                <c:pt idx="10">
                  <c:v>36891</c:v>
                </c:pt>
                <c:pt idx="11">
                  <c:v>37256</c:v>
                </c:pt>
                <c:pt idx="12">
                  <c:v>37621</c:v>
                </c:pt>
                <c:pt idx="13">
                  <c:v>37986</c:v>
                </c:pt>
                <c:pt idx="14">
                  <c:v>38352</c:v>
                </c:pt>
                <c:pt idx="15">
                  <c:v>38717</c:v>
                </c:pt>
                <c:pt idx="16">
                  <c:v>39082</c:v>
                </c:pt>
                <c:pt idx="17">
                  <c:v>39447</c:v>
                </c:pt>
                <c:pt idx="18">
                  <c:v>39813</c:v>
                </c:pt>
                <c:pt idx="19">
                  <c:v>40178</c:v>
                </c:pt>
                <c:pt idx="20">
                  <c:v>40543</c:v>
                </c:pt>
                <c:pt idx="21">
                  <c:v>40908</c:v>
                </c:pt>
                <c:pt idx="22">
                  <c:v>41274</c:v>
                </c:pt>
                <c:pt idx="23">
                  <c:v>41639</c:v>
                </c:pt>
                <c:pt idx="24">
                  <c:v>42004</c:v>
                </c:pt>
                <c:pt idx="25">
                  <c:v>42369</c:v>
                </c:pt>
                <c:pt idx="26">
                  <c:v>42735</c:v>
                </c:pt>
                <c:pt idx="27">
                  <c:v>43100</c:v>
                </c:pt>
              </c:numCache>
            </c:numRef>
          </c:cat>
          <c:val>
            <c:numRef>
              <c:f>Sheet1!$F$38:$F$65</c:f>
              <c:numCache>
                <c:formatCode>###,###,###,###,##0.00</c:formatCode>
                <c:ptCount val="28"/>
                <c:pt idx="0">
                  <c:v>9.9206638037702852</c:v>
                </c:pt>
                <c:pt idx="1">
                  <c:v>12.607601642166591</c:v>
                </c:pt>
                <c:pt idx="2">
                  <c:v>19.169704810067003</c:v>
                </c:pt>
                <c:pt idx="3">
                  <c:v>27.178525609395056</c:v>
                </c:pt>
                <c:pt idx="4">
                  <c:v>35.648327772173502</c:v>
                </c:pt>
                <c:pt idx="5">
                  <c:v>22.504433384817787</c:v>
                </c:pt>
                <c:pt idx="6">
                  <c:v>12.979220172776083</c:v>
                </c:pt>
                <c:pt idx="7">
                  <c:v>6.6420054144537097</c:v>
                </c:pt>
                <c:pt idx="8">
                  <c:v>5.131484603608321</c:v>
                </c:pt>
                <c:pt idx="9">
                  <c:v>7.9058450535473925</c:v>
                </c:pt>
                <c:pt idx="10">
                  <c:v>7.2770755039289376</c:v>
                </c:pt>
                <c:pt idx="11">
                  <c:v>9.229299363057331</c:v>
                </c:pt>
                <c:pt idx="12">
                  <c:v>12.292261939471683</c:v>
                </c:pt>
                <c:pt idx="13">
                  <c:v>9.9885755829049252</c:v>
                </c:pt>
                <c:pt idx="14">
                  <c:v>11.20606217983522</c:v>
                </c:pt>
                <c:pt idx="15">
                  <c:v>11.371741530101056</c:v>
                </c:pt>
                <c:pt idx="16">
                  <c:v>12.069951396168875</c:v>
                </c:pt>
                <c:pt idx="17">
                  <c:v>17.231174794846751</c:v>
                </c:pt>
                <c:pt idx="18">
                  <c:v>14.470542152069545</c:v>
                </c:pt>
                <c:pt idx="19">
                  <c:v>8.8337131226284313</c:v>
                </c:pt>
                <c:pt idx="20">
                  <c:v>11.265058487193349</c:v>
                </c:pt>
                <c:pt idx="21">
                  <c:v>14.130921680593437</c:v>
                </c:pt>
                <c:pt idx="22">
                  <c:v>12.631580877936422</c:v>
                </c:pt>
                <c:pt idx="23">
                  <c:v>9.730629724767649</c:v>
                </c:pt>
                <c:pt idx="24">
                  <c:v>7.0079762567241675</c:v>
                </c:pt>
                <c:pt idx="25">
                  <c:v>8.1501525447233547</c:v>
                </c:pt>
                <c:pt idx="26">
                  <c:v>7.7614463678756955</c:v>
                </c:pt>
                <c:pt idx="27">
                  <c:v>8.2704491908614894</c:v>
                </c:pt>
              </c:numCache>
            </c:numRef>
          </c:val>
          <c:smooth val="1"/>
        </c:ser>
        <c:dLbls>
          <c:showLegendKey val="0"/>
          <c:showVal val="0"/>
          <c:showCatName val="0"/>
          <c:showSerName val="0"/>
          <c:showPercent val="0"/>
          <c:showBubbleSize val="0"/>
        </c:dLbls>
        <c:marker val="1"/>
        <c:smooth val="0"/>
        <c:axId val="194398784"/>
        <c:axId val="105167456"/>
      </c:lineChart>
      <c:dateAx>
        <c:axId val="105166336"/>
        <c:scaling>
          <c:orientation val="minMax"/>
        </c:scaling>
        <c:delete val="0"/>
        <c:axPos val="b"/>
        <c:numFmt formatCode="yyyy;@" sourceLinked="1"/>
        <c:majorTickMark val="out"/>
        <c:minorTickMark val="none"/>
        <c:tickLblPos val="nextTo"/>
        <c:crossAx val="105166896"/>
        <c:crosses val="autoZero"/>
        <c:auto val="1"/>
        <c:lblOffset val="100"/>
        <c:baseTimeUnit val="years"/>
      </c:dateAx>
      <c:valAx>
        <c:axId val="105166896"/>
        <c:scaling>
          <c:orientation val="minMax"/>
        </c:scaling>
        <c:delete val="0"/>
        <c:axPos val="l"/>
        <c:majorGridlines/>
        <c:numFmt formatCode="###,###,###,###,##0.00" sourceLinked="1"/>
        <c:majorTickMark val="out"/>
        <c:minorTickMark val="none"/>
        <c:tickLblPos val="nextTo"/>
        <c:crossAx val="105166336"/>
        <c:crosses val="autoZero"/>
        <c:crossBetween val="between"/>
      </c:valAx>
      <c:valAx>
        <c:axId val="105167456"/>
        <c:scaling>
          <c:orientation val="minMax"/>
        </c:scaling>
        <c:delete val="0"/>
        <c:axPos val="r"/>
        <c:numFmt formatCode="###,###,###,###,##0.00" sourceLinked="1"/>
        <c:majorTickMark val="out"/>
        <c:minorTickMark val="none"/>
        <c:tickLblPos val="nextTo"/>
        <c:crossAx val="194398784"/>
        <c:crosses val="max"/>
        <c:crossBetween val="between"/>
      </c:valAx>
      <c:dateAx>
        <c:axId val="194398784"/>
        <c:scaling>
          <c:orientation val="minMax"/>
        </c:scaling>
        <c:delete val="1"/>
        <c:axPos val="b"/>
        <c:numFmt formatCode="yyyy;@" sourceLinked="1"/>
        <c:majorTickMark val="out"/>
        <c:minorTickMark val="none"/>
        <c:tickLblPos val="none"/>
        <c:crossAx val="105167456"/>
        <c:crosses val="autoZero"/>
        <c:auto val="1"/>
        <c:lblOffset val="100"/>
        <c:baseTimeUnit val="years"/>
      </c:date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dirty="0" smtClean="0"/>
              <a:t>17</a:t>
            </a:r>
            <a:r>
              <a:rPr lang="zh-CN" altLang="en-US" dirty="0" smtClean="0"/>
              <a:t>年年报白酒细分板块营业</a:t>
            </a:r>
            <a:r>
              <a:rPr lang="zh-CN" altLang="en-US" dirty="0"/>
              <a:t>收入</a:t>
            </a:r>
            <a:r>
              <a:rPr lang="zh-CN" altLang="en-US" dirty="0" smtClean="0"/>
              <a:t>合计（亿）</a:t>
            </a:r>
            <a:endParaRPr lang="zh-CN" altLang="en-US" dirty="0"/>
          </a:p>
        </c:rich>
      </c:tx>
      <c:overlay val="0"/>
    </c:title>
    <c:autoTitleDeleted val="0"/>
    <c:plotArea>
      <c:layout/>
      <c:barChart>
        <c:barDir val="col"/>
        <c:grouping val="clustered"/>
        <c:varyColors val="0"/>
        <c:ser>
          <c:idx val="0"/>
          <c:order val="0"/>
          <c:tx>
            <c:strRef>
              <c:f>万得!$J$13</c:f>
              <c:strCache>
                <c:ptCount val="1"/>
                <c:pt idx="0">
                  <c:v>营业收入合计17年年报</c:v>
                </c:pt>
              </c:strCache>
            </c:strRef>
          </c:tx>
          <c:spPr>
            <a:solidFill>
              <a:schemeClr val="accent1">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万得!$I$14:$I$16</c:f>
              <c:strCache>
                <c:ptCount val="3"/>
                <c:pt idx="0">
                  <c:v>一线</c:v>
                </c:pt>
                <c:pt idx="1">
                  <c:v>二线</c:v>
                </c:pt>
                <c:pt idx="2">
                  <c:v>三线</c:v>
                </c:pt>
              </c:strCache>
            </c:strRef>
          </c:cat>
          <c:val>
            <c:numRef>
              <c:f>万得!$J$14:$J$16</c:f>
              <c:numCache>
                <c:formatCode>#,##0.0</c:formatCode>
                <c:ptCount val="3"/>
                <c:pt idx="0">
                  <c:v>987.99509999999998</c:v>
                </c:pt>
                <c:pt idx="1">
                  <c:v>349.72129999999953</c:v>
                </c:pt>
                <c:pt idx="2">
                  <c:v>63.418900000000001</c:v>
                </c:pt>
              </c:numCache>
            </c:numRef>
          </c:val>
        </c:ser>
        <c:dLbls>
          <c:showLegendKey val="0"/>
          <c:showVal val="0"/>
          <c:showCatName val="0"/>
          <c:showSerName val="0"/>
          <c:showPercent val="0"/>
          <c:showBubbleSize val="0"/>
        </c:dLbls>
        <c:gapWidth val="150"/>
        <c:axId val="194401024"/>
        <c:axId val="194401584"/>
      </c:barChart>
      <c:catAx>
        <c:axId val="194401024"/>
        <c:scaling>
          <c:orientation val="minMax"/>
        </c:scaling>
        <c:delete val="0"/>
        <c:axPos val="b"/>
        <c:numFmt formatCode="General" sourceLinked="0"/>
        <c:majorTickMark val="out"/>
        <c:minorTickMark val="none"/>
        <c:tickLblPos val="nextTo"/>
        <c:crossAx val="194401584"/>
        <c:crosses val="autoZero"/>
        <c:auto val="1"/>
        <c:lblAlgn val="ctr"/>
        <c:lblOffset val="100"/>
        <c:noMultiLvlLbl val="0"/>
      </c:catAx>
      <c:valAx>
        <c:axId val="194401584"/>
        <c:scaling>
          <c:orientation val="minMax"/>
        </c:scaling>
        <c:delete val="0"/>
        <c:axPos val="l"/>
        <c:majorGridlines/>
        <c:numFmt formatCode="#,##0.0" sourceLinked="1"/>
        <c:majorTickMark val="out"/>
        <c:minorTickMark val="none"/>
        <c:tickLblPos val="nextTo"/>
        <c:crossAx val="19440102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en-US" dirty="0">
                <a:solidFill>
                  <a:schemeClr val="accent1">
                    <a:lumMod val="50000"/>
                  </a:schemeClr>
                </a:solidFill>
              </a:rPr>
              <a:t>白酒细分板块营业收入同比增速</a:t>
            </a:r>
          </a:p>
        </c:rich>
      </c:tx>
      <c:overlay val="0"/>
    </c:title>
    <c:autoTitleDeleted val="0"/>
    <c:plotArea>
      <c:layout/>
      <c:lineChart>
        <c:grouping val="standard"/>
        <c:varyColors val="0"/>
        <c:ser>
          <c:idx val="0"/>
          <c:order val="0"/>
          <c:tx>
            <c:strRef>
              <c:f>万得!$G$35</c:f>
              <c:strCache>
                <c:ptCount val="1"/>
                <c:pt idx="0">
                  <c:v>一线</c:v>
                </c:pt>
              </c:strCache>
            </c:strRef>
          </c:tx>
          <c:spPr>
            <a:ln w="47625"/>
          </c:spPr>
          <c:marker>
            <c:symbol val="none"/>
          </c:marker>
          <c:cat>
            <c:strRef>
              <c:f>万得!$H$34:$K$34</c:f>
              <c:strCache>
                <c:ptCount val="4"/>
                <c:pt idx="0">
                  <c:v>16年</c:v>
                </c:pt>
                <c:pt idx="1">
                  <c:v>17年一季度</c:v>
                </c:pt>
                <c:pt idx="2">
                  <c:v>17年</c:v>
                </c:pt>
                <c:pt idx="3">
                  <c:v>18年一季度</c:v>
                </c:pt>
              </c:strCache>
            </c:strRef>
          </c:cat>
          <c:val>
            <c:numRef>
              <c:f>万得!$H$35:$K$35</c:f>
              <c:numCache>
                <c:formatCode>0.0%</c:formatCode>
                <c:ptCount val="4"/>
                <c:pt idx="0">
                  <c:v>0.17136700000000019</c:v>
                </c:pt>
                <c:pt idx="1">
                  <c:v>0.24268300000000001</c:v>
                </c:pt>
                <c:pt idx="2">
                  <c:v>0.37159300000000001</c:v>
                </c:pt>
                <c:pt idx="3">
                  <c:v>0.32887200000000066</c:v>
                </c:pt>
              </c:numCache>
            </c:numRef>
          </c:val>
          <c:smooth val="0"/>
        </c:ser>
        <c:ser>
          <c:idx val="1"/>
          <c:order val="1"/>
          <c:tx>
            <c:strRef>
              <c:f>万得!$G$36</c:f>
              <c:strCache>
                <c:ptCount val="1"/>
                <c:pt idx="0">
                  <c:v>二线</c:v>
                </c:pt>
              </c:strCache>
            </c:strRef>
          </c:tx>
          <c:spPr>
            <a:ln w="47625"/>
          </c:spPr>
          <c:marker>
            <c:symbol val="none"/>
          </c:marker>
          <c:cat>
            <c:strRef>
              <c:f>万得!$H$34:$K$34</c:f>
              <c:strCache>
                <c:ptCount val="4"/>
                <c:pt idx="0">
                  <c:v>16年</c:v>
                </c:pt>
                <c:pt idx="1">
                  <c:v>17年一季度</c:v>
                </c:pt>
                <c:pt idx="2">
                  <c:v>17年</c:v>
                </c:pt>
                <c:pt idx="3">
                  <c:v>18年一季度</c:v>
                </c:pt>
              </c:strCache>
            </c:strRef>
          </c:cat>
          <c:val>
            <c:numRef>
              <c:f>万得!$H$36:$K$36</c:f>
              <c:numCache>
                <c:formatCode>0.0%</c:formatCode>
                <c:ptCount val="4"/>
                <c:pt idx="0">
                  <c:v>9.4803000000000026E-2</c:v>
                </c:pt>
                <c:pt idx="1">
                  <c:v>0.18013100000000001</c:v>
                </c:pt>
                <c:pt idx="2">
                  <c:v>0.21508700000000017</c:v>
                </c:pt>
                <c:pt idx="3">
                  <c:v>0.30341900000000038</c:v>
                </c:pt>
              </c:numCache>
            </c:numRef>
          </c:val>
          <c:smooth val="0"/>
        </c:ser>
        <c:ser>
          <c:idx val="2"/>
          <c:order val="2"/>
          <c:tx>
            <c:strRef>
              <c:f>万得!$G$37</c:f>
              <c:strCache>
                <c:ptCount val="1"/>
                <c:pt idx="0">
                  <c:v>三线</c:v>
                </c:pt>
              </c:strCache>
            </c:strRef>
          </c:tx>
          <c:spPr>
            <a:ln w="47625"/>
          </c:spPr>
          <c:marker>
            <c:symbol val="none"/>
          </c:marker>
          <c:cat>
            <c:strRef>
              <c:f>万得!$H$34:$K$34</c:f>
              <c:strCache>
                <c:ptCount val="4"/>
                <c:pt idx="0">
                  <c:v>16年</c:v>
                </c:pt>
                <c:pt idx="1">
                  <c:v>17年一季度</c:v>
                </c:pt>
                <c:pt idx="2">
                  <c:v>17年</c:v>
                </c:pt>
                <c:pt idx="3">
                  <c:v>18年一季度</c:v>
                </c:pt>
              </c:strCache>
            </c:strRef>
          </c:cat>
          <c:val>
            <c:numRef>
              <c:f>万得!$H$37:$K$37</c:f>
              <c:numCache>
                <c:formatCode>0.0%</c:formatCode>
                <c:ptCount val="4"/>
                <c:pt idx="0">
                  <c:v>2.9161000000000003E-2</c:v>
                </c:pt>
                <c:pt idx="1">
                  <c:v>-5.5180999999999994E-2</c:v>
                </c:pt>
                <c:pt idx="2">
                  <c:v>5.8657000000000001E-2</c:v>
                </c:pt>
                <c:pt idx="3">
                  <c:v>0.10876700000000009</c:v>
                </c:pt>
              </c:numCache>
            </c:numRef>
          </c:val>
          <c:smooth val="0"/>
        </c:ser>
        <c:ser>
          <c:idx val="3"/>
          <c:order val="3"/>
          <c:tx>
            <c:strRef>
              <c:f>万得!$G$38</c:f>
              <c:strCache>
                <c:ptCount val="1"/>
                <c:pt idx="0">
                  <c:v>白酒</c:v>
                </c:pt>
              </c:strCache>
            </c:strRef>
          </c:tx>
          <c:spPr>
            <a:ln w="47625">
              <a:prstDash val="dash"/>
            </a:ln>
          </c:spPr>
          <c:marker>
            <c:symbol val="none"/>
          </c:marker>
          <c:cat>
            <c:strRef>
              <c:f>万得!$H$34:$K$34</c:f>
              <c:strCache>
                <c:ptCount val="4"/>
                <c:pt idx="0">
                  <c:v>16年</c:v>
                </c:pt>
                <c:pt idx="1">
                  <c:v>17年一季度</c:v>
                </c:pt>
                <c:pt idx="2">
                  <c:v>17年</c:v>
                </c:pt>
                <c:pt idx="3">
                  <c:v>18年一季度</c:v>
                </c:pt>
              </c:strCache>
            </c:strRef>
          </c:cat>
          <c:val>
            <c:numRef>
              <c:f>万得!$H$38:$K$38</c:f>
              <c:numCache>
                <c:formatCode>0.0%</c:formatCode>
                <c:ptCount val="4"/>
                <c:pt idx="0">
                  <c:v>0.13793800000000023</c:v>
                </c:pt>
                <c:pt idx="1">
                  <c:v>0.18690500000000027</c:v>
                </c:pt>
                <c:pt idx="2">
                  <c:v>0.28390900000000008</c:v>
                </c:pt>
                <c:pt idx="3">
                  <c:v>0.28495100000000001</c:v>
                </c:pt>
              </c:numCache>
            </c:numRef>
          </c:val>
          <c:smooth val="0"/>
        </c:ser>
        <c:dLbls>
          <c:showLegendKey val="0"/>
          <c:showVal val="0"/>
          <c:showCatName val="0"/>
          <c:showSerName val="0"/>
          <c:showPercent val="0"/>
          <c:showBubbleSize val="0"/>
        </c:dLbls>
        <c:smooth val="0"/>
        <c:axId val="194405504"/>
        <c:axId val="194406064"/>
      </c:lineChart>
      <c:catAx>
        <c:axId val="194405504"/>
        <c:scaling>
          <c:orientation val="minMax"/>
        </c:scaling>
        <c:delete val="0"/>
        <c:axPos val="b"/>
        <c:numFmt formatCode="General" sourceLinked="0"/>
        <c:majorTickMark val="none"/>
        <c:minorTickMark val="none"/>
        <c:tickLblPos val="nextTo"/>
        <c:crossAx val="194406064"/>
        <c:crosses val="autoZero"/>
        <c:auto val="1"/>
        <c:lblAlgn val="ctr"/>
        <c:lblOffset val="100"/>
        <c:noMultiLvlLbl val="0"/>
      </c:catAx>
      <c:valAx>
        <c:axId val="194406064"/>
        <c:scaling>
          <c:orientation val="minMax"/>
        </c:scaling>
        <c:delete val="0"/>
        <c:axPos val="l"/>
        <c:majorGridlines/>
        <c:numFmt formatCode="0.0%" sourceLinked="1"/>
        <c:majorTickMark val="none"/>
        <c:minorTickMark val="none"/>
        <c:tickLblPos val="nextTo"/>
        <c:crossAx val="194405504"/>
        <c:crosses val="autoZero"/>
        <c:crossBetween val="between"/>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dirty="0" smtClean="0"/>
              <a:t>2008-2016</a:t>
            </a:r>
            <a:r>
              <a:rPr lang="zh-CN" altLang="en-US" dirty="0" smtClean="0"/>
              <a:t>年预收账款占比分布</a:t>
            </a:r>
            <a:endParaRPr lang="zh-CN" altLang="en-US" dirty="0"/>
          </a:p>
        </c:rich>
      </c:tx>
      <c:overlay val="0"/>
    </c:title>
    <c:autoTitleDeleted val="0"/>
    <c:plotArea>
      <c:layout/>
      <c:lineChart>
        <c:grouping val="standard"/>
        <c:varyColors val="0"/>
        <c:ser>
          <c:idx val="0"/>
          <c:order val="0"/>
          <c:tx>
            <c:strRef>
              <c:f>万得!$C$14</c:f>
              <c:strCache>
                <c:ptCount val="1"/>
                <c:pt idx="0">
                  <c:v>贵州茅台</c:v>
                </c:pt>
              </c:strCache>
            </c:strRef>
          </c:tx>
          <c:spPr>
            <a:ln w="25400">
              <a:solidFill>
                <a:srgbClr val="C00000"/>
              </a:solidFill>
            </a:ln>
          </c:spPr>
          <c:marker>
            <c:symbol val="none"/>
          </c:marker>
          <c:cat>
            <c:strRef>
              <c:f>万得!$D$13:$L$13</c:f>
              <c:strCache>
                <c:ptCount val="9"/>
                <c:pt idx="0">
                  <c:v>2008年</c:v>
                </c:pt>
                <c:pt idx="1">
                  <c:v>2009年</c:v>
                </c:pt>
                <c:pt idx="2">
                  <c:v>2010年</c:v>
                </c:pt>
                <c:pt idx="3">
                  <c:v>2011年</c:v>
                </c:pt>
                <c:pt idx="4">
                  <c:v>2012年</c:v>
                </c:pt>
                <c:pt idx="5">
                  <c:v>2013年</c:v>
                </c:pt>
                <c:pt idx="6">
                  <c:v>2014年</c:v>
                </c:pt>
                <c:pt idx="7">
                  <c:v>2015年</c:v>
                </c:pt>
                <c:pt idx="8">
                  <c:v>2016年</c:v>
                </c:pt>
              </c:strCache>
            </c:strRef>
          </c:cat>
          <c:val>
            <c:numRef>
              <c:f>万得!$D$14:$L$14</c:f>
              <c:numCache>
                <c:formatCode>0%</c:formatCode>
                <c:ptCount val="9"/>
                <c:pt idx="0">
                  <c:v>0.35630000000000123</c:v>
                </c:pt>
                <c:pt idx="1">
                  <c:v>0.36360000000000031</c:v>
                </c:pt>
                <c:pt idx="2">
                  <c:v>0.40730000000000038</c:v>
                </c:pt>
                <c:pt idx="3">
                  <c:v>0.38180000000000164</c:v>
                </c:pt>
                <c:pt idx="4">
                  <c:v>0.1925</c:v>
                </c:pt>
                <c:pt idx="5">
                  <c:v>9.8500000000000268E-2</c:v>
                </c:pt>
                <c:pt idx="6">
                  <c:v>4.6800000000000001E-2</c:v>
                </c:pt>
                <c:pt idx="7">
                  <c:v>0.253</c:v>
                </c:pt>
                <c:pt idx="8">
                  <c:v>0.45140000000000002</c:v>
                </c:pt>
              </c:numCache>
            </c:numRef>
          </c:val>
          <c:smooth val="0"/>
        </c:ser>
        <c:ser>
          <c:idx val="2"/>
          <c:order val="1"/>
          <c:tx>
            <c:strRef>
              <c:f>万得!$C$16</c:f>
              <c:strCache>
                <c:ptCount val="1"/>
                <c:pt idx="0">
                  <c:v>山西汾酒</c:v>
                </c:pt>
              </c:strCache>
            </c:strRef>
          </c:tx>
          <c:spPr>
            <a:ln w="38100" cmpd="sng">
              <a:solidFill>
                <a:srgbClr val="C00000"/>
              </a:solidFill>
              <a:prstDash val="sysDash"/>
            </a:ln>
          </c:spPr>
          <c:marker>
            <c:symbol val="none"/>
          </c:marker>
          <c:cat>
            <c:strRef>
              <c:f>万得!$D$13:$L$13</c:f>
              <c:strCache>
                <c:ptCount val="9"/>
                <c:pt idx="0">
                  <c:v>2008年</c:v>
                </c:pt>
                <c:pt idx="1">
                  <c:v>2009年</c:v>
                </c:pt>
                <c:pt idx="2">
                  <c:v>2010年</c:v>
                </c:pt>
                <c:pt idx="3">
                  <c:v>2011年</c:v>
                </c:pt>
                <c:pt idx="4">
                  <c:v>2012年</c:v>
                </c:pt>
                <c:pt idx="5">
                  <c:v>2013年</c:v>
                </c:pt>
                <c:pt idx="6">
                  <c:v>2014年</c:v>
                </c:pt>
                <c:pt idx="7">
                  <c:v>2015年</c:v>
                </c:pt>
                <c:pt idx="8">
                  <c:v>2016年</c:v>
                </c:pt>
              </c:strCache>
            </c:strRef>
          </c:cat>
          <c:val>
            <c:numRef>
              <c:f>万得!$D$16:$L$16</c:f>
              <c:numCache>
                <c:formatCode>0%</c:formatCode>
                <c:ptCount val="9"/>
                <c:pt idx="0">
                  <c:v>6.1000000000000013E-2</c:v>
                </c:pt>
                <c:pt idx="1">
                  <c:v>0.10990000000000009</c:v>
                </c:pt>
                <c:pt idx="2">
                  <c:v>0.26620000000000005</c:v>
                </c:pt>
                <c:pt idx="3">
                  <c:v>0.25750000000000001</c:v>
                </c:pt>
                <c:pt idx="4">
                  <c:v>0.18730000000000024</c:v>
                </c:pt>
                <c:pt idx="5">
                  <c:v>6.2000000000000034E-2</c:v>
                </c:pt>
                <c:pt idx="6">
                  <c:v>9.9300000000000041E-2</c:v>
                </c:pt>
                <c:pt idx="7">
                  <c:v>9.4100000000000045E-2</c:v>
                </c:pt>
                <c:pt idx="8">
                  <c:v>0.12210000000000019</c:v>
                </c:pt>
              </c:numCache>
            </c:numRef>
          </c:val>
          <c:smooth val="0"/>
        </c:ser>
        <c:ser>
          <c:idx val="3"/>
          <c:order val="2"/>
          <c:tx>
            <c:strRef>
              <c:f>万得!$C$17</c:f>
              <c:strCache>
                <c:ptCount val="1"/>
                <c:pt idx="0">
                  <c:v>五粮液</c:v>
                </c:pt>
              </c:strCache>
            </c:strRef>
          </c:tx>
          <c:spPr>
            <a:ln w="25400"/>
          </c:spPr>
          <c:marker>
            <c:symbol val="none"/>
          </c:marker>
          <c:cat>
            <c:strRef>
              <c:f>万得!$D$13:$L$13</c:f>
              <c:strCache>
                <c:ptCount val="9"/>
                <c:pt idx="0">
                  <c:v>2008年</c:v>
                </c:pt>
                <c:pt idx="1">
                  <c:v>2009年</c:v>
                </c:pt>
                <c:pt idx="2">
                  <c:v>2010年</c:v>
                </c:pt>
                <c:pt idx="3">
                  <c:v>2011年</c:v>
                </c:pt>
                <c:pt idx="4">
                  <c:v>2012年</c:v>
                </c:pt>
                <c:pt idx="5">
                  <c:v>2013年</c:v>
                </c:pt>
                <c:pt idx="6">
                  <c:v>2014年</c:v>
                </c:pt>
                <c:pt idx="7">
                  <c:v>2015年</c:v>
                </c:pt>
                <c:pt idx="8">
                  <c:v>2016年</c:v>
                </c:pt>
              </c:strCache>
            </c:strRef>
          </c:cat>
          <c:val>
            <c:numRef>
              <c:f>万得!$D$17:$L$17</c:f>
              <c:numCache>
                <c:formatCode>0%</c:formatCode>
                <c:ptCount val="9"/>
                <c:pt idx="0">
                  <c:v>0.13270000000000001</c:v>
                </c:pt>
                <c:pt idx="1">
                  <c:v>0.39320000000000038</c:v>
                </c:pt>
                <c:pt idx="2">
                  <c:v>0.45729999999999998</c:v>
                </c:pt>
                <c:pt idx="3">
                  <c:v>0.4446</c:v>
                </c:pt>
                <c:pt idx="4">
                  <c:v>0.23780000000000001</c:v>
                </c:pt>
                <c:pt idx="5">
                  <c:v>3.3399999999999999E-2</c:v>
                </c:pt>
                <c:pt idx="6">
                  <c:v>4.0800000000000003E-2</c:v>
                </c:pt>
                <c:pt idx="7">
                  <c:v>9.2100000000000001E-2</c:v>
                </c:pt>
                <c:pt idx="8">
                  <c:v>0.25660000000000005</c:v>
                </c:pt>
              </c:numCache>
            </c:numRef>
          </c:val>
          <c:smooth val="0"/>
        </c:ser>
        <c:dLbls>
          <c:showLegendKey val="0"/>
          <c:showVal val="0"/>
          <c:showCatName val="0"/>
          <c:showSerName val="0"/>
          <c:showPercent val="0"/>
          <c:showBubbleSize val="0"/>
        </c:dLbls>
        <c:smooth val="0"/>
        <c:axId val="194681232"/>
        <c:axId val="194681792"/>
      </c:lineChart>
      <c:catAx>
        <c:axId val="194681232"/>
        <c:scaling>
          <c:orientation val="minMax"/>
        </c:scaling>
        <c:delete val="0"/>
        <c:axPos val="b"/>
        <c:numFmt formatCode="General" sourceLinked="0"/>
        <c:majorTickMark val="none"/>
        <c:minorTickMark val="none"/>
        <c:tickLblPos val="nextTo"/>
        <c:crossAx val="194681792"/>
        <c:crosses val="autoZero"/>
        <c:auto val="1"/>
        <c:lblAlgn val="ctr"/>
        <c:lblOffset val="100"/>
        <c:noMultiLvlLbl val="0"/>
      </c:catAx>
      <c:valAx>
        <c:axId val="194681792"/>
        <c:scaling>
          <c:orientation val="minMax"/>
        </c:scaling>
        <c:delete val="0"/>
        <c:axPos val="l"/>
        <c:majorGridlines/>
        <c:numFmt formatCode="0%" sourceLinked="1"/>
        <c:majorTickMark val="none"/>
        <c:minorTickMark val="none"/>
        <c:tickLblPos val="nextTo"/>
        <c:crossAx val="194681232"/>
        <c:crosses val="autoZero"/>
        <c:crossBetween val="between"/>
      </c:valAx>
    </c:plotArea>
    <c:legend>
      <c:legendPos val="b"/>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73BD8-3954-4178-8A4D-08187E77EFE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887CD629-6192-4F9F-9089-5EABDF8BD37E}">
      <dgm:prSet phldrT="[文本]" custT="1"/>
      <dgm:spPr>
        <a:solidFill>
          <a:schemeClr val="accent1">
            <a:lumMod val="50000"/>
          </a:schemeClr>
        </a:solidFill>
      </dgm:spPr>
      <dgm:t>
        <a:bodyPr/>
        <a:lstStyle/>
        <a:p>
          <a:pPr algn="ctr"/>
          <a:r>
            <a:rPr lang="zh-CN" altLang="en-US" sz="2800" b="1" dirty="0" smtClean="0"/>
            <a:t>行业中心</a:t>
          </a:r>
          <a:endParaRPr lang="zh-CN" altLang="en-US" sz="2800" b="1" dirty="0"/>
        </a:p>
      </dgm:t>
    </dgm:pt>
    <dgm:pt modelId="{AB2FC8AE-FDD1-4E69-B470-85045AF16442}" type="parTrans" cxnId="{3CCA66EF-EE21-41DD-B9CA-E1851035A038}">
      <dgm:prSet/>
      <dgm:spPr/>
      <dgm:t>
        <a:bodyPr/>
        <a:lstStyle/>
        <a:p>
          <a:pPr algn="ctr"/>
          <a:endParaRPr lang="zh-CN" altLang="en-US"/>
        </a:p>
      </dgm:t>
    </dgm:pt>
    <dgm:pt modelId="{B376FDEC-DA28-4F27-BEA1-9C2BC20889D7}" type="sibTrans" cxnId="{3CCA66EF-EE21-41DD-B9CA-E1851035A038}">
      <dgm:prSet/>
      <dgm:spPr/>
      <dgm:t>
        <a:bodyPr/>
        <a:lstStyle/>
        <a:p>
          <a:pPr algn="ctr"/>
          <a:endParaRPr lang="zh-CN" altLang="en-US"/>
        </a:p>
      </dgm:t>
    </dgm:pt>
    <dgm:pt modelId="{B50EEE61-3F45-48D5-A425-2AECA12A8C8D}">
      <dgm:prSet phldrT="[文本]" custT="1"/>
      <dgm:spPr>
        <a:solidFill>
          <a:schemeClr val="accent1">
            <a:lumMod val="50000"/>
          </a:schemeClr>
        </a:solidFill>
      </dgm:spPr>
      <dgm:t>
        <a:bodyPr/>
        <a:lstStyle/>
        <a:p>
          <a:pPr algn="ctr"/>
          <a:r>
            <a:rPr lang="zh-CN" altLang="en-US" sz="2800" b="1" dirty="0" smtClean="0"/>
            <a:t>指数模块</a:t>
          </a:r>
          <a:endParaRPr lang="zh-CN" altLang="en-US" sz="2800" b="1" dirty="0"/>
        </a:p>
      </dgm:t>
    </dgm:pt>
    <dgm:pt modelId="{ED5B689E-8A25-4371-8ACA-E7FA132B02E8}" type="parTrans" cxnId="{8703AAC1-BF94-47F5-8EFF-F34F4051DEB1}">
      <dgm:prSet/>
      <dgm:spPr/>
      <dgm:t>
        <a:bodyPr/>
        <a:lstStyle/>
        <a:p>
          <a:pPr algn="ctr"/>
          <a:endParaRPr lang="zh-CN" altLang="en-US"/>
        </a:p>
      </dgm:t>
    </dgm:pt>
    <dgm:pt modelId="{12AAAEE7-EEE7-494C-ACB1-CC4CE8D49B06}" type="sibTrans" cxnId="{8703AAC1-BF94-47F5-8EFF-F34F4051DEB1}">
      <dgm:prSet/>
      <dgm:spPr/>
      <dgm:t>
        <a:bodyPr/>
        <a:lstStyle/>
        <a:p>
          <a:pPr algn="ctr"/>
          <a:endParaRPr lang="zh-CN" altLang="en-US"/>
        </a:p>
      </dgm:t>
    </dgm:pt>
    <dgm:pt modelId="{F21CB316-2CA9-4A05-A802-F48CF30E5510}">
      <dgm:prSet phldrT="[文本]" custT="1"/>
      <dgm:spPr>
        <a:solidFill>
          <a:schemeClr val="accent1">
            <a:lumMod val="50000"/>
          </a:schemeClr>
        </a:solidFill>
      </dgm:spPr>
      <dgm:t>
        <a:bodyPr/>
        <a:lstStyle/>
        <a:p>
          <a:pPr algn="ctr"/>
          <a:r>
            <a:rPr lang="zh-CN" altLang="en-US" sz="2800" b="1" dirty="0" smtClean="0"/>
            <a:t>股票模块</a:t>
          </a:r>
          <a:endParaRPr lang="zh-CN" altLang="en-US" sz="2800" b="1" dirty="0"/>
        </a:p>
      </dgm:t>
    </dgm:pt>
    <dgm:pt modelId="{9872B43B-6E72-4473-82D7-78389CB4494D}" type="parTrans" cxnId="{5EB2C359-FCF7-47B5-B159-7622F4B9245A}">
      <dgm:prSet/>
      <dgm:spPr/>
      <dgm:t>
        <a:bodyPr/>
        <a:lstStyle/>
        <a:p>
          <a:pPr algn="ctr"/>
          <a:endParaRPr lang="zh-CN" altLang="en-US"/>
        </a:p>
      </dgm:t>
    </dgm:pt>
    <dgm:pt modelId="{BE1BC480-FC39-43A6-8D31-F426BA1A3990}" type="sibTrans" cxnId="{5EB2C359-FCF7-47B5-B159-7622F4B9245A}">
      <dgm:prSet/>
      <dgm:spPr/>
      <dgm:t>
        <a:bodyPr/>
        <a:lstStyle/>
        <a:p>
          <a:pPr algn="ctr"/>
          <a:endParaRPr lang="zh-CN" altLang="en-US"/>
        </a:p>
      </dgm:t>
    </dgm:pt>
    <dgm:pt modelId="{349E3056-9E09-44B1-93FA-0D54C27F25C8}">
      <dgm:prSet phldrT="[文本]" custT="1"/>
      <dgm:spPr>
        <a:solidFill>
          <a:schemeClr val="accent1">
            <a:lumMod val="50000"/>
          </a:schemeClr>
        </a:solidFill>
      </dgm:spPr>
      <dgm:t>
        <a:bodyPr/>
        <a:lstStyle/>
        <a:p>
          <a:pPr algn="ctr"/>
          <a:r>
            <a:rPr lang="zh-CN" altLang="en-US" sz="2800" b="1" i="0" dirty="0" smtClean="0">
              <a:effectLst/>
            </a:rPr>
            <a:t>经济数据库</a:t>
          </a:r>
          <a:endParaRPr lang="zh-CN" altLang="en-US" sz="2800" b="1" i="0" dirty="0">
            <a:effectLst/>
          </a:endParaRPr>
        </a:p>
      </dgm:t>
    </dgm:pt>
    <dgm:pt modelId="{C8425214-A49C-489B-865A-EDC59C3F3252}" type="sibTrans" cxnId="{97B8E093-ACD7-4B95-8568-699DD35244A8}">
      <dgm:prSet/>
      <dgm:spPr/>
      <dgm:t>
        <a:bodyPr/>
        <a:lstStyle/>
        <a:p>
          <a:pPr algn="ctr"/>
          <a:endParaRPr lang="zh-CN" altLang="en-US"/>
        </a:p>
      </dgm:t>
    </dgm:pt>
    <dgm:pt modelId="{200629F5-4C0F-40A8-A9CB-962C27C948A2}" type="parTrans" cxnId="{97B8E093-ACD7-4B95-8568-699DD35244A8}">
      <dgm:prSet/>
      <dgm:spPr/>
      <dgm:t>
        <a:bodyPr/>
        <a:lstStyle/>
        <a:p>
          <a:pPr algn="ctr"/>
          <a:endParaRPr lang="zh-CN" altLang="en-US"/>
        </a:p>
      </dgm:t>
    </dgm:pt>
    <dgm:pt modelId="{4243F46F-A035-4A5F-9A6E-7B11F5D14E57}">
      <dgm:prSet phldrT="[文本]" custT="1"/>
      <dgm:spPr>
        <a:solidFill>
          <a:schemeClr val="accent6">
            <a:lumMod val="20000"/>
            <a:lumOff val="80000"/>
          </a:schemeClr>
        </a:solidFill>
      </dgm:spPr>
      <dgm:t>
        <a:bodyPr/>
        <a:lstStyle/>
        <a:p>
          <a:pPr algn="ctr"/>
          <a:r>
            <a:rPr lang="zh-CN" altLang="en-US" sz="3200" b="1" dirty="0" smtClean="0"/>
            <a:t>多维数据</a:t>
          </a:r>
          <a:endParaRPr lang="en-US" altLang="zh-CN" sz="3200" b="1" dirty="0" smtClean="0"/>
        </a:p>
      </dgm:t>
    </dgm:pt>
    <dgm:pt modelId="{AE0B2BE6-9C8E-4365-B0B0-3994A5887FF3}" type="sibTrans" cxnId="{EB923BA9-2F2B-4D00-BED4-B579568A9A20}">
      <dgm:prSet/>
      <dgm:spPr/>
      <dgm:t>
        <a:bodyPr/>
        <a:lstStyle/>
        <a:p>
          <a:pPr algn="ctr"/>
          <a:endParaRPr lang="zh-CN" altLang="en-US"/>
        </a:p>
      </dgm:t>
    </dgm:pt>
    <dgm:pt modelId="{7CB4BFB2-3A96-4A87-8D13-20D94946B921}" type="parTrans" cxnId="{EB923BA9-2F2B-4D00-BED4-B579568A9A20}">
      <dgm:prSet/>
      <dgm:spPr/>
      <dgm:t>
        <a:bodyPr/>
        <a:lstStyle/>
        <a:p>
          <a:pPr algn="ctr"/>
          <a:endParaRPr lang="zh-CN" altLang="en-US"/>
        </a:p>
      </dgm:t>
    </dgm:pt>
    <dgm:pt modelId="{5EE82FE7-8572-41D4-BD73-63082479C039}" type="pres">
      <dgm:prSet presAssocID="{6EF73BD8-3954-4178-8A4D-08187E77EFEC}" presName="diagram" presStyleCnt="0">
        <dgm:presLayoutVars>
          <dgm:chMax val="1"/>
          <dgm:dir/>
          <dgm:animLvl val="ctr"/>
          <dgm:resizeHandles val="exact"/>
        </dgm:presLayoutVars>
      </dgm:prSet>
      <dgm:spPr/>
      <dgm:t>
        <a:bodyPr/>
        <a:lstStyle/>
        <a:p>
          <a:endParaRPr lang="zh-CN" altLang="en-US"/>
        </a:p>
      </dgm:t>
    </dgm:pt>
    <dgm:pt modelId="{DB5060F4-EE77-4081-9BD9-00D1DAB2B4FA}" type="pres">
      <dgm:prSet presAssocID="{6EF73BD8-3954-4178-8A4D-08187E77EFEC}" presName="matrix" presStyleCnt="0"/>
      <dgm:spPr/>
    </dgm:pt>
    <dgm:pt modelId="{DA450C54-B96B-45E0-BC89-A39E8BE12618}" type="pres">
      <dgm:prSet presAssocID="{6EF73BD8-3954-4178-8A4D-08187E77EFEC}" presName="tile1" presStyleLbl="node1" presStyleIdx="0" presStyleCnt="4" custLinFactNeighborX="1613"/>
      <dgm:spPr/>
      <dgm:t>
        <a:bodyPr/>
        <a:lstStyle/>
        <a:p>
          <a:endParaRPr lang="zh-CN" altLang="en-US"/>
        </a:p>
      </dgm:t>
    </dgm:pt>
    <dgm:pt modelId="{0360F0FC-1D4B-400D-B521-68C01E7CAC1F}" type="pres">
      <dgm:prSet presAssocID="{6EF73BD8-3954-4178-8A4D-08187E77EFEC}" presName="tile1text" presStyleLbl="node1" presStyleIdx="0" presStyleCnt="4">
        <dgm:presLayoutVars>
          <dgm:chMax val="0"/>
          <dgm:chPref val="0"/>
          <dgm:bulletEnabled val="1"/>
        </dgm:presLayoutVars>
      </dgm:prSet>
      <dgm:spPr/>
      <dgm:t>
        <a:bodyPr/>
        <a:lstStyle/>
        <a:p>
          <a:endParaRPr lang="zh-CN" altLang="en-US"/>
        </a:p>
      </dgm:t>
    </dgm:pt>
    <dgm:pt modelId="{29317D4E-8A78-45DA-8525-643F5CB6651B}" type="pres">
      <dgm:prSet presAssocID="{6EF73BD8-3954-4178-8A4D-08187E77EFEC}" presName="tile2" presStyleLbl="node1" presStyleIdx="1" presStyleCnt="4" custLinFactNeighborX="-4110"/>
      <dgm:spPr/>
      <dgm:t>
        <a:bodyPr/>
        <a:lstStyle/>
        <a:p>
          <a:endParaRPr lang="zh-CN" altLang="en-US"/>
        </a:p>
      </dgm:t>
    </dgm:pt>
    <dgm:pt modelId="{79F9F319-B1AF-4CCF-BD1E-54CAB6E95894}" type="pres">
      <dgm:prSet presAssocID="{6EF73BD8-3954-4178-8A4D-08187E77EFEC}" presName="tile2text" presStyleLbl="node1" presStyleIdx="1" presStyleCnt="4">
        <dgm:presLayoutVars>
          <dgm:chMax val="0"/>
          <dgm:chPref val="0"/>
          <dgm:bulletEnabled val="1"/>
        </dgm:presLayoutVars>
      </dgm:prSet>
      <dgm:spPr/>
      <dgm:t>
        <a:bodyPr/>
        <a:lstStyle/>
        <a:p>
          <a:endParaRPr lang="zh-CN" altLang="en-US"/>
        </a:p>
      </dgm:t>
    </dgm:pt>
    <dgm:pt modelId="{918EFFC3-D073-4CCD-B9AD-B21AFC84EBFF}" type="pres">
      <dgm:prSet presAssocID="{6EF73BD8-3954-4178-8A4D-08187E77EFEC}" presName="tile3" presStyleLbl="node1" presStyleIdx="2" presStyleCnt="4" custLinFactNeighborX="1613"/>
      <dgm:spPr/>
      <dgm:t>
        <a:bodyPr/>
        <a:lstStyle/>
        <a:p>
          <a:endParaRPr lang="zh-CN" altLang="en-US"/>
        </a:p>
      </dgm:t>
    </dgm:pt>
    <dgm:pt modelId="{32D6DE1B-8228-4EDD-8EFD-7739DB8C83A6}" type="pres">
      <dgm:prSet presAssocID="{6EF73BD8-3954-4178-8A4D-08187E77EFEC}" presName="tile3text" presStyleLbl="node1" presStyleIdx="2" presStyleCnt="4">
        <dgm:presLayoutVars>
          <dgm:chMax val="0"/>
          <dgm:chPref val="0"/>
          <dgm:bulletEnabled val="1"/>
        </dgm:presLayoutVars>
      </dgm:prSet>
      <dgm:spPr/>
      <dgm:t>
        <a:bodyPr/>
        <a:lstStyle/>
        <a:p>
          <a:endParaRPr lang="zh-CN" altLang="en-US"/>
        </a:p>
      </dgm:t>
    </dgm:pt>
    <dgm:pt modelId="{56226BE2-6216-4EC1-AD72-4FE851A536D8}" type="pres">
      <dgm:prSet presAssocID="{6EF73BD8-3954-4178-8A4D-08187E77EFEC}" presName="tile4" presStyleLbl="node1" presStyleIdx="3" presStyleCnt="4" custLinFactNeighborX="-4839"/>
      <dgm:spPr/>
      <dgm:t>
        <a:bodyPr/>
        <a:lstStyle/>
        <a:p>
          <a:endParaRPr lang="zh-CN" altLang="en-US"/>
        </a:p>
      </dgm:t>
    </dgm:pt>
    <dgm:pt modelId="{C64C7351-9D81-412F-9FDD-84476A5ED508}" type="pres">
      <dgm:prSet presAssocID="{6EF73BD8-3954-4178-8A4D-08187E77EFEC}" presName="tile4text" presStyleLbl="node1" presStyleIdx="3" presStyleCnt="4">
        <dgm:presLayoutVars>
          <dgm:chMax val="0"/>
          <dgm:chPref val="0"/>
          <dgm:bulletEnabled val="1"/>
        </dgm:presLayoutVars>
      </dgm:prSet>
      <dgm:spPr/>
      <dgm:t>
        <a:bodyPr/>
        <a:lstStyle/>
        <a:p>
          <a:endParaRPr lang="zh-CN" altLang="en-US"/>
        </a:p>
      </dgm:t>
    </dgm:pt>
    <dgm:pt modelId="{52EEF6D6-7E13-450D-8EC8-70CE06DA2B7A}" type="pres">
      <dgm:prSet presAssocID="{6EF73BD8-3954-4178-8A4D-08187E77EFEC}" presName="centerTile" presStyleLbl="fgShp" presStyleIdx="0" presStyleCnt="1" custScaleX="140466" custScaleY="128302" custLinFactNeighborX="-7170">
        <dgm:presLayoutVars>
          <dgm:chMax val="0"/>
          <dgm:chPref val="0"/>
        </dgm:presLayoutVars>
      </dgm:prSet>
      <dgm:spPr/>
      <dgm:t>
        <a:bodyPr/>
        <a:lstStyle/>
        <a:p>
          <a:endParaRPr lang="zh-CN" altLang="en-US"/>
        </a:p>
      </dgm:t>
    </dgm:pt>
  </dgm:ptLst>
  <dgm:cxnLst>
    <dgm:cxn modelId="{63B25E2C-96DE-4BC1-AE48-BD0E9F3042D9}" type="presOf" srcId="{887CD629-6192-4F9F-9089-5EABDF8BD37E}" destId="{29317D4E-8A78-45DA-8525-643F5CB6651B}" srcOrd="0" destOrd="0" presId="urn:microsoft.com/office/officeart/2005/8/layout/matrix1"/>
    <dgm:cxn modelId="{0903B184-E262-4A90-9F45-07AB344AE34E}" type="presOf" srcId="{F21CB316-2CA9-4A05-A802-F48CF30E5510}" destId="{C64C7351-9D81-412F-9FDD-84476A5ED508}" srcOrd="1" destOrd="0" presId="urn:microsoft.com/office/officeart/2005/8/layout/matrix1"/>
    <dgm:cxn modelId="{E6385707-3A02-432E-B7AD-1405DD35FFD1}" type="presOf" srcId="{B50EEE61-3F45-48D5-A425-2AECA12A8C8D}" destId="{918EFFC3-D073-4CCD-B9AD-B21AFC84EBFF}" srcOrd="0" destOrd="0" presId="urn:microsoft.com/office/officeart/2005/8/layout/matrix1"/>
    <dgm:cxn modelId="{B8869D07-AA81-4E1F-BD1D-C17E30D327CE}" type="presOf" srcId="{349E3056-9E09-44B1-93FA-0D54C27F25C8}" destId="{DA450C54-B96B-45E0-BC89-A39E8BE12618}" srcOrd="0" destOrd="0" presId="urn:microsoft.com/office/officeart/2005/8/layout/matrix1"/>
    <dgm:cxn modelId="{8703AAC1-BF94-47F5-8EFF-F34F4051DEB1}" srcId="{4243F46F-A035-4A5F-9A6E-7B11F5D14E57}" destId="{B50EEE61-3F45-48D5-A425-2AECA12A8C8D}" srcOrd="2" destOrd="0" parTransId="{ED5B689E-8A25-4371-8ACA-E7FA132B02E8}" sibTransId="{12AAAEE7-EEE7-494C-ACB1-CC4CE8D49B06}"/>
    <dgm:cxn modelId="{4051D8FD-9BB1-4715-AA9B-F7DF6313110F}" type="presOf" srcId="{887CD629-6192-4F9F-9089-5EABDF8BD37E}" destId="{79F9F319-B1AF-4CCF-BD1E-54CAB6E95894}" srcOrd="1" destOrd="0" presId="urn:microsoft.com/office/officeart/2005/8/layout/matrix1"/>
    <dgm:cxn modelId="{CF2F82D8-96A6-4B9E-8BD6-DE4E4C8597E7}" type="presOf" srcId="{349E3056-9E09-44B1-93FA-0D54C27F25C8}" destId="{0360F0FC-1D4B-400D-B521-68C01E7CAC1F}" srcOrd="1" destOrd="0" presId="urn:microsoft.com/office/officeart/2005/8/layout/matrix1"/>
    <dgm:cxn modelId="{3CCA66EF-EE21-41DD-B9CA-E1851035A038}" srcId="{4243F46F-A035-4A5F-9A6E-7B11F5D14E57}" destId="{887CD629-6192-4F9F-9089-5EABDF8BD37E}" srcOrd="1" destOrd="0" parTransId="{AB2FC8AE-FDD1-4E69-B470-85045AF16442}" sibTransId="{B376FDEC-DA28-4F27-BEA1-9C2BC20889D7}"/>
    <dgm:cxn modelId="{234FA300-C145-4D17-98A4-76BA32E97C83}" type="presOf" srcId="{B50EEE61-3F45-48D5-A425-2AECA12A8C8D}" destId="{32D6DE1B-8228-4EDD-8EFD-7739DB8C83A6}" srcOrd="1" destOrd="0" presId="urn:microsoft.com/office/officeart/2005/8/layout/matrix1"/>
    <dgm:cxn modelId="{5EB2C359-FCF7-47B5-B159-7622F4B9245A}" srcId="{4243F46F-A035-4A5F-9A6E-7B11F5D14E57}" destId="{F21CB316-2CA9-4A05-A802-F48CF30E5510}" srcOrd="3" destOrd="0" parTransId="{9872B43B-6E72-4473-82D7-78389CB4494D}" sibTransId="{BE1BC480-FC39-43A6-8D31-F426BA1A3990}"/>
    <dgm:cxn modelId="{B89F8B08-63FA-45E7-9AE8-C782A9A66932}" type="presOf" srcId="{F21CB316-2CA9-4A05-A802-F48CF30E5510}" destId="{56226BE2-6216-4EC1-AD72-4FE851A536D8}" srcOrd="0" destOrd="0" presId="urn:microsoft.com/office/officeart/2005/8/layout/matrix1"/>
    <dgm:cxn modelId="{47C6889A-A2CC-44D7-B281-F4FBD04F9EDA}" type="presOf" srcId="{4243F46F-A035-4A5F-9A6E-7B11F5D14E57}" destId="{52EEF6D6-7E13-450D-8EC8-70CE06DA2B7A}" srcOrd="0" destOrd="0" presId="urn:microsoft.com/office/officeart/2005/8/layout/matrix1"/>
    <dgm:cxn modelId="{ADC05023-6DDE-4E11-917D-921AD938281D}" type="presOf" srcId="{6EF73BD8-3954-4178-8A4D-08187E77EFEC}" destId="{5EE82FE7-8572-41D4-BD73-63082479C039}" srcOrd="0" destOrd="0" presId="urn:microsoft.com/office/officeart/2005/8/layout/matrix1"/>
    <dgm:cxn modelId="{EB923BA9-2F2B-4D00-BED4-B579568A9A20}" srcId="{6EF73BD8-3954-4178-8A4D-08187E77EFEC}" destId="{4243F46F-A035-4A5F-9A6E-7B11F5D14E57}" srcOrd="0" destOrd="0" parTransId="{7CB4BFB2-3A96-4A87-8D13-20D94946B921}" sibTransId="{AE0B2BE6-9C8E-4365-B0B0-3994A5887FF3}"/>
    <dgm:cxn modelId="{97B8E093-ACD7-4B95-8568-699DD35244A8}" srcId="{4243F46F-A035-4A5F-9A6E-7B11F5D14E57}" destId="{349E3056-9E09-44B1-93FA-0D54C27F25C8}" srcOrd="0" destOrd="0" parTransId="{200629F5-4C0F-40A8-A9CB-962C27C948A2}" sibTransId="{C8425214-A49C-489B-865A-EDC59C3F3252}"/>
    <dgm:cxn modelId="{A0CAE5B2-F7E6-4DA0-98A6-CC81E673A158}" type="presParOf" srcId="{5EE82FE7-8572-41D4-BD73-63082479C039}" destId="{DB5060F4-EE77-4081-9BD9-00D1DAB2B4FA}" srcOrd="0" destOrd="0" presId="urn:microsoft.com/office/officeart/2005/8/layout/matrix1"/>
    <dgm:cxn modelId="{B7D4671E-59D8-4420-BBAA-08E671F54C97}" type="presParOf" srcId="{DB5060F4-EE77-4081-9BD9-00D1DAB2B4FA}" destId="{DA450C54-B96B-45E0-BC89-A39E8BE12618}" srcOrd="0" destOrd="0" presId="urn:microsoft.com/office/officeart/2005/8/layout/matrix1"/>
    <dgm:cxn modelId="{01F62310-1622-4C78-8FC6-466422F86C8E}" type="presParOf" srcId="{DB5060F4-EE77-4081-9BD9-00D1DAB2B4FA}" destId="{0360F0FC-1D4B-400D-B521-68C01E7CAC1F}" srcOrd="1" destOrd="0" presId="urn:microsoft.com/office/officeart/2005/8/layout/matrix1"/>
    <dgm:cxn modelId="{2DBA944F-F634-41B5-8B5E-E1ECB8AC3B4E}" type="presParOf" srcId="{DB5060F4-EE77-4081-9BD9-00D1DAB2B4FA}" destId="{29317D4E-8A78-45DA-8525-643F5CB6651B}" srcOrd="2" destOrd="0" presId="urn:microsoft.com/office/officeart/2005/8/layout/matrix1"/>
    <dgm:cxn modelId="{E082D972-5D1A-4009-86BC-F986A1FA0101}" type="presParOf" srcId="{DB5060F4-EE77-4081-9BD9-00D1DAB2B4FA}" destId="{79F9F319-B1AF-4CCF-BD1E-54CAB6E95894}" srcOrd="3" destOrd="0" presId="urn:microsoft.com/office/officeart/2005/8/layout/matrix1"/>
    <dgm:cxn modelId="{268DD711-0D2F-43D1-995E-21FA66FF257F}" type="presParOf" srcId="{DB5060F4-EE77-4081-9BD9-00D1DAB2B4FA}" destId="{918EFFC3-D073-4CCD-B9AD-B21AFC84EBFF}" srcOrd="4" destOrd="0" presId="urn:microsoft.com/office/officeart/2005/8/layout/matrix1"/>
    <dgm:cxn modelId="{4C07CD97-EAC5-4970-9C75-1B8C3850C49F}" type="presParOf" srcId="{DB5060F4-EE77-4081-9BD9-00D1DAB2B4FA}" destId="{32D6DE1B-8228-4EDD-8EFD-7739DB8C83A6}" srcOrd="5" destOrd="0" presId="urn:microsoft.com/office/officeart/2005/8/layout/matrix1"/>
    <dgm:cxn modelId="{278F8FB9-AB95-4B2F-B221-F60A6709F6FF}" type="presParOf" srcId="{DB5060F4-EE77-4081-9BD9-00D1DAB2B4FA}" destId="{56226BE2-6216-4EC1-AD72-4FE851A536D8}" srcOrd="6" destOrd="0" presId="urn:microsoft.com/office/officeart/2005/8/layout/matrix1"/>
    <dgm:cxn modelId="{B8505F08-AA5C-490E-8534-127FD50AB075}" type="presParOf" srcId="{DB5060F4-EE77-4081-9BD9-00D1DAB2B4FA}" destId="{C64C7351-9D81-412F-9FDD-84476A5ED508}" srcOrd="7" destOrd="0" presId="urn:microsoft.com/office/officeart/2005/8/layout/matrix1"/>
    <dgm:cxn modelId="{F1FFE5C0-888B-4D73-ACC7-769819AE4C88}" type="presParOf" srcId="{5EE82FE7-8572-41D4-BD73-63082479C039}" destId="{52EEF6D6-7E13-450D-8EC8-70CE06DA2B7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AC2AC6-3F45-4CAC-8760-DFEBE47F24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9022CE2E-4EA0-4B91-AA8E-5EA086AAE699}">
      <dgm:prSet phldrT="[文本]" custT="1"/>
      <dgm:spPr>
        <a:solidFill>
          <a:schemeClr val="accent1">
            <a:lumMod val="50000"/>
          </a:schemeClr>
        </a:solidFill>
      </dgm:spPr>
      <dgm:t>
        <a:bodyPr/>
        <a:lstStyle/>
        <a:p>
          <a:pPr algn="ctr"/>
          <a:r>
            <a:rPr lang="en-US" altLang="zh-CN" sz="1800" dirty="0" smtClean="0">
              <a:solidFill>
                <a:schemeClr val="bg1"/>
              </a:solidFill>
            </a:rPr>
            <a:t>2004-2011</a:t>
          </a:r>
          <a:r>
            <a:rPr lang="zh-CN" altLang="en-US" sz="1800" dirty="0" smtClean="0">
              <a:solidFill>
                <a:schemeClr val="bg1"/>
              </a:solidFill>
            </a:rPr>
            <a:t>年，投资驱动，经济增长，需求增长</a:t>
          </a:r>
          <a:endParaRPr lang="zh-CN" altLang="en-US" sz="1800" dirty="0">
            <a:solidFill>
              <a:schemeClr val="bg1"/>
            </a:solidFill>
          </a:endParaRPr>
        </a:p>
      </dgm:t>
    </dgm:pt>
    <dgm:pt modelId="{D21A9DD0-FAE9-41C4-B777-9A2CE4721929}" type="parTrans" cxnId="{4C17B019-0DC5-4B3B-957C-7BF039434AB5}">
      <dgm:prSet/>
      <dgm:spPr/>
      <dgm:t>
        <a:bodyPr/>
        <a:lstStyle/>
        <a:p>
          <a:endParaRPr lang="zh-CN" altLang="en-US"/>
        </a:p>
      </dgm:t>
    </dgm:pt>
    <dgm:pt modelId="{D73A9589-3F82-4C56-9F23-76DB4C9F701C}" type="sibTrans" cxnId="{4C17B019-0DC5-4B3B-957C-7BF039434AB5}">
      <dgm:prSet/>
      <dgm:spPr/>
      <dgm:t>
        <a:bodyPr/>
        <a:lstStyle/>
        <a:p>
          <a:endParaRPr lang="zh-CN" altLang="en-US"/>
        </a:p>
      </dgm:t>
    </dgm:pt>
    <dgm:pt modelId="{9A1795F4-2C43-4433-861A-C0BF1CE5172B}">
      <dgm:prSet phldrT="[文本]" custT="1"/>
      <dgm:spPr>
        <a:solidFill>
          <a:schemeClr val="accent1">
            <a:lumMod val="50000"/>
          </a:schemeClr>
        </a:solidFill>
      </dgm:spPr>
      <dgm:t>
        <a:bodyPr/>
        <a:lstStyle/>
        <a:p>
          <a:pPr algn="ctr"/>
          <a:r>
            <a:rPr lang="en-US" altLang="zh-CN" sz="1800" dirty="0" smtClean="0">
              <a:solidFill>
                <a:schemeClr val="bg1"/>
              </a:solidFill>
            </a:rPr>
            <a:t>2012-2015</a:t>
          </a:r>
          <a:r>
            <a:rPr lang="zh-CN" altLang="en-US" sz="1800" dirty="0" smtClean="0">
              <a:solidFill>
                <a:schemeClr val="bg1"/>
              </a:solidFill>
            </a:rPr>
            <a:t>年，三公消费禁令出台，深度调整期</a:t>
          </a:r>
        </a:p>
      </dgm:t>
    </dgm:pt>
    <dgm:pt modelId="{84452B39-E777-44FF-AE8B-236850F9D309}" type="parTrans" cxnId="{5A7166B3-299A-4FC4-B7BA-4BB61BFE0B84}">
      <dgm:prSet/>
      <dgm:spPr/>
      <dgm:t>
        <a:bodyPr/>
        <a:lstStyle/>
        <a:p>
          <a:endParaRPr lang="zh-CN" altLang="en-US"/>
        </a:p>
      </dgm:t>
    </dgm:pt>
    <dgm:pt modelId="{9D18CF0A-D8B1-4E56-8176-50982BB138F0}" type="sibTrans" cxnId="{5A7166B3-299A-4FC4-B7BA-4BB61BFE0B84}">
      <dgm:prSet/>
      <dgm:spPr/>
      <dgm:t>
        <a:bodyPr/>
        <a:lstStyle/>
        <a:p>
          <a:endParaRPr lang="zh-CN" altLang="en-US"/>
        </a:p>
      </dgm:t>
    </dgm:pt>
    <dgm:pt modelId="{B8A3F4CE-157F-4A5E-BE5E-FB1C9979EF3F}">
      <dgm:prSet phldrT="[文本]" custT="1"/>
      <dgm:spPr>
        <a:solidFill>
          <a:schemeClr val="accent1">
            <a:lumMod val="50000"/>
          </a:schemeClr>
        </a:solidFill>
      </dgm:spPr>
      <dgm:t>
        <a:bodyPr/>
        <a:lstStyle/>
        <a:p>
          <a:pPr algn="ctr"/>
          <a:r>
            <a:rPr lang="en-US" altLang="zh-CN" sz="1800" dirty="0" smtClean="0"/>
            <a:t>2016</a:t>
          </a:r>
          <a:r>
            <a:rPr lang="zh-CN" altLang="en-US" sz="1800" dirty="0" smtClean="0"/>
            <a:t>年至今，行业步入复苏阶段，挤压和结构性增长</a:t>
          </a:r>
          <a:endParaRPr lang="zh-CN" altLang="en-US" sz="1800" dirty="0"/>
        </a:p>
      </dgm:t>
    </dgm:pt>
    <dgm:pt modelId="{C479125D-35F9-4A92-9AE9-EC1BC901B9F1}" type="parTrans" cxnId="{512BF580-17E2-4F1D-93E0-875046EFF22A}">
      <dgm:prSet/>
      <dgm:spPr/>
      <dgm:t>
        <a:bodyPr/>
        <a:lstStyle/>
        <a:p>
          <a:endParaRPr lang="zh-CN" altLang="en-US"/>
        </a:p>
      </dgm:t>
    </dgm:pt>
    <dgm:pt modelId="{D58D4C30-57AA-45BA-81CB-C2F73EEBB854}" type="sibTrans" cxnId="{512BF580-17E2-4F1D-93E0-875046EFF22A}">
      <dgm:prSet/>
      <dgm:spPr/>
      <dgm:t>
        <a:bodyPr/>
        <a:lstStyle/>
        <a:p>
          <a:endParaRPr lang="zh-CN" altLang="en-US"/>
        </a:p>
      </dgm:t>
    </dgm:pt>
    <dgm:pt modelId="{FCEA6EEA-DCD6-4660-AFA3-D864778EDC46}" type="pres">
      <dgm:prSet presAssocID="{C5AC2AC6-3F45-4CAC-8760-DFEBE47F24C4}" presName="linear" presStyleCnt="0">
        <dgm:presLayoutVars>
          <dgm:dir/>
          <dgm:animLvl val="lvl"/>
          <dgm:resizeHandles val="exact"/>
        </dgm:presLayoutVars>
      </dgm:prSet>
      <dgm:spPr/>
      <dgm:t>
        <a:bodyPr/>
        <a:lstStyle/>
        <a:p>
          <a:endParaRPr lang="zh-CN" altLang="en-US"/>
        </a:p>
      </dgm:t>
    </dgm:pt>
    <dgm:pt modelId="{9DDEE859-6AB9-4400-B8B4-D1A8541B7C55}" type="pres">
      <dgm:prSet presAssocID="{9022CE2E-4EA0-4B91-AA8E-5EA086AAE699}" presName="parentLin" presStyleCnt="0"/>
      <dgm:spPr/>
    </dgm:pt>
    <dgm:pt modelId="{2BA522FF-716A-4A8D-BB35-528233EFB9D6}" type="pres">
      <dgm:prSet presAssocID="{9022CE2E-4EA0-4B91-AA8E-5EA086AAE699}" presName="parentLeftMargin" presStyleLbl="node1" presStyleIdx="0" presStyleCnt="3"/>
      <dgm:spPr/>
      <dgm:t>
        <a:bodyPr/>
        <a:lstStyle/>
        <a:p>
          <a:endParaRPr lang="zh-CN" altLang="en-US"/>
        </a:p>
      </dgm:t>
    </dgm:pt>
    <dgm:pt modelId="{88C69798-3B1A-4D74-AE71-9AB7BA2163E3}" type="pres">
      <dgm:prSet presAssocID="{9022CE2E-4EA0-4B91-AA8E-5EA086AAE699}" presName="parentText" presStyleLbl="node1" presStyleIdx="0" presStyleCnt="3" custScaleX="132224">
        <dgm:presLayoutVars>
          <dgm:chMax val="0"/>
          <dgm:bulletEnabled val="1"/>
        </dgm:presLayoutVars>
      </dgm:prSet>
      <dgm:spPr/>
      <dgm:t>
        <a:bodyPr/>
        <a:lstStyle/>
        <a:p>
          <a:endParaRPr lang="zh-CN" altLang="en-US"/>
        </a:p>
      </dgm:t>
    </dgm:pt>
    <dgm:pt modelId="{72B8A8AB-ABD5-43D4-ADCD-58F54C7168D5}" type="pres">
      <dgm:prSet presAssocID="{9022CE2E-4EA0-4B91-AA8E-5EA086AAE699}" presName="negativeSpace" presStyleCnt="0"/>
      <dgm:spPr/>
    </dgm:pt>
    <dgm:pt modelId="{F5E4830F-5284-4F23-9AB8-F8B6F138EFF1}" type="pres">
      <dgm:prSet presAssocID="{9022CE2E-4EA0-4B91-AA8E-5EA086AAE699}" presName="childText" presStyleLbl="conFgAcc1" presStyleIdx="0" presStyleCnt="3">
        <dgm:presLayoutVars>
          <dgm:bulletEnabled val="1"/>
        </dgm:presLayoutVars>
      </dgm:prSet>
      <dgm:spPr/>
    </dgm:pt>
    <dgm:pt modelId="{43827227-4DD2-4E0C-924E-DF65B6E45C31}" type="pres">
      <dgm:prSet presAssocID="{D73A9589-3F82-4C56-9F23-76DB4C9F701C}" presName="spaceBetweenRectangles" presStyleCnt="0"/>
      <dgm:spPr/>
    </dgm:pt>
    <dgm:pt modelId="{B3D702C9-46DB-4E06-9A7B-DCDB9D8D91FC}" type="pres">
      <dgm:prSet presAssocID="{9A1795F4-2C43-4433-861A-C0BF1CE5172B}" presName="parentLin" presStyleCnt="0"/>
      <dgm:spPr/>
    </dgm:pt>
    <dgm:pt modelId="{6DEF8200-0DE3-4F44-BAD3-8C7A5C4F1078}" type="pres">
      <dgm:prSet presAssocID="{9A1795F4-2C43-4433-861A-C0BF1CE5172B}" presName="parentLeftMargin" presStyleLbl="node1" presStyleIdx="0" presStyleCnt="3"/>
      <dgm:spPr/>
      <dgm:t>
        <a:bodyPr/>
        <a:lstStyle/>
        <a:p>
          <a:endParaRPr lang="zh-CN" altLang="en-US"/>
        </a:p>
      </dgm:t>
    </dgm:pt>
    <dgm:pt modelId="{908058BA-B492-4001-B43D-BBCB7258A40A}" type="pres">
      <dgm:prSet presAssocID="{9A1795F4-2C43-4433-861A-C0BF1CE5172B}" presName="parentText" presStyleLbl="node1" presStyleIdx="1" presStyleCnt="3" custScaleX="131841">
        <dgm:presLayoutVars>
          <dgm:chMax val="0"/>
          <dgm:bulletEnabled val="1"/>
        </dgm:presLayoutVars>
      </dgm:prSet>
      <dgm:spPr/>
      <dgm:t>
        <a:bodyPr/>
        <a:lstStyle/>
        <a:p>
          <a:endParaRPr lang="zh-CN" altLang="en-US"/>
        </a:p>
      </dgm:t>
    </dgm:pt>
    <dgm:pt modelId="{A12431E7-5D60-43C2-BAAE-7EDB8A543A38}" type="pres">
      <dgm:prSet presAssocID="{9A1795F4-2C43-4433-861A-C0BF1CE5172B}" presName="negativeSpace" presStyleCnt="0"/>
      <dgm:spPr/>
    </dgm:pt>
    <dgm:pt modelId="{61CDCFDD-3A77-496D-A473-0E4D5ACF1F96}" type="pres">
      <dgm:prSet presAssocID="{9A1795F4-2C43-4433-861A-C0BF1CE5172B}" presName="childText" presStyleLbl="conFgAcc1" presStyleIdx="1" presStyleCnt="3">
        <dgm:presLayoutVars>
          <dgm:bulletEnabled val="1"/>
        </dgm:presLayoutVars>
      </dgm:prSet>
      <dgm:spPr/>
    </dgm:pt>
    <dgm:pt modelId="{AD2A23B8-0F65-402B-BEA4-849CE04C347A}" type="pres">
      <dgm:prSet presAssocID="{9D18CF0A-D8B1-4E56-8176-50982BB138F0}" presName="spaceBetweenRectangles" presStyleCnt="0"/>
      <dgm:spPr/>
    </dgm:pt>
    <dgm:pt modelId="{68C4EC8B-148D-4693-BC8E-C7AA94BBF91C}" type="pres">
      <dgm:prSet presAssocID="{B8A3F4CE-157F-4A5E-BE5E-FB1C9979EF3F}" presName="parentLin" presStyleCnt="0"/>
      <dgm:spPr/>
    </dgm:pt>
    <dgm:pt modelId="{2865CFEE-2A60-4F27-B63B-5E85C9475498}" type="pres">
      <dgm:prSet presAssocID="{B8A3F4CE-157F-4A5E-BE5E-FB1C9979EF3F}" presName="parentLeftMargin" presStyleLbl="node1" presStyleIdx="1" presStyleCnt="3"/>
      <dgm:spPr/>
      <dgm:t>
        <a:bodyPr/>
        <a:lstStyle/>
        <a:p>
          <a:endParaRPr lang="zh-CN" altLang="en-US"/>
        </a:p>
      </dgm:t>
    </dgm:pt>
    <dgm:pt modelId="{391960E6-0C21-41D3-B223-4172586B93D2}" type="pres">
      <dgm:prSet presAssocID="{B8A3F4CE-157F-4A5E-BE5E-FB1C9979EF3F}" presName="parentText" presStyleLbl="node1" presStyleIdx="2" presStyleCnt="3" custScaleX="131397">
        <dgm:presLayoutVars>
          <dgm:chMax val="0"/>
          <dgm:bulletEnabled val="1"/>
        </dgm:presLayoutVars>
      </dgm:prSet>
      <dgm:spPr/>
      <dgm:t>
        <a:bodyPr/>
        <a:lstStyle/>
        <a:p>
          <a:endParaRPr lang="zh-CN" altLang="en-US"/>
        </a:p>
      </dgm:t>
    </dgm:pt>
    <dgm:pt modelId="{1D6FF90A-1DD4-416A-95AA-BD8E50C0A632}" type="pres">
      <dgm:prSet presAssocID="{B8A3F4CE-157F-4A5E-BE5E-FB1C9979EF3F}" presName="negativeSpace" presStyleCnt="0"/>
      <dgm:spPr/>
    </dgm:pt>
    <dgm:pt modelId="{EF045F58-7DFB-498E-B111-C903C5DDCFDC}" type="pres">
      <dgm:prSet presAssocID="{B8A3F4CE-157F-4A5E-BE5E-FB1C9979EF3F}" presName="childText" presStyleLbl="conFgAcc1" presStyleIdx="2" presStyleCnt="3">
        <dgm:presLayoutVars>
          <dgm:bulletEnabled val="1"/>
        </dgm:presLayoutVars>
      </dgm:prSet>
      <dgm:spPr/>
    </dgm:pt>
  </dgm:ptLst>
  <dgm:cxnLst>
    <dgm:cxn modelId="{BA4EEEC1-B554-4594-93F7-B75E41A0074E}" type="presOf" srcId="{B8A3F4CE-157F-4A5E-BE5E-FB1C9979EF3F}" destId="{2865CFEE-2A60-4F27-B63B-5E85C9475498}" srcOrd="0" destOrd="0" presId="urn:microsoft.com/office/officeart/2005/8/layout/list1"/>
    <dgm:cxn modelId="{65EACAED-B4CB-4E08-A679-1B8E34E48627}" type="presOf" srcId="{9022CE2E-4EA0-4B91-AA8E-5EA086AAE699}" destId="{88C69798-3B1A-4D74-AE71-9AB7BA2163E3}" srcOrd="1" destOrd="0" presId="urn:microsoft.com/office/officeart/2005/8/layout/list1"/>
    <dgm:cxn modelId="{5A7166B3-299A-4FC4-B7BA-4BB61BFE0B84}" srcId="{C5AC2AC6-3F45-4CAC-8760-DFEBE47F24C4}" destId="{9A1795F4-2C43-4433-861A-C0BF1CE5172B}" srcOrd="1" destOrd="0" parTransId="{84452B39-E777-44FF-AE8B-236850F9D309}" sibTransId="{9D18CF0A-D8B1-4E56-8176-50982BB138F0}"/>
    <dgm:cxn modelId="{E66086E6-A68B-432A-A551-B387D3813C4F}" type="presOf" srcId="{C5AC2AC6-3F45-4CAC-8760-DFEBE47F24C4}" destId="{FCEA6EEA-DCD6-4660-AFA3-D864778EDC46}" srcOrd="0" destOrd="0" presId="urn:microsoft.com/office/officeart/2005/8/layout/list1"/>
    <dgm:cxn modelId="{C44C5F30-311F-49C6-BB28-3D8A6F7759DF}" type="presOf" srcId="{9A1795F4-2C43-4433-861A-C0BF1CE5172B}" destId="{908058BA-B492-4001-B43D-BBCB7258A40A}" srcOrd="1" destOrd="0" presId="urn:microsoft.com/office/officeart/2005/8/layout/list1"/>
    <dgm:cxn modelId="{4C17B019-0DC5-4B3B-957C-7BF039434AB5}" srcId="{C5AC2AC6-3F45-4CAC-8760-DFEBE47F24C4}" destId="{9022CE2E-4EA0-4B91-AA8E-5EA086AAE699}" srcOrd="0" destOrd="0" parTransId="{D21A9DD0-FAE9-41C4-B777-9A2CE4721929}" sibTransId="{D73A9589-3F82-4C56-9F23-76DB4C9F701C}"/>
    <dgm:cxn modelId="{512BF580-17E2-4F1D-93E0-875046EFF22A}" srcId="{C5AC2AC6-3F45-4CAC-8760-DFEBE47F24C4}" destId="{B8A3F4CE-157F-4A5E-BE5E-FB1C9979EF3F}" srcOrd="2" destOrd="0" parTransId="{C479125D-35F9-4A92-9AE9-EC1BC901B9F1}" sibTransId="{D58D4C30-57AA-45BA-81CB-C2F73EEBB854}"/>
    <dgm:cxn modelId="{C2408B0D-54F4-4A11-8D47-21AA878A9F01}" type="presOf" srcId="{9022CE2E-4EA0-4B91-AA8E-5EA086AAE699}" destId="{2BA522FF-716A-4A8D-BB35-528233EFB9D6}" srcOrd="0" destOrd="0" presId="urn:microsoft.com/office/officeart/2005/8/layout/list1"/>
    <dgm:cxn modelId="{6164D1E6-4FC6-4125-9481-69D9FAC6C855}" type="presOf" srcId="{9A1795F4-2C43-4433-861A-C0BF1CE5172B}" destId="{6DEF8200-0DE3-4F44-BAD3-8C7A5C4F1078}" srcOrd="0" destOrd="0" presId="urn:microsoft.com/office/officeart/2005/8/layout/list1"/>
    <dgm:cxn modelId="{2DDE1CA8-5C5E-48B9-9A26-B881B85ED6B9}" type="presOf" srcId="{B8A3F4CE-157F-4A5E-BE5E-FB1C9979EF3F}" destId="{391960E6-0C21-41D3-B223-4172586B93D2}" srcOrd="1" destOrd="0" presId="urn:microsoft.com/office/officeart/2005/8/layout/list1"/>
    <dgm:cxn modelId="{29403A9F-D140-4F64-B88A-EEEAE0FCC500}" type="presParOf" srcId="{FCEA6EEA-DCD6-4660-AFA3-D864778EDC46}" destId="{9DDEE859-6AB9-4400-B8B4-D1A8541B7C55}" srcOrd="0" destOrd="0" presId="urn:microsoft.com/office/officeart/2005/8/layout/list1"/>
    <dgm:cxn modelId="{215112A2-4EB5-46A6-8CB1-A5883C8E18D5}" type="presParOf" srcId="{9DDEE859-6AB9-4400-B8B4-D1A8541B7C55}" destId="{2BA522FF-716A-4A8D-BB35-528233EFB9D6}" srcOrd="0" destOrd="0" presId="urn:microsoft.com/office/officeart/2005/8/layout/list1"/>
    <dgm:cxn modelId="{F9C7F5D3-7928-4CDA-BE3A-6F7A6785EFC5}" type="presParOf" srcId="{9DDEE859-6AB9-4400-B8B4-D1A8541B7C55}" destId="{88C69798-3B1A-4D74-AE71-9AB7BA2163E3}" srcOrd="1" destOrd="0" presId="urn:microsoft.com/office/officeart/2005/8/layout/list1"/>
    <dgm:cxn modelId="{BA242EB8-8DD9-4DC1-B2C5-52D27E4340E2}" type="presParOf" srcId="{FCEA6EEA-DCD6-4660-AFA3-D864778EDC46}" destId="{72B8A8AB-ABD5-43D4-ADCD-58F54C7168D5}" srcOrd="1" destOrd="0" presId="urn:microsoft.com/office/officeart/2005/8/layout/list1"/>
    <dgm:cxn modelId="{B08AD2CB-BEFF-42BC-97CD-33AF6C396BFF}" type="presParOf" srcId="{FCEA6EEA-DCD6-4660-AFA3-D864778EDC46}" destId="{F5E4830F-5284-4F23-9AB8-F8B6F138EFF1}" srcOrd="2" destOrd="0" presId="urn:microsoft.com/office/officeart/2005/8/layout/list1"/>
    <dgm:cxn modelId="{44FB2D41-9526-44DA-ABCA-4512FD817D10}" type="presParOf" srcId="{FCEA6EEA-DCD6-4660-AFA3-D864778EDC46}" destId="{43827227-4DD2-4E0C-924E-DF65B6E45C31}" srcOrd="3" destOrd="0" presId="urn:microsoft.com/office/officeart/2005/8/layout/list1"/>
    <dgm:cxn modelId="{664FEC6D-D08D-41BB-BB84-123EE11A6D71}" type="presParOf" srcId="{FCEA6EEA-DCD6-4660-AFA3-D864778EDC46}" destId="{B3D702C9-46DB-4E06-9A7B-DCDB9D8D91FC}" srcOrd="4" destOrd="0" presId="urn:microsoft.com/office/officeart/2005/8/layout/list1"/>
    <dgm:cxn modelId="{0C88F584-9C93-44A0-A2EC-63129E6008E0}" type="presParOf" srcId="{B3D702C9-46DB-4E06-9A7B-DCDB9D8D91FC}" destId="{6DEF8200-0DE3-4F44-BAD3-8C7A5C4F1078}" srcOrd="0" destOrd="0" presId="urn:microsoft.com/office/officeart/2005/8/layout/list1"/>
    <dgm:cxn modelId="{8EEB6075-78EF-4D76-87C2-B1D1A69D1793}" type="presParOf" srcId="{B3D702C9-46DB-4E06-9A7B-DCDB9D8D91FC}" destId="{908058BA-B492-4001-B43D-BBCB7258A40A}" srcOrd="1" destOrd="0" presId="urn:microsoft.com/office/officeart/2005/8/layout/list1"/>
    <dgm:cxn modelId="{C68CA01A-6C0F-494D-8751-BCCFADFF2D6A}" type="presParOf" srcId="{FCEA6EEA-DCD6-4660-AFA3-D864778EDC46}" destId="{A12431E7-5D60-43C2-BAAE-7EDB8A543A38}" srcOrd="5" destOrd="0" presId="urn:microsoft.com/office/officeart/2005/8/layout/list1"/>
    <dgm:cxn modelId="{C359EDC9-3091-406B-9A3B-7EECD5625310}" type="presParOf" srcId="{FCEA6EEA-DCD6-4660-AFA3-D864778EDC46}" destId="{61CDCFDD-3A77-496D-A473-0E4D5ACF1F96}" srcOrd="6" destOrd="0" presId="urn:microsoft.com/office/officeart/2005/8/layout/list1"/>
    <dgm:cxn modelId="{8FE61F7A-70AC-46BA-89B8-F30E8D1C93E6}" type="presParOf" srcId="{FCEA6EEA-DCD6-4660-AFA3-D864778EDC46}" destId="{AD2A23B8-0F65-402B-BEA4-849CE04C347A}" srcOrd="7" destOrd="0" presId="urn:microsoft.com/office/officeart/2005/8/layout/list1"/>
    <dgm:cxn modelId="{71BBE487-F80A-4A49-A6C3-39FA7CF47778}" type="presParOf" srcId="{FCEA6EEA-DCD6-4660-AFA3-D864778EDC46}" destId="{68C4EC8B-148D-4693-BC8E-C7AA94BBF91C}" srcOrd="8" destOrd="0" presId="urn:microsoft.com/office/officeart/2005/8/layout/list1"/>
    <dgm:cxn modelId="{028CF27A-1C46-418E-8376-E22CA45F151B}" type="presParOf" srcId="{68C4EC8B-148D-4693-BC8E-C7AA94BBF91C}" destId="{2865CFEE-2A60-4F27-B63B-5E85C9475498}" srcOrd="0" destOrd="0" presId="urn:microsoft.com/office/officeart/2005/8/layout/list1"/>
    <dgm:cxn modelId="{D0783477-6996-4BF6-8C5F-35398A1CB110}" type="presParOf" srcId="{68C4EC8B-148D-4693-BC8E-C7AA94BBF91C}" destId="{391960E6-0C21-41D3-B223-4172586B93D2}" srcOrd="1" destOrd="0" presId="urn:microsoft.com/office/officeart/2005/8/layout/list1"/>
    <dgm:cxn modelId="{2D4DFF68-070C-4F53-A15D-BFFA2EAA9178}" type="presParOf" srcId="{FCEA6EEA-DCD6-4660-AFA3-D864778EDC46}" destId="{1D6FF90A-1DD4-416A-95AA-BD8E50C0A632}" srcOrd="9" destOrd="0" presId="urn:microsoft.com/office/officeart/2005/8/layout/list1"/>
    <dgm:cxn modelId="{5D6B12AD-1838-45DA-A067-5EC702A55713}" type="presParOf" srcId="{FCEA6EEA-DCD6-4660-AFA3-D864778EDC46}" destId="{EF045F58-7DFB-498E-B111-C903C5DDCFD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F73BD8-3954-4178-8A4D-08187E77EFE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4243F46F-A035-4A5F-9A6E-7B11F5D14E57}">
      <dgm:prSet phldrT="[文本]" custT="1"/>
      <dgm:spPr>
        <a:solidFill>
          <a:schemeClr val="accent6">
            <a:lumMod val="20000"/>
            <a:lumOff val="80000"/>
          </a:schemeClr>
        </a:solidFill>
      </dgm:spPr>
      <dgm:t>
        <a:bodyPr/>
        <a:lstStyle/>
        <a:p>
          <a:pPr algn="ctr"/>
          <a:r>
            <a:rPr lang="zh-CN" altLang="en-US" sz="3200" b="1" dirty="0" smtClean="0"/>
            <a:t>多维数据</a:t>
          </a:r>
          <a:endParaRPr lang="en-US" altLang="zh-CN" sz="3200" b="1" dirty="0" smtClean="0"/>
        </a:p>
      </dgm:t>
    </dgm:pt>
    <dgm:pt modelId="{7CB4BFB2-3A96-4A87-8D13-20D94946B921}" type="parTrans" cxnId="{EB923BA9-2F2B-4D00-BED4-B579568A9A20}">
      <dgm:prSet/>
      <dgm:spPr/>
      <dgm:t>
        <a:bodyPr/>
        <a:lstStyle/>
        <a:p>
          <a:pPr algn="ctr"/>
          <a:endParaRPr lang="zh-CN" altLang="en-US"/>
        </a:p>
      </dgm:t>
    </dgm:pt>
    <dgm:pt modelId="{AE0B2BE6-9C8E-4365-B0B0-3994A5887FF3}" type="sibTrans" cxnId="{EB923BA9-2F2B-4D00-BED4-B579568A9A20}">
      <dgm:prSet/>
      <dgm:spPr/>
      <dgm:t>
        <a:bodyPr/>
        <a:lstStyle/>
        <a:p>
          <a:pPr algn="ctr"/>
          <a:endParaRPr lang="zh-CN" altLang="en-US"/>
        </a:p>
      </dgm:t>
    </dgm:pt>
    <dgm:pt modelId="{349E3056-9E09-44B1-93FA-0D54C27F25C8}">
      <dgm:prSet phldrT="[文本]" custT="1"/>
      <dgm:spPr>
        <a:solidFill>
          <a:schemeClr val="accent1">
            <a:lumMod val="50000"/>
          </a:schemeClr>
        </a:solidFill>
      </dgm:spPr>
      <dgm:t>
        <a:bodyPr/>
        <a:lstStyle/>
        <a:p>
          <a:pPr algn="ctr"/>
          <a:r>
            <a:rPr lang="en-US" altLang="zh-CN" sz="2800" b="1" i="0" dirty="0" smtClean="0">
              <a:effectLst/>
            </a:rPr>
            <a:t>SEE</a:t>
          </a:r>
          <a:endParaRPr lang="zh-CN" altLang="en-US" sz="2800" b="1" i="0" dirty="0">
            <a:effectLst/>
          </a:endParaRPr>
        </a:p>
      </dgm:t>
    </dgm:pt>
    <dgm:pt modelId="{200629F5-4C0F-40A8-A9CB-962C27C948A2}" type="parTrans" cxnId="{97B8E093-ACD7-4B95-8568-699DD35244A8}">
      <dgm:prSet/>
      <dgm:spPr/>
      <dgm:t>
        <a:bodyPr/>
        <a:lstStyle/>
        <a:p>
          <a:pPr algn="ctr"/>
          <a:endParaRPr lang="zh-CN" altLang="en-US"/>
        </a:p>
      </dgm:t>
    </dgm:pt>
    <dgm:pt modelId="{C8425214-A49C-489B-865A-EDC59C3F3252}" type="sibTrans" cxnId="{97B8E093-ACD7-4B95-8568-699DD35244A8}">
      <dgm:prSet/>
      <dgm:spPr/>
      <dgm:t>
        <a:bodyPr/>
        <a:lstStyle/>
        <a:p>
          <a:pPr algn="ctr"/>
          <a:endParaRPr lang="zh-CN" altLang="en-US"/>
        </a:p>
      </dgm:t>
    </dgm:pt>
    <dgm:pt modelId="{887CD629-6192-4F9F-9089-5EABDF8BD37E}">
      <dgm:prSet phldrT="[文本]" custT="1"/>
      <dgm:spPr>
        <a:solidFill>
          <a:schemeClr val="accent1">
            <a:lumMod val="50000"/>
          </a:schemeClr>
        </a:solidFill>
      </dgm:spPr>
      <dgm:t>
        <a:bodyPr/>
        <a:lstStyle/>
        <a:p>
          <a:pPr algn="ctr"/>
          <a:r>
            <a:rPr lang="en-US" altLang="zh-CN" sz="2800" b="1" dirty="0" smtClean="0"/>
            <a:t>EDE</a:t>
          </a:r>
          <a:endParaRPr lang="zh-CN" altLang="en-US" sz="2800" b="1" dirty="0"/>
        </a:p>
      </dgm:t>
    </dgm:pt>
    <dgm:pt modelId="{AB2FC8AE-FDD1-4E69-B470-85045AF16442}" type="parTrans" cxnId="{3CCA66EF-EE21-41DD-B9CA-E1851035A038}">
      <dgm:prSet/>
      <dgm:spPr/>
      <dgm:t>
        <a:bodyPr/>
        <a:lstStyle/>
        <a:p>
          <a:pPr algn="ctr"/>
          <a:endParaRPr lang="zh-CN" altLang="en-US"/>
        </a:p>
      </dgm:t>
    </dgm:pt>
    <dgm:pt modelId="{B376FDEC-DA28-4F27-BEA1-9C2BC20889D7}" type="sibTrans" cxnId="{3CCA66EF-EE21-41DD-B9CA-E1851035A038}">
      <dgm:prSet/>
      <dgm:spPr/>
      <dgm:t>
        <a:bodyPr/>
        <a:lstStyle/>
        <a:p>
          <a:pPr algn="ctr"/>
          <a:endParaRPr lang="zh-CN" altLang="en-US"/>
        </a:p>
      </dgm:t>
    </dgm:pt>
    <dgm:pt modelId="{B50EEE61-3F45-48D5-A425-2AECA12A8C8D}">
      <dgm:prSet phldrT="[文本]" custT="1"/>
      <dgm:spPr>
        <a:solidFill>
          <a:schemeClr val="accent1">
            <a:lumMod val="50000"/>
          </a:schemeClr>
        </a:solidFill>
      </dgm:spPr>
      <dgm:t>
        <a:bodyPr/>
        <a:lstStyle/>
        <a:p>
          <a:pPr algn="ctr"/>
          <a:r>
            <a:rPr lang="en-US" altLang="zh-CN" sz="2800" b="1" dirty="0" smtClean="0"/>
            <a:t>FA</a:t>
          </a:r>
          <a:endParaRPr lang="zh-CN" altLang="en-US" sz="2800" b="1" dirty="0"/>
        </a:p>
      </dgm:t>
    </dgm:pt>
    <dgm:pt modelId="{ED5B689E-8A25-4371-8ACA-E7FA132B02E8}" type="parTrans" cxnId="{8703AAC1-BF94-47F5-8EFF-F34F4051DEB1}">
      <dgm:prSet/>
      <dgm:spPr/>
      <dgm:t>
        <a:bodyPr/>
        <a:lstStyle/>
        <a:p>
          <a:pPr algn="ctr"/>
          <a:endParaRPr lang="zh-CN" altLang="en-US"/>
        </a:p>
      </dgm:t>
    </dgm:pt>
    <dgm:pt modelId="{12AAAEE7-EEE7-494C-ACB1-CC4CE8D49B06}" type="sibTrans" cxnId="{8703AAC1-BF94-47F5-8EFF-F34F4051DEB1}">
      <dgm:prSet/>
      <dgm:spPr/>
      <dgm:t>
        <a:bodyPr/>
        <a:lstStyle/>
        <a:p>
          <a:pPr algn="ctr"/>
          <a:endParaRPr lang="zh-CN" altLang="en-US"/>
        </a:p>
      </dgm:t>
    </dgm:pt>
    <dgm:pt modelId="{F21CB316-2CA9-4A05-A802-F48CF30E5510}">
      <dgm:prSet phldrT="[文本]" custT="1"/>
      <dgm:spPr>
        <a:solidFill>
          <a:schemeClr val="accent1">
            <a:lumMod val="50000"/>
          </a:schemeClr>
        </a:solidFill>
      </dgm:spPr>
      <dgm:t>
        <a:bodyPr/>
        <a:lstStyle/>
        <a:p>
          <a:pPr algn="ctr"/>
          <a:r>
            <a:rPr lang="en-US" altLang="zh-CN" sz="2800" b="1" dirty="0" smtClean="0"/>
            <a:t>F9</a:t>
          </a:r>
          <a:endParaRPr lang="zh-CN" altLang="en-US" sz="2800" b="1" dirty="0"/>
        </a:p>
      </dgm:t>
    </dgm:pt>
    <dgm:pt modelId="{9872B43B-6E72-4473-82D7-78389CB4494D}" type="parTrans" cxnId="{5EB2C359-FCF7-47B5-B159-7622F4B9245A}">
      <dgm:prSet/>
      <dgm:spPr/>
      <dgm:t>
        <a:bodyPr/>
        <a:lstStyle/>
        <a:p>
          <a:pPr algn="ctr"/>
          <a:endParaRPr lang="zh-CN" altLang="en-US"/>
        </a:p>
      </dgm:t>
    </dgm:pt>
    <dgm:pt modelId="{BE1BC480-FC39-43A6-8D31-F426BA1A3990}" type="sibTrans" cxnId="{5EB2C359-FCF7-47B5-B159-7622F4B9245A}">
      <dgm:prSet/>
      <dgm:spPr/>
      <dgm:t>
        <a:bodyPr/>
        <a:lstStyle/>
        <a:p>
          <a:pPr algn="ctr"/>
          <a:endParaRPr lang="zh-CN" altLang="en-US"/>
        </a:p>
      </dgm:t>
    </dgm:pt>
    <dgm:pt modelId="{5EE82FE7-8572-41D4-BD73-63082479C039}" type="pres">
      <dgm:prSet presAssocID="{6EF73BD8-3954-4178-8A4D-08187E77EFEC}" presName="diagram" presStyleCnt="0">
        <dgm:presLayoutVars>
          <dgm:chMax val="1"/>
          <dgm:dir/>
          <dgm:animLvl val="ctr"/>
          <dgm:resizeHandles val="exact"/>
        </dgm:presLayoutVars>
      </dgm:prSet>
      <dgm:spPr/>
      <dgm:t>
        <a:bodyPr/>
        <a:lstStyle/>
        <a:p>
          <a:endParaRPr lang="zh-CN" altLang="en-US"/>
        </a:p>
      </dgm:t>
    </dgm:pt>
    <dgm:pt modelId="{DB5060F4-EE77-4081-9BD9-00D1DAB2B4FA}" type="pres">
      <dgm:prSet presAssocID="{6EF73BD8-3954-4178-8A4D-08187E77EFEC}" presName="matrix" presStyleCnt="0"/>
      <dgm:spPr/>
    </dgm:pt>
    <dgm:pt modelId="{DA450C54-B96B-45E0-BC89-A39E8BE12618}" type="pres">
      <dgm:prSet presAssocID="{6EF73BD8-3954-4178-8A4D-08187E77EFEC}" presName="tile1" presStyleLbl="node1" presStyleIdx="0" presStyleCnt="4" custLinFactNeighborX="1613"/>
      <dgm:spPr/>
      <dgm:t>
        <a:bodyPr/>
        <a:lstStyle/>
        <a:p>
          <a:endParaRPr lang="zh-CN" altLang="en-US"/>
        </a:p>
      </dgm:t>
    </dgm:pt>
    <dgm:pt modelId="{0360F0FC-1D4B-400D-B521-68C01E7CAC1F}" type="pres">
      <dgm:prSet presAssocID="{6EF73BD8-3954-4178-8A4D-08187E77EFEC}" presName="tile1text" presStyleLbl="node1" presStyleIdx="0" presStyleCnt="4">
        <dgm:presLayoutVars>
          <dgm:chMax val="0"/>
          <dgm:chPref val="0"/>
          <dgm:bulletEnabled val="1"/>
        </dgm:presLayoutVars>
      </dgm:prSet>
      <dgm:spPr/>
      <dgm:t>
        <a:bodyPr/>
        <a:lstStyle/>
        <a:p>
          <a:endParaRPr lang="zh-CN" altLang="en-US"/>
        </a:p>
      </dgm:t>
    </dgm:pt>
    <dgm:pt modelId="{29317D4E-8A78-45DA-8525-643F5CB6651B}" type="pres">
      <dgm:prSet presAssocID="{6EF73BD8-3954-4178-8A4D-08187E77EFEC}" presName="tile2" presStyleLbl="node1" presStyleIdx="1" presStyleCnt="4" custLinFactNeighborX="-4110"/>
      <dgm:spPr/>
      <dgm:t>
        <a:bodyPr/>
        <a:lstStyle/>
        <a:p>
          <a:endParaRPr lang="zh-CN" altLang="en-US"/>
        </a:p>
      </dgm:t>
    </dgm:pt>
    <dgm:pt modelId="{79F9F319-B1AF-4CCF-BD1E-54CAB6E95894}" type="pres">
      <dgm:prSet presAssocID="{6EF73BD8-3954-4178-8A4D-08187E77EFEC}" presName="tile2text" presStyleLbl="node1" presStyleIdx="1" presStyleCnt="4">
        <dgm:presLayoutVars>
          <dgm:chMax val="0"/>
          <dgm:chPref val="0"/>
          <dgm:bulletEnabled val="1"/>
        </dgm:presLayoutVars>
      </dgm:prSet>
      <dgm:spPr/>
      <dgm:t>
        <a:bodyPr/>
        <a:lstStyle/>
        <a:p>
          <a:endParaRPr lang="zh-CN" altLang="en-US"/>
        </a:p>
      </dgm:t>
    </dgm:pt>
    <dgm:pt modelId="{918EFFC3-D073-4CCD-B9AD-B21AFC84EBFF}" type="pres">
      <dgm:prSet presAssocID="{6EF73BD8-3954-4178-8A4D-08187E77EFEC}" presName="tile3" presStyleLbl="node1" presStyleIdx="2" presStyleCnt="4" custLinFactNeighborX="1613"/>
      <dgm:spPr/>
      <dgm:t>
        <a:bodyPr/>
        <a:lstStyle/>
        <a:p>
          <a:endParaRPr lang="zh-CN" altLang="en-US"/>
        </a:p>
      </dgm:t>
    </dgm:pt>
    <dgm:pt modelId="{32D6DE1B-8228-4EDD-8EFD-7739DB8C83A6}" type="pres">
      <dgm:prSet presAssocID="{6EF73BD8-3954-4178-8A4D-08187E77EFEC}" presName="tile3text" presStyleLbl="node1" presStyleIdx="2" presStyleCnt="4">
        <dgm:presLayoutVars>
          <dgm:chMax val="0"/>
          <dgm:chPref val="0"/>
          <dgm:bulletEnabled val="1"/>
        </dgm:presLayoutVars>
      </dgm:prSet>
      <dgm:spPr/>
      <dgm:t>
        <a:bodyPr/>
        <a:lstStyle/>
        <a:p>
          <a:endParaRPr lang="zh-CN" altLang="en-US"/>
        </a:p>
      </dgm:t>
    </dgm:pt>
    <dgm:pt modelId="{56226BE2-6216-4EC1-AD72-4FE851A536D8}" type="pres">
      <dgm:prSet presAssocID="{6EF73BD8-3954-4178-8A4D-08187E77EFEC}" presName="tile4" presStyleLbl="node1" presStyleIdx="3" presStyleCnt="4" custLinFactNeighborX="-4839"/>
      <dgm:spPr/>
      <dgm:t>
        <a:bodyPr/>
        <a:lstStyle/>
        <a:p>
          <a:endParaRPr lang="zh-CN" altLang="en-US"/>
        </a:p>
      </dgm:t>
    </dgm:pt>
    <dgm:pt modelId="{C64C7351-9D81-412F-9FDD-84476A5ED508}" type="pres">
      <dgm:prSet presAssocID="{6EF73BD8-3954-4178-8A4D-08187E77EFEC}" presName="tile4text" presStyleLbl="node1" presStyleIdx="3" presStyleCnt="4">
        <dgm:presLayoutVars>
          <dgm:chMax val="0"/>
          <dgm:chPref val="0"/>
          <dgm:bulletEnabled val="1"/>
        </dgm:presLayoutVars>
      </dgm:prSet>
      <dgm:spPr/>
      <dgm:t>
        <a:bodyPr/>
        <a:lstStyle/>
        <a:p>
          <a:endParaRPr lang="zh-CN" altLang="en-US"/>
        </a:p>
      </dgm:t>
    </dgm:pt>
    <dgm:pt modelId="{52EEF6D6-7E13-450D-8EC8-70CE06DA2B7A}" type="pres">
      <dgm:prSet presAssocID="{6EF73BD8-3954-4178-8A4D-08187E77EFEC}" presName="centerTile" presStyleLbl="fgShp" presStyleIdx="0" presStyleCnt="1" custScaleX="140466" custScaleY="128302" custLinFactNeighborX="-7170">
        <dgm:presLayoutVars>
          <dgm:chMax val="0"/>
          <dgm:chPref val="0"/>
        </dgm:presLayoutVars>
      </dgm:prSet>
      <dgm:spPr/>
      <dgm:t>
        <a:bodyPr/>
        <a:lstStyle/>
        <a:p>
          <a:endParaRPr lang="zh-CN" altLang="en-US"/>
        </a:p>
      </dgm:t>
    </dgm:pt>
  </dgm:ptLst>
  <dgm:cxnLst>
    <dgm:cxn modelId="{97B8E093-ACD7-4B95-8568-699DD35244A8}" srcId="{4243F46F-A035-4A5F-9A6E-7B11F5D14E57}" destId="{349E3056-9E09-44B1-93FA-0D54C27F25C8}" srcOrd="0" destOrd="0" parTransId="{200629F5-4C0F-40A8-A9CB-962C27C948A2}" sibTransId="{C8425214-A49C-489B-865A-EDC59C3F3252}"/>
    <dgm:cxn modelId="{EB923BA9-2F2B-4D00-BED4-B579568A9A20}" srcId="{6EF73BD8-3954-4178-8A4D-08187E77EFEC}" destId="{4243F46F-A035-4A5F-9A6E-7B11F5D14E57}" srcOrd="0" destOrd="0" parTransId="{7CB4BFB2-3A96-4A87-8D13-20D94946B921}" sibTransId="{AE0B2BE6-9C8E-4365-B0B0-3994A5887FF3}"/>
    <dgm:cxn modelId="{15DFA57D-C019-4C0D-A030-B8C8EDA8D3D6}" type="presOf" srcId="{887CD629-6192-4F9F-9089-5EABDF8BD37E}" destId="{29317D4E-8A78-45DA-8525-643F5CB6651B}" srcOrd="0" destOrd="0" presId="urn:microsoft.com/office/officeart/2005/8/layout/matrix1"/>
    <dgm:cxn modelId="{5EB2C359-FCF7-47B5-B159-7622F4B9245A}" srcId="{4243F46F-A035-4A5F-9A6E-7B11F5D14E57}" destId="{F21CB316-2CA9-4A05-A802-F48CF30E5510}" srcOrd="3" destOrd="0" parTransId="{9872B43B-6E72-4473-82D7-78389CB4494D}" sibTransId="{BE1BC480-FC39-43A6-8D31-F426BA1A3990}"/>
    <dgm:cxn modelId="{D1D6D22B-0073-4E29-B595-F579C139C12B}" type="presOf" srcId="{887CD629-6192-4F9F-9089-5EABDF8BD37E}" destId="{79F9F319-B1AF-4CCF-BD1E-54CAB6E95894}" srcOrd="1" destOrd="0" presId="urn:microsoft.com/office/officeart/2005/8/layout/matrix1"/>
    <dgm:cxn modelId="{279A47C2-4D3D-410E-8917-D34091724661}" type="presOf" srcId="{F21CB316-2CA9-4A05-A802-F48CF30E5510}" destId="{C64C7351-9D81-412F-9FDD-84476A5ED508}" srcOrd="1" destOrd="0" presId="urn:microsoft.com/office/officeart/2005/8/layout/matrix1"/>
    <dgm:cxn modelId="{7142FE56-2FE4-4656-BC92-ABAA6C5FB721}" type="presOf" srcId="{6EF73BD8-3954-4178-8A4D-08187E77EFEC}" destId="{5EE82FE7-8572-41D4-BD73-63082479C039}" srcOrd="0" destOrd="0" presId="urn:microsoft.com/office/officeart/2005/8/layout/matrix1"/>
    <dgm:cxn modelId="{00B2129A-0218-4B1A-9145-B08663888F4B}" type="presOf" srcId="{4243F46F-A035-4A5F-9A6E-7B11F5D14E57}" destId="{52EEF6D6-7E13-450D-8EC8-70CE06DA2B7A}" srcOrd="0" destOrd="0" presId="urn:microsoft.com/office/officeart/2005/8/layout/matrix1"/>
    <dgm:cxn modelId="{C8C23F13-D286-4465-AEF3-D60A605297FF}" type="presOf" srcId="{349E3056-9E09-44B1-93FA-0D54C27F25C8}" destId="{0360F0FC-1D4B-400D-B521-68C01E7CAC1F}" srcOrd="1" destOrd="0" presId="urn:microsoft.com/office/officeart/2005/8/layout/matrix1"/>
    <dgm:cxn modelId="{3CCA66EF-EE21-41DD-B9CA-E1851035A038}" srcId="{4243F46F-A035-4A5F-9A6E-7B11F5D14E57}" destId="{887CD629-6192-4F9F-9089-5EABDF8BD37E}" srcOrd="1" destOrd="0" parTransId="{AB2FC8AE-FDD1-4E69-B470-85045AF16442}" sibTransId="{B376FDEC-DA28-4F27-BEA1-9C2BC20889D7}"/>
    <dgm:cxn modelId="{E57C1017-80F3-4CE7-892D-E4B932C92739}" type="presOf" srcId="{B50EEE61-3F45-48D5-A425-2AECA12A8C8D}" destId="{32D6DE1B-8228-4EDD-8EFD-7739DB8C83A6}" srcOrd="1" destOrd="0" presId="urn:microsoft.com/office/officeart/2005/8/layout/matrix1"/>
    <dgm:cxn modelId="{8703AAC1-BF94-47F5-8EFF-F34F4051DEB1}" srcId="{4243F46F-A035-4A5F-9A6E-7B11F5D14E57}" destId="{B50EEE61-3F45-48D5-A425-2AECA12A8C8D}" srcOrd="2" destOrd="0" parTransId="{ED5B689E-8A25-4371-8ACA-E7FA132B02E8}" sibTransId="{12AAAEE7-EEE7-494C-ACB1-CC4CE8D49B06}"/>
    <dgm:cxn modelId="{89E3A34C-09E9-4491-AE6C-B1F9AB2AF028}" type="presOf" srcId="{B50EEE61-3F45-48D5-A425-2AECA12A8C8D}" destId="{918EFFC3-D073-4CCD-B9AD-B21AFC84EBFF}" srcOrd="0" destOrd="0" presId="urn:microsoft.com/office/officeart/2005/8/layout/matrix1"/>
    <dgm:cxn modelId="{52DA544E-3BC0-4C7A-BA63-DACBCD230DB3}" type="presOf" srcId="{F21CB316-2CA9-4A05-A802-F48CF30E5510}" destId="{56226BE2-6216-4EC1-AD72-4FE851A536D8}" srcOrd="0" destOrd="0" presId="urn:microsoft.com/office/officeart/2005/8/layout/matrix1"/>
    <dgm:cxn modelId="{7029DBB3-C3E3-485B-B77F-DD451D0C35E9}" type="presOf" srcId="{349E3056-9E09-44B1-93FA-0D54C27F25C8}" destId="{DA450C54-B96B-45E0-BC89-A39E8BE12618}" srcOrd="0" destOrd="0" presId="urn:microsoft.com/office/officeart/2005/8/layout/matrix1"/>
    <dgm:cxn modelId="{3B44BEFF-035B-4759-BEAC-F0F9C265D70E}" type="presParOf" srcId="{5EE82FE7-8572-41D4-BD73-63082479C039}" destId="{DB5060F4-EE77-4081-9BD9-00D1DAB2B4FA}" srcOrd="0" destOrd="0" presId="urn:microsoft.com/office/officeart/2005/8/layout/matrix1"/>
    <dgm:cxn modelId="{88210E1E-7575-4E81-AC74-A5922F3F3CC8}" type="presParOf" srcId="{DB5060F4-EE77-4081-9BD9-00D1DAB2B4FA}" destId="{DA450C54-B96B-45E0-BC89-A39E8BE12618}" srcOrd="0" destOrd="0" presId="urn:microsoft.com/office/officeart/2005/8/layout/matrix1"/>
    <dgm:cxn modelId="{C588CC0C-91A5-4711-B87B-22FE9AD1DA93}" type="presParOf" srcId="{DB5060F4-EE77-4081-9BD9-00D1DAB2B4FA}" destId="{0360F0FC-1D4B-400D-B521-68C01E7CAC1F}" srcOrd="1" destOrd="0" presId="urn:microsoft.com/office/officeart/2005/8/layout/matrix1"/>
    <dgm:cxn modelId="{DEDFE792-1943-4BE4-9ACA-EA95B296B4A3}" type="presParOf" srcId="{DB5060F4-EE77-4081-9BD9-00D1DAB2B4FA}" destId="{29317D4E-8A78-45DA-8525-643F5CB6651B}" srcOrd="2" destOrd="0" presId="urn:microsoft.com/office/officeart/2005/8/layout/matrix1"/>
    <dgm:cxn modelId="{F8883E3D-D131-4F9D-830C-83E57B81BDE4}" type="presParOf" srcId="{DB5060F4-EE77-4081-9BD9-00D1DAB2B4FA}" destId="{79F9F319-B1AF-4CCF-BD1E-54CAB6E95894}" srcOrd="3" destOrd="0" presId="urn:microsoft.com/office/officeart/2005/8/layout/matrix1"/>
    <dgm:cxn modelId="{DD1162F1-153D-4700-AEAF-02D7BFF013BC}" type="presParOf" srcId="{DB5060F4-EE77-4081-9BD9-00D1DAB2B4FA}" destId="{918EFFC3-D073-4CCD-B9AD-B21AFC84EBFF}" srcOrd="4" destOrd="0" presId="urn:microsoft.com/office/officeart/2005/8/layout/matrix1"/>
    <dgm:cxn modelId="{9FAD84C8-C6BF-4DBC-91C9-E4B8D125E23A}" type="presParOf" srcId="{DB5060F4-EE77-4081-9BD9-00D1DAB2B4FA}" destId="{32D6DE1B-8228-4EDD-8EFD-7739DB8C83A6}" srcOrd="5" destOrd="0" presId="urn:microsoft.com/office/officeart/2005/8/layout/matrix1"/>
    <dgm:cxn modelId="{A01BDEB0-E385-4DD4-9AA0-54B7805664C0}" type="presParOf" srcId="{DB5060F4-EE77-4081-9BD9-00D1DAB2B4FA}" destId="{56226BE2-6216-4EC1-AD72-4FE851A536D8}" srcOrd="6" destOrd="0" presId="urn:microsoft.com/office/officeart/2005/8/layout/matrix1"/>
    <dgm:cxn modelId="{3A2A5F42-C008-4C22-833B-6FA39BDA0AEF}" type="presParOf" srcId="{DB5060F4-EE77-4081-9BD9-00D1DAB2B4FA}" destId="{C64C7351-9D81-412F-9FDD-84476A5ED508}" srcOrd="7" destOrd="0" presId="urn:microsoft.com/office/officeart/2005/8/layout/matrix1"/>
    <dgm:cxn modelId="{218B46B2-FFD3-4DE3-A5A6-FE8B378617B3}" type="presParOf" srcId="{5EE82FE7-8572-41D4-BD73-63082479C039}" destId="{52EEF6D6-7E13-450D-8EC8-70CE06DA2B7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latin typeface="Arial" pitchFamily="34" charset="0"/>
              <a:ea typeface="微软雅黑"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934EE-874F-4A32-A12D-A8C90DFA5BD3}" type="datetimeFigureOut">
              <a:rPr lang="zh-CN" altLang="en-US" smtClean="0">
                <a:latin typeface="Arial" pitchFamily="34" charset="0"/>
                <a:ea typeface="微软雅黑" pitchFamily="34" charset="-122"/>
              </a:rPr>
              <a:pPr/>
              <a:t>2018/10/12</a:t>
            </a:fld>
            <a:endParaRPr lang="zh-CN" altLang="en-US" dirty="0">
              <a:latin typeface="Arial" pitchFamily="34" charset="0"/>
              <a:ea typeface="微软雅黑"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latin typeface="Arial" pitchFamily="34" charset="0"/>
              <a:ea typeface="微软雅黑"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FD7E14-8997-483E-99CA-8D564C2AE2B1}" type="slidenum">
              <a:rPr lang="zh-CN" altLang="en-US" smtClean="0">
                <a:latin typeface="Arial" pitchFamily="34" charset="0"/>
                <a:ea typeface="微软雅黑" pitchFamily="34" charset="-122"/>
              </a:rPr>
              <a:pPr/>
              <a:t>‹#›</a:t>
            </a:fld>
            <a:endParaRPr lang="zh-CN" altLang="en-US" dirty="0">
              <a:latin typeface="Arial" pitchFamily="34" charset="0"/>
              <a:ea typeface="微软雅黑" pitchFamily="34" charset="-122"/>
            </a:endParaRPr>
          </a:p>
        </p:txBody>
      </p:sp>
    </p:spTree>
    <p:extLst>
      <p:ext uri="{BB962C8B-B14F-4D97-AF65-F5344CB8AC3E}">
        <p14:creationId xmlns:p14="http://schemas.microsoft.com/office/powerpoint/2010/main" val="294298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微软雅黑" pitchFamily="34" charset="-122"/>
              </a:defRPr>
            </a:lvl1pPr>
          </a:lstStyle>
          <a:p>
            <a:fld id="{3EE994D2-C2D7-41C1-8A79-2CAAFEE4207C}" type="datetimeFigureOut">
              <a:rPr lang="zh-CN" altLang="en-US" smtClean="0"/>
              <a:pPr/>
              <a:t>2018/10/12</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微软雅黑" pitchFamily="34" charset="-122"/>
              </a:defRPr>
            </a:lvl1pPr>
          </a:lstStyle>
          <a:p>
            <a:fld id="{F0903C26-6A15-406B-A598-942553530993}" type="slidenum">
              <a:rPr lang="zh-CN" altLang="en-US" smtClean="0"/>
              <a:pPr/>
              <a:t>‹#›</a:t>
            </a:fld>
            <a:endParaRPr lang="zh-CN" altLang="en-US" dirty="0"/>
          </a:p>
        </p:txBody>
      </p:sp>
    </p:spTree>
    <p:extLst>
      <p:ext uri="{BB962C8B-B14F-4D97-AF65-F5344CB8AC3E}">
        <p14:creationId xmlns:p14="http://schemas.microsoft.com/office/powerpoint/2010/main" val="222995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微软雅黑" pitchFamily="34" charset="-122"/>
        <a:cs typeface="+mn-cs"/>
      </a:defRPr>
    </a:lvl1pPr>
    <a:lvl2pPr marL="457200" algn="l" defTabSz="914400" rtl="0" eaLnBrk="1" latinLnBrk="0" hangingPunct="1">
      <a:defRPr sz="1200" kern="1200">
        <a:solidFill>
          <a:schemeClr val="tx1"/>
        </a:solidFill>
        <a:latin typeface="Arial" pitchFamily="34" charset="0"/>
        <a:ea typeface="微软雅黑" pitchFamily="34" charset="-122"/>
        <a:cs typeface="+mn-cs"/>
      </a:defRPr>
    </a:lvl2pPr>
    <a:lvl3pPr marL="914400" algn="l" defTabSz="914400" rtl="0" eaLnBrk="1" latinLnBrk="0" hangingPunct="1">
      <a:defRPr sz="1200" kern="1200">
        <a:solidFill>
          <a:schemeClr val="tx1"/>
        </a:solidFill>
        <a:latin typeface="Arial" pitchFamily="34" charset="0"/>
        <a:ea typeface="微软雅黑" pitchFamily="34" charset="-122"/>
        <a:cs typeface="+mn-cs"/>
      </a:defRPr>
    </a:lvl3pPr>
    <a:lvl4pPr marL="1371600" algn="l" defTabSz="914400" rtl="0" eaLnBrk="1" latinLnBrk="0" hangingPunct="1">
      <a:defRPr sz="1200" kern="1200">
        <a:solidFill>
          <a:schemeClr val="tx1"/>
        </a:solidFill>
        <a:latin typeface="Arial" pitchFamily="34" charset="0"/>
        <a:ea typeface="微软雅黑" pitchFamily="34" charset="-122"/>
        <a:cs typeface="+mn-cs"/>
      </a:defRPr>
    </a:lvl4pPr>
    <a:lvl5pPr marL="1828800" algn="l" defTabSz="914400" rtl="0" eaLnBrk="1" latinLnBrk="0" hangingPunct="1">
      <a:defRPr sz="1200" kern="1200">
        <a:solidFill>
          <a:schemeClr val="tx1"/>
        </a:solidFill>
        <a:latin typeface="Arial" pitchFamily="34" charset="0"/>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kern="1200" baseline="0" dirty="0" smtClean="0">
                <a:solidFill>
                  <a:schemeClr val="tx1"/>
                </a:solidFill>
                <a:latin typeface="Arial" pitchFamily="34" charset="0"/>
                <a:ea typeface="微软雅黑" pitchFamily="34" charset="-122"/>
                <a:cs typeface="+mn-cs"/>
              </a:rPr>
              <a:t>2017</a:t>
            </a:r>
            <a:r>
              <a:rPr lang="zh-CN" altLang="en-US" sz="1200" b="1" kern="1200" baseline="0" dirty="0" smtClean="0">
                <a:solidFill>
                  <a:schemeClr val="tx1"/>
                </a:solidFill>
                <a:latin typeface="Arial" pitchFamily="34" charset="0"/>
                <a:ea typeface="微软雅黑" pitchFamily="34" charset="-122"/>
                <a:cs typeface="+mn-cs"/>
              </a:rPr>
              <a:t>年以来汾酒业绩提升明显，混改有望带来进一步增长。</a:t>
            </a:r>
            <a:r>
              <a:rPr lang="zh-CN" altLang="en-US" sz="1200" kern="1200" baseline="0" dirty="0" smtClean="0">
                <a:solidFill>
                  <a:schemeClr val="tx1"/>
                </a:solidFill>
                <a:latin typeface="Arial" pitchFamily="34" charset="0"/>
                <a:ea typeface="微软雅黑" pitchFamily="34" charset="-122"/>
                <a:cs typeface="+mn-cs"/>
              </a:rPr>
              <a:t>市场化用人机制提高了管理效率，降低了管理费用率。汾酒在改革红利进一步释放的情况下，费用率仍有下降的空间。</a:t>
            </a:r>
            <a:r>
              <a:rPr lang="en-US" altLang="zh-CN" sz="1200" kern="1200" baseline="0" dirty="0" smtClean="0">
                <a:solidFill>
                  <a:schemeClr val="tx1"/>
                </a:solidFill>
                <a:latin typeface="Arial" pitchFamily="34" charset="0"/>
                <a:ea typeface="微软雅黑" pitchFamily="34" charset="-122"/>
                <a:cs typeface="+mn-cs"/>
              </a:rPr>
              <a:t>2015</a:t>
            </a:r>
            <a:r>
              <a:rPr lang="zh-CN" altLang="en-US" sz="1200" kern="1200" baseline="0" dirty="0" smtClean="0">
                <a:solidFill>
                  <a:schemeClr val="tx1"/>
                </a:solidFill>
                <a:latin typeface="Arial" pitchFamily="34" charset="0"/>
                <a:ea typeface="微软雅黑" pitchFamily="34" charset="-122"/>
                <a:cs typeface="+mn-cs"/>
              </a:rPr>
              <a:t>年以来受益白酒行业复苏，汾酒收入、归母净利润逐年提升，</a:t>
            </a:r>
            <a:r>
              <a:rPr lang="en-US" altLang="zh-CN" sz="1200" kern="1200" baseline="0" dirty="0" smtClean="0">
                <a:solidFill>
                  <a:schemeClr val="tx1"/>
                </a:solidFill>
                <a:latin typeface="Arial" pitchFamily="34" charset="0"/>
                <a:ea typeface="微软雅黑" pitchFamily="34" charset="-122"/>
                <a:cs typeface="+mn-cs"/>
              </a:rPr>
              <a:t>2017Q1-3</a:t>
            </a:r>
            <a:r>
              <a:rPr lang="zh-CN" altLang="en-US" sz="1200" kern="1200" baseline="0" dirty="0" smtClean="0">
                <a:solidFill>
                  <a:schemeClr val="tx1"/>
                </a:solidFill>
                <a:latin typeface="Arial" pitchFamily="34" charset="0"/>
                <a:ea typeface="微软雅黑" pitchFamily="34" charset="-122"/>
                <a:cs typeface="+mn-cs"/>
              </a:rPr>
              <a:t>业绩表现尤为突出，截止</a:t>
            </a:r>
            <a:r>
              <a:rPr lang="en-US" altLang="zh-CN" sz="1200" kern="1200" baseline="0" dirty="0" smtClean="0">
                <a:solidFill>
                  <a:schemeClr val="tx1"/>
                </a:solidFill>
                <a:latin typeface="Arial" pitchFamily="34" charset="0"/>
                <a:ea typeface="微软雅黑" pitchFamily="34" charset="-122"/>
                <a:cs typeface="+mn-cs"/>
              </a:rPr>
              <a:t>9</a:t>
            </a:r>
            <a:r>
              <a:rPr lang="zh-CN" altLang="en-US" sz="1200" kern="1200" baseline="0" dirty="0" smtClean="0">
                <a:solidFill>
                  <a:schemeClr val="tx1"/>
                </a:solidFill>
                <a:latin typeface="Arial" pitchFamily="34" charset="0"/>
                <a:ea typeface="微软雅黑" pitchFamily="34" charset="-122"/>
                <a:cs typeface="+mn-cs"/>
              </a:rPr>
              <a:t>月份已完成全年</a:t>
            </a:r>
            <a:r>
              <a:rPr lang="en-US" altLang="zh-CN" sz="1200" kern="1200" baseline="0" dirty="0" smtClean="0">
                <a:solidFill>
                  <a:schemeClr val="tx1"/>
                </a:solidFill>
                <a:latin typeface="Arial" pitchFamily="34" charset="0"/>
                <a:ea typeface="微软雅黑" pitchFamily="34" charset="-122"/>
                <a:cs typeface="+mn-cs"/>
              </a:rPr>
              <a:t>80%</a:t>
            </a:r>
            <a:r>
              <a:rPr lang="zh-CN" altLang="en-US" sz="1200" kern="1200" baseline="0" dirty="0" smtClean="0">
                <a:solidFill>
                  <a:schemeClr val="tx1"/>
                </a:solidFill>
                <a:latin typeface="Arial" pitchFamily="34" charset="0"/>
                <a:ea typeface="微软雅黑" pitchFamily="34" charset="-122"/>
                <a:cs typeface="+mn-cs"/>
              </a:rPr>
              <a:t>的销售任务。</a:t>
            </a:r>
            <a:r>
              <a:rPr lang="en-US" altLang="zh-CN" sz="1200" kern="1200" baseline="0" dirty="0" smtClean="0">
                <a:solidFill>
                  <a:schemeClr val="tx1"/>
                </a:solidFill>
                <a:latin typeface="Arial" pitchFamily="34" charset="0"/>
                <a:ea typeface="微软雅黑" pitchFamily="34" charset="-122"/>
                <a:cs typeface="+mn-cs"/>
              </a:rPr>
              <a:t>2017</a:t>
            </a:r>
            <a:r>
              <a:rPr lang="zh-CN" altLang="en-US" sz="1200" kern="1200" baseline="0" dirty="0" smtClean="0">
                <a:solidFill>
                  <a:schemeClr val="tx1"/>
                </a:solidFill>
                <a:latin typeface="Arial" pitchFamily="34" charset="0"/>
                <a:ea typeface="微软雅黑" pitchFamily="34" charset="-122"/>
                <a:cs typeface="+mn-cs"/>
              </a:rPr>
              <a:t>年前三季度，汾酒营业收入</a:t>
            </a:r>
            <a:r>
              <a:rPr lang="en-US" altLang="zh-CN" sz="1200" kern="1200" baseline="0" dirty="0" smtClean="0">
                <a:solidFill>
                  <a:schemeClr val="tx1"/>
                </a:solidFill>
                <a:latin typeface="Arial" pitchFamily="34" charset="0"/>
                <a:ea typeface="微软雅黑" pitchFamily="34" charset="-122"/>
                <a:cs typeface="+mn-cs"/>
              </a:rPr>
              <a:t>48.56</a:t>
            </a:r>
            <a:r>
              <a:rPr lang="zh-CN" altLang="en-US" sz="1200" kern="1200" baseline="0" dirty="0" smtClean="0">
                <a:solidFill>
                  <a:schemeClr val="tx1"/>
                </a:solidFill>
                <a:latin typeface="Arial" pitchFamily="34" charset="0"/>
                <a:ea typeface="微软雅黑" pitchFamily="34" charset="-122"/>
                <a:cs typeface="+mn-cs"/>
              </a:rPr>
              <a:t>亿元，同比增长</a:t>
            </a:r>
            <a:r>
              <a:rPr lang="en-US" altLang="zh-CN" sz="1200" kern="1200" baseline="0" dirty="0" smtClean="0">
                <a:solidFill>
                  <a:schemeClr val="tx1"/>
                </a:solidFill>
                <a:latin typeface="Arial" pitchFamily="34" charset="0"/>
                <a:ea typeface="微软雅黑" pitchFamily="34" charset="-122"/>
                <a:cs typeface="+mn-cs"/>
              </a:rPr>
              <a:t>43%</a:t>
            </a:r>
            <a:r>
              <a:rPr lang="zh-CN" altLang="en-US" sz="1200" kern="1200" baseline="0" dirty="0" smtClean="0">
                <a:solidFill>
                  <a:schemeClr val="tx1"/>
                </a:solidFill>
                <a:latin typeface="Arial" pitchFamily="34" charset="0"/>
                <a:ea typeface="微软雅黑" pitchFamily="34" charset="-122"/>
                <a:cs typeface="+mn-cs"/>
              </a:rPr>
              <a:t>；归母净利</a:t>
            </a:r>
            <a:r>
              <a:rPr lang="en-US" altLang="zh-CN" sz="1200" kern="1200" baseline="0" dirty="0" smtClean="0">
                <a:solidFill>
                  <a:schemeClr val="tx1"/>
                </a:solidFill>
                <a:latin typeface="Arial" pitchFamily="34" charset="0"/>
                <a:ea typeface="微软雅黑" pitchFamily="34" charset="-122"/>
                <a:cs typeface="+mn-cs"/>
              </a:rPr>
              <a:t>8.06</a:t>
            </a:r>
            <a:r>
              <a:rPr lang="zh-CN" altLang="en-US" sz="1200" kern="1200" baseline="0" dirty="0" smtClean="0">
                <a:solidFill>
                  <a:schemeClr val="tx1"/>
                </a:solidFill>
                <a:latin typeface="Arial" pitchFamily="34" charset="0"/>
                <a:ea typeface="微软雅黑" pitchFamily="34" charset="-122"/>
                <a:cs typeface="+mn-cs"/>
              </a:rPr>
              <a:t>亿元，同比大幅提升</a:t>
            </a:r>
            <a:r>
              <a:rPr lang="en-US" altLang="zh-CN" sz="1200" kern="1200" baseline="0" dirty="0" smtClean="0">
                <a:solidFill>
                  <a:schemeClr val="tx1"/>
                </a:solidFill>
                <a:latin typeface="Arial" pitchFamily="34" charset="0"/>
                <a:ea typeface="微软雅黑" pitchFamily="34" charset="-122"/>
                <a:cs typeface="+mn-cs"/>
              </a:rPr>
              <a:t>79%</a:t>
            </a:r>
            <a:r>
              <a:rPr lang="zh-CN" altLang="en-US" sz="1200" kern="1200" baseline="0" dirty="0" smtClean="0">
                <a:solidFill>
                  <a:schemeClr val="tx1"/>
                </a:solidFill>
                <a:latin typeface="Arial" pitchFamily="34" charset="0"/>
                <a:ea typeface="微软雅黑" pitchFamily="34" charset="-122"/>
                <a:cs typeface="+mn-cs"/>
              </a:rPr>
              <a:t>。随着混改推进，企业活力将进一步释放从而带动业绩增长。 </a:t>
            </a:r>
            <a:endParaRPr lang="en-US" altLang="zh-CN" sz="1200" kern="1200" baseline="0" dirty="0" smtClean="0">
              <a:solidFill>
                <a:schemeClr val="tx1"/>
              </a:solidFill>
              <a:latin typeface="Arial" pitchFamily="34" charset="0"/>
              <a:ea typeface="微软雅黑" pitchFamily="34" charset="-122"/>
              <a:cs typeface="+mn-cs"/>
            </a:endParaRPr>
          </a:p>
          <a:p>
            <a:r>
              <a:rPr lang="zh-CN" altLang="en-US" sz="1200" kern="1200" baseline="0" dirty="0" smtClean="0">
                <a:solidFill>
                  <a:schemeClr val="tx1"/>
                </a:solidFill>
                <a:latin typeface="Arial" pitchFamily="34" charset="0"/>
                <a:ea typeface="微软雅黑" pitchFamily="34" charset="-122"/>
                <a:cs typeface="+mn-cs"/>
              </a:rPr>
              <a:t>从汾酒已有的混改历程看，其采取了不同于其他公司的改革方式，由销售子公司切入，自下而上进行改革，且未来有望推行集团整体上市。结合经营目标考核责任书，我们认为，汾酒的改革将进一步深化，有望推行员工持股计划，引入经销商持股以及战略投资者。 </a:t>
            </a:r>
            <a:endParaRPr lang="zh-CN" altLang="en-US" dirty="0" smtClean="0"/>
          </a:p>
          <a:p>
            <a:r>
              <a:rPr lang="zh-CN" altLang="en-US" sz="1200" kern="1200" baseline="0" dirty="0" smtClean="0">
                <a:solidFill>
                  <a:schemeClr val="tx1"/>
                </a:solidFill>
                <a:latin typeface="Arial" pitchFamily="34" charset="0"/>
                <a:ea typeface="微软雅黑" pitchFamily="34" charset="-122"/>
                <a:cs typeface="+mn-cs"/>
              </a:rPr>
              <a:t>，公司也大幅削减了广告费用，销售费用率下降。同时汾酒开始注重地面推广，加强终端门店建设以弥补完全依赖团购的短板，其市场拓展费用从</a:t>
            </a:r>
            <a:r>
              <a:rPr lang="en-US" altLang="zh-CN" sz="1200" kern="1200" baseline="0" dirty="0" smtClean="0">
                <a:solidFill>
                  <a:schemeClr val="tx1"/>
                </a:solidFill>
                <a:latin typeface="Arial" pitchFamily="34" charset="0"/>
                <a:ea typeface="微软雅黑" pitchFamily="34" charset="-122"/>
                <a:cs typeface="+mn-cs"/>
              </a:rPr>
              <a:t>2014</a:t>
            </a:r>
            <a:r>
              <a:rPr lang="zh-CN" altLang="en-US" sz="1200" kern="1200" baseline="0" dirty="0" smtClean="0">
                <a:solidFill>
                  <a:schemeClr val="tx1"/>
                </a:solidFill>
                <a:latin typeface="Arial" pitchFamily="34" charset="0"/>
                <a:ea typeface="微软雅黑" pitchFamily="34" charset="-122"/>
                <a:cs typeface="+mn-cs"/>
              </a:rPr>
              <a:t>年以来逐年增长。</a:t>
            </a:r>
            <a:r>
              <a:rPr lang="en-US" altLang="zh-CN" sz="1200" kern="1200" baseline="0" dirty="0" smtClean="0">
                <a:solidFill>
                  <a:schemeClr val="tx1"/>
                </a:solidFill>
                <a:latin typeface="Arial" pitchFamily="34" charset="0"/>
                <a:ea typeface="微软雅黑" pitchFamily="34" charset="-122"/>
                <a:cs typeface="+mn-cs"/>
              </a:rPr>
              <a:t>2017</a:t>
            </a:r>
            <a:r>
              <a:rPr lang="zh-CN" altLang="en-US" sz="1200" kern="1200" baseline="0" dirty="0" smtClean="0">
                <a:solidFill>
                  <a:schemeClr val="tx1"/>
                </a:solidFill>
                <a:latin typeface="Arial" pitchFamily="34" charset="0"/>
                <a:ea typeface="微软雅黑" pitchFamily="34" charset="-122"/>
                <a:cs typeface="+mn-cs"/>
              </a:rPr>
              <a:t>年公司广告费用恢复性增长</a:t>
            </a:r>
            <a:r>
              <a:rPr lang="en-US" altLang="zh-CN" sz="1200" kern="1200" baseline="0" dirty="0" smtClean="0">
                <a:solidFill>
                  <a:schemeClr val="tx1"/>
                </a:solidFill>
                <a:latin typeface="Arial" pitchFamily="34" charset="0"/>
                <a:ea typeface="微软雅黑" pitchFamily="34" charset="-122"/>
                <a:cs typeface="+mn-cs"/>
              </a:rPr>
              <a:t>2</a:t>
            </a:r>
            <a:r>
              <a:rPr lang="zh-CN" altLang="en-US" sz="1200" kern="1200" baseline="0" dirty="0" smtClean="0">
                <a:solidFill>
                  <a:schemeClr val="tx1"/>
                </a:solidFill>
                <a:latin typeface="Arial" pitchFamily="34" charset="0"/>
                <a:ea typeface="微软雅黑" pitchFamily="34" charset="-122"/>
                <a:cs typeface="+mn-cs"/>
              </a:rPr>
              <a:t>亿元，在目前品牌力相对较强的情况下未来计划不再增加；地面推广方面则加大力度，新增的</a:t>
            </a:r>
            <a:r>
              <a:rPr lang="en-US" altLang="zh-CN" sz="1200" kern="1200" baseline="0" dirty="0" smtClean="0">
                <a:solidFill>
                  <a:schemeClr val="tx1"/>
                </a:solidFill>
                <a:latin typeface="Arial" pitchFamily="34" charset="0"/>
                <a:ea typeface="微软雅黑" pitchFamily="34" charset="-122"/>
                <a:cs typeface="+mn-cs"/>
              </a:rPr>
              <a:t>1000</a:t>
            </a:r>
            <a:r>
              <a:rPr lang="zh-CN" altLang="en-US" sz="1200" kern="1200" baseline="0" dirty="0" smtClean="0">
                <a:solidFill>
                  <a:schemeClr val="tx1"/>
                </a:solidFill>
                <a:latin typeface="Arial" pitchFamily="34" charset="0"/>
                <a:ea typeface="微软雅黑" pitchFamily="34" charset="-122"/>
                <a:cs typeface="+mn-cs"/>
              </a:rPr>
              <a:t>销售人员三季度末已基本到位，大部分布局在省外市场。</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F0903C26-6A15-406B-A598-942553530993}" type="slidenum">
              <a:rPr lang="zh-CN" altLang="en-US" smtClean="0"/>
              <a:pPr/>
              <a:t>7</a:t>
            </a:fld>
            <a:endParaRPr lang="zh-CN" altLang="en-US" dirty="0"/>
          </a:p>
        </p:txBody>
      </p:sp>
    </p:spTree>
    <p:extLst>
      <p:ext uri="{BB962C8B-B14F-4D97-AF65-F5344CB8AC3E}">
        <p14:creationId xmlns:p14="http://schemas.microsoft.com/office/powerpoint/2010/main" val="78678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行业中心白酒专题</a:t>
            </a:r>
            <a:endParaRPr lang="zh-CN" altLang="en-US" dirty="0"/>
          </a:p>
        </p:txBody>
      </p:sp>
      <p:sp>
        <p:nvSpPr>
          <p:cNvPr id="4" name="灯片编号占位符 3"/>
          <p:cNvSpPr>
            <a:spLocks noGrp="1"/>
          </p:cNvSpPr>
          <p:nvPr>
            <p:ph type="sldNum" sz="quarter" idx="10"/>
          </p:nvPr>
        </p:nvSpPr>
        <p:spPr/>
        <p:txBody>
          <a:bodyPr/>
          <a:lstStyle/>
          <a:p>
            <a:fld id="{F0903C26-6A15-406B-A598-942553530993}" type="slidenum">
              <a:rPr lang="zh-CN" altLang="en-US" smtClean="0"/>
              <a:pPr/>
              <a:t>11</a:t>
            </a:fld>
            <a:endParaRPr lang="zh-CN" altLang="en-US" dirty="0"/>
          </a:p>
        </p:txBody>
      </p:sp>
    </p:spTree>
    <p:extLst>
      <p:ext uri="{BB962C8B-B14F-4D97-AF65-F5344CB8AC3E}">
        <p14:creationId xmlns:p14="http://schemas.microsoft.com/office/powerpoint/2010/main" val="1270799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descr="云端－上.png"/>
          <p:cNvPicPr>
            <a:picLocks noChangeAspect="1"/>
          </p:cNvPicPr>
          <p:nvPr userDrawn="1"/>
        </p:nvPicPr>
        <p:blipFill>
          <a:blip r:embed="rId2" cstate="screen">
            <a:alphaModFix amt="79000"/>
            <a:extLst>
              <a:ext uri="{28A0092B-C50C-407E-A947-70E740481C1C}">
                <a14:useLocalDpi xmlns:a14="http://schemas.microsoft.com/office/drawing/2010/main"/>
              </a:ext>
            </a:extLst>
          </a:blip>
          <a:stretch>
            <a:fillRect/>
          </a:stretch>
        </p:blipFill>
        <p:spPr>
          <a:xfrm>
            <a:off x="2123728" y="267494"/>
            <a:ext cx="4896544" cy="1354666"/>
          </a:xfrm>
          <a:prstGeom prst="rect">
            <a:avLst/>
          </a:prstGeom>
        </p:spPr>
      </p:pic>
      <p:pic>
        <p:nvPicPr>
          <p:cNvPr id="3" name="图片 2" descr="云端－下.png"/>
          <p:cNvPicPr>
            <a:picLocks noChangeAspect="1"/>
          </p:cNvPicPr>
          <p:nvPr userDrawn="1"/>
        </p:nvPicPr>
        <p:blipFill>
          <a:blip r:embed="rId3" cstate="screen">
            <a:alphaModFix amt="79000"/>
            <a:extLst>
              <a:ext uri="{28A0092B-C50C-407E-A947-70E740481C1C}">
                <a14:useLocalDpi xmlns:a14="http://schemas.microsoft.com/office/drawing/2010/main"/>
              </a:ext>
            </a:extLst>
          </a:blip>
          <a:stretch>
            <a:fillRect/>
          </a:stretch>
        </p:blipFill>
        <p:spPr>
          <a:xfrm>
            <a:off x="2123730" y="3159708"/>
            <a:ext cx="4896540" cy="1356258"/>
          </a:xfrm>
          <a:prstGeom prst="rect">
            <a:avLst/>
          </a:prstGeom>
        </p:spPr>
      </p:pic>
      <p:pic>
        <p:nvPicPr>
          <p:cNvPr id="4" name="图片 3" descr="Win.d-LOGO-16.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39952" y="4685234"/>
            <a:ext cx="743240" cy="262780"/>
          </a:xfrm>
          <a:prstGeom prst="rect">
            <a:avLst/>
          </a:prstGeom>
        </p:spPr>
      </p:pic>
      <p:cxnSp>
        <p:nvCxnSpPr>
          <p:cNvPr id="5" name="直线连接符 4"/>
          <p:cNvCxnSpPr/>
          <p:nvPr userDrawn="1"/>
        </p:nvCxnSpPr>
        <p:spPr>
          <a:xfrm>
            <a:off x="2123728" y="2067694"/>
            <a:ext cx="4896544" cy="0"/>
          </a:xfrm>
          <a:prstGeom prst="line">
            <a:avLst/>
          </a:prstGeom>
          <a:ln w="190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6" name="直线连接符 5"/>
          <p:cNvCxnSpPr/>
          <p:nvPr userDrawn="1"/>
        </p:nvCxnSpPr>
        <p:spPr>
          <a:xfrm>
            <a:off x="2123728" y="2643758"/>
            <a:ext cx="4896544" cy="0"/>
          </a:xfrm>
          <a:prstGeom prst="line">
            <a:avLst/>
          </a:prstGeom>
          <a:ln w="1905" cmpd="sng">
            <a:solidFill>
              <a:srgbClr val="A5A5A5"/>
            </a:solidFill>
          </a:ln>
        </p:spPr>
        <p:style>
          <a:lnRef idx="2">
            <a:schemeClr val="accent1"/>
          </a:lnRef>
          <a:fillRef idx="0">
            <a:schemeClr val="accent1"/>
          </a:fillRef>
          <a:effectRef idx="1">
            <a:schemeClr val="accent1"/>
          </a:effectRef>
          <a:fontRef idx="minor">
            <a:schemeClr val="tx1"/>
          </a:fontRef>
        </p:style>
      </p:cxnSp>
      <p:pic>
        <p:nvPicPr>
          <p:cNvPr id="7" name="图片 6" descr="Win.d-LOGO-数据-07.png"/>
          <p:cNvPicPr>
            <a:picLocks noChangeAspect="1"/>
          </p:cNvPicPr>
          <p:nvPr userDrawn="1"/>
        </p:nvPicPr>
        <p:blipFill>
          <a:blip r:embed="rId5" cstate="screen">
            <a:alphaModFix amt="60000"/>
            <a:extLst>
              <a:ext uri="{28A0092B-C50C-407E-A947-70E740481C1C}">
                <a14:useLocalDpi xmlns:a14="http://schemas.microsoft.com/office/drawing/2010/main"/>
              </a:ext>
            </a:extLst>
          </a:blip>
          <a:stretch>
            <a:fillRect/>
          </a:stretch>
        </p:blipFill>
        <p:spPr>
          <a:xfrm>
            <a:off x="4067944" y="1765678"/>
            <a:ext cx="936104" cy="230008"/>
          </a:xfrm>
          <a:prstGeom prst="rect">
            <a:avLst/>
          </a:prstGeom>
        </p:spPr>
      </p:pic>
    </p:spTree>
    <p:extLst>
      <p:ext uri="{BB962C8B-B14F-4D97-AF65-F5344CB8AC3E}">
        <p14:creationId xmlns:p14="http://schemas.microsoft.com/office/powerpoint/2010/main" val="9300189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050" name="Picture 2" descr="C:\Users\ljzhou\Desktop\Wind-Logo-New.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66335" y="4805120"/>
            <a:ext cx="538858" cy="16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3272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3" name="矩形 2"/>
          <p:cNvSpPr/>
          <p:nvPr userDrawn="1"/>
        </p:nvSpPr>
        <p:spPr>
          <a:xfrm>
            <a:off x="0" y="2320168"/>
            <a:ext cx="9144000" cy="107566"/>
          </a:xfrm>
          <a:prstGeom prst="rect">
            <a:avLst/>
          </a:prstGeom>
          <a:solidFill>
            <a:srgbClr val="D2161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txBox="1">
            <a:spLocks/>
          </p:cNvSpPr>
          <p:nvPr userDrawn="1"/>
        </p:nvSpPr>
        <p:spPr>
          <a:xfrm>
            <a:off x="1619672" y="2157927"/>
            <a:ext cx="1224136" cy="43204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lumMod val="50000"/>
                  </a:schemeClr>
                </a:solidFill>
                <a:latin typeface="微软雅黑" pitchFamily="34" charset="-122"/>
                <a:ea typeface="微软雅黑" pitchFamily="34" charset="-122"/>
                <a:cs typeface="+mj-cs"/>
              </a:defRPr>
            </a:lvl1pPr>
          </a:lstStyle>
          <a:p>
            <a:pPr algn="ctr"/>
            <a:r>
              <a:rPr lang="zh-CN" altLang="en-US" sz="2400" b="1" dirty="0" smtClean="0">
                <a:solidFill>
                  <a:srgbClr val="53585E"/>
                </a:solidFill>
                <a:latin typeface="Arial" pitchFamily="34" charset="0"/>
                <a:ea typeface="Arial Unicode MS" pitchFamily="34" charset="-122"/>
                <a:cs typeface="Arial Unicode MS" pitchFamily="34" charset="-122"/>
              </a:rPr>
              <a:t>目录</a:t>
            </a:r>
            <a:endParaRPr lang="zh-CN" altLang="en-US" sz="2400" b="1" dirty="0">
              <a:solidFill>
                <a:srgbClr val="53585E"/>
              </a:solidFill>
              <a:latin typeface="Arial" pitchFamily="34" charset="0"/>
              <a:ea typeface="Arial Unicode MS" pitchFamily="34" charset="-122"/>
              <a:cs typeface="Arial Unicode MS" pitchFamily="34" charset="-122"/>
            </a:endParaRPr>
          </a:p>
        </p:txBody>
      </p:sp>
      <p:sp>
        <p:nvSpPr>
          <p:cNvPr id="7" name="内容占位符 2"/>
          <p:cNvSpPr>
            <a:spLocks noGrp="1"/>
          </p:cNvSpPr>
          <p:nvPr>
            <p:ph idx="1" hasCustomPrompt="1"/>
          </p:nvPr>
        </p:nvSpPr>
        <p:spPr>
          <a:xfrm>
            <a:off x="1907704" y="2777021"/>
            <a:ext cx="4629150" cy="1378905"/>
          </a:xfrm>
          <a:prstGeom prst="rect">
            <a:avLst/>
          </a:prstGeom>
        </p:spPr>
        <p:txBody>
          <a:bodyPr/>
          <a:lstStyle>
            <a:lvl1pPr marL="0" indent="0" algn="l" defTabSz="914400" rtl="0" eaLnBrk="1" latinLnBrk="0" hangingPunct="1">
              <a:lnSpc>
                <a:spcPct val="120000"/>
              </a:lnSpc>
              <a:buNone/>
              <a:defRPr lang="zh-CN" altLang="en-US" sz="1600" kern="1200" dirty="0" smtClean="0">
                <a:solidFill>
                  <a:schemeClr val="bg1">
                    <a:lumMod val="50000"/>
                  </a:schemeClr>
                </a:solidFill>
                <a:latin typeface="Arial" pitchFamily="34" charset="0"/>
                <a:ea typeface="微软雅黑" pitchFamily="34" charset="-122"/>
                <a:cs typeface="Arial" pitchFamily="34" charset="0"/>
              </a:defRPr>
            </a:lvl1pPr>
            <a:lvl2pPr marL="0" algn="l" defTabSz="914400" rtl="0" eaLnBrk="1" latinLnBrk="0" hangingPunct="1">
              <a:lnSpc>
                <a:spcPct val="120000"/>
              </a:lnSpc>
              <a:defRPr lang="zh-CN" altLang="en-US" sz="1600" kern="1200" dirty="0" smtClean="0">
                <a:solidFill>
                  <a:schemeClr val="bg1">
                    <a:lumMod val="50000"/>
                  </a:schemeClr>
                </a:solidFill>
                <a:latin typeface="Helvetica" pitchFamily="34" charset="0"/>
                <a:ea typeface="华文细黑" panose="02010600040101010101" charset="-122"/>
                <a:cs typeface="Arial" pitchFamily="34" charset="0"/>
              </a:defRPr>
            </a:lvl2pPr>
            <a:lvl3pPr marL="0" algn="l" defTabSz="914400" rtl="0" eaLnBrk="1" latinLnBrk="0" hangingPunct="1">
              <a:lnSpc>
                <a:spcPct val="120000"/>
              </a:lnSpc>
              <a:defRPr lang="zh-CN" altLang="en-US" sz="1600" kern="1200" dirty="0" smtClean="0">
                <a:solidFill>
                  <a:schemeClr val="bg1">
                    <a:lumMod val="50000"/>
                  </a:schemeClr>
                </a:solidFill>
                <a:latin typeface="Helvetica" pitchFamily="34" charset="0"/>
                <a:ea typeface="华文细黑" panose="02010600040101010101" charset="-122"/>
                <a:cs typeface="Arial" pitchFamily="34" charset="0"/>
              </a:defRPr>
            </a:lvl3pPr>
            <a:lvl4pPr marL="0" algn="l" defTabSz="914400" rtl="0" eaLnBrk="1" latinLnBrk="0" hangingPunct="1">
              <a:lnSpc>
                <a:spcPct val="120000"/>
              </a:lnSpc>
              <a:defRPr lang="zh-CN" altLang="en-US" sz="1600" kern="1200" dirty="0" smtClean="0">
                <a:solidFill>
                  <a:schemeClr val="bg1">
                    <a:lumMod val="50000"/>
                  </a:schemeClr>
                </a:solidFill>
                <a:latin typeface="Helvetica" pitchFamily="34" charset="0"/>
                <a:ea typeface="华文细黑" panose="02010600040101010101" charset="-122"/>
                <a:cs typeface="Arial" pitchFamily="34" charset="0"/>
              </a:defRPr>
            </a:lvl4pPr>
            <a:lvl5pPr marL="0" algn="l" defTabSz="914400" rtl="0" eaLnBrk="1" latinLnBrk="0" hangingPunct="1">
              <a:lnSpc>
                <a:spcPct val="120000"/>
              </a:lnSpc>
              <a:defRPr lang="zh-CN" altLang="en-US" sz="1600" kern="1200" dirty="0">
                <a:solidFill>
                  <a:schemeClr val="bg1">
                    <a:lumMod val="50000"/>
                  </a:schemeClr>
                </a:solidFill>
                <a:latin typeface="Helvetica" pitchFamily="34" charset="0"/>
                <a:ea typeface="华文细黑" panose="02010600040101010101" charset="-122"/>
                <a:cs typeface="Arial" pitchFamily="34" charset="0"/>
              </a:defRPr>
            </a:lvl5pPr>
            <a:lvl6pPr>
              <a:defRPr sz="2000"/>
            </a:lvl6pPr>
            <a:lvl7pPr>
              <a:defRPr sz="2000"/>
            </a:lvl7pPr>
            <a:lvl8pPr>
              <a:defRPr sz="2000"/>
            </a:lvl8pPr>
            <a:lvl9pPr>
              <a:defRPr sz="2000"/>
            </a:lvl9pPr>
          </a:lstStyle>
          <a:p>
            <a:pPr lvl="0"/>
            <a:r>
              <a:rPr lang="en-US" altLang="zh-CN" dirty="0" smtClean="0"/>
              <a:t>Title1</a:t>
            </a:r>
            <a:r>
              <a:rPr lang="zh-CN" altLang="en-US" dirty="0" smtClean="0"/>
              <a:t>：单击此处添加目录标题</a:t>
            </a:r>
            <a:endParaRPr lang="en-US" altLang="zh-CN" dirty="0" smtClean="0"/>
          </a:p>
          <a:p>
            <a:pPr lvl="0"/>
            <a:r>
              <a:rPr lang="en-US" altLang="zh-CN" dirty="0" smtClean="0"/>
              <a:t>Title2</a:t>
            </a:r>
            <a:r>
              <a:rPr lang="zh-CN" altLang="en-US" dirty="0" smtClean="0"/>
              <a:t>：</a:t>
            </a:r>
            <a:endParaRPr lang="en-US" altLang="zh-CN" dirty="0" smtClean="0"/>
          </a:p>
          <a:p>
            <a:pPr lvl="0"/>
            <a:r>
              <a:rPr lang="en-US" altLang="zh-CN" dirty="0" smtClean="0"/>
              <a:t>Title3</a:t>
            </a:r>
            <a:r>
              <a:rPr lang="zh-CN" altLang="en-US" dirty="0" smtClean="0"/>
              <a:t>：</a:t>
            </a:r>
            <a:endParaRPr lang="en-US" altLang="zh-CN" dirty="0" smtClean="0"/>
          </a:p>
          <a:p>
            <a:pPr lvl="0"/>
            <a:r>
              <a:rPr lang="en-US" altLang="zh-CN" dirty="0" smtClean="0"/>
              <a:t>Title4</a:t>
            </a:r>
            <a:r>
              <a:rPr lang="zh-CN" altLang="en-US" dirty="0" smtClean="0"/>
              <a:t>：</a:t>
            </a:r>
          </a:p>
        </p:txBody>
      </p:sp>
      <p:pic>
        <p:nvPicPr>
          <p:cNvPr id="6" name="Picture 2" descr="C:\Users\ljzhou\Desktop\Wind-Logo-New.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66335" y="4805120"/>
            <a:ext cx="538858" cy="16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5850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2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4860608"/>
            <a:ext cx="9144000" cy="28289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295275" y="28575"/>
            <a:ext cx="584199" cy="414338"/>
          </a:xfrm>
          <a:prstGeom prst="rect">
            <a:avLst/>
          </a:prstGeom>
          <a:solidFill>
            <a:srgbClr val="ECECEC"/>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ph type="title"/>
          </p:nvPr>
        </p:nvSpPr>
        <p:spPr>
          <a:xfrm>
            <a:off x="171451" y="0"/>
            <a:ext cx="4981575" cy="471488"/>
          </a:xfrm>
          <a:prstGeom prst="rect">
            <a:avLst/>
          </a:prstGeo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31154269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4860608"/>
            <a:ext cx="9144000" cy="28289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295275" y="28575"/>
            <a:ext cx="584199" cy="414338"/>
          </a:xfrm>
          <a:prstGeom prst="rect">
            <a:avLst/>
          </a:prstGeom>
          <a:solidFill>
            <a:srgbClr val="ECECEC"/>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ph type="title"/>
          </p:nvPr>
        </p:nvSpPr>
        <p:spPr>
          <a:xfrm>
            <a:off x="171451" y="0"/>
            <a:ext cx="4981575" cy="471488"/>
          </a:xfrm>
          <a:prstGeom prst="rect">
            <a:avLst/>
          </a:prstGeo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63892964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descr="a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7824" y="2571750"/>
            <a:ext cx="3251447" cy="2571750"/>
          </a:xfrm>
          <a:prstGeom prst="rect">
            <a:avLst/>
          </a:prstGeom>
        </p:spPr>
      </p:pic>
      <p:pic>
        <p:nvPicPr>
          <p:cNvPr id="3" name="图片 2" descr="a6.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28184" y="2560886"/>
            <a:ext cx="3085792" cy="2582613"/>
          </a:xfrm>
          <a:prstGeom prst="rect">
            <a:avLst/>
          </a:prstGeom>
        </p:spPr>
      </p:pic>
      <p:pic>
        <p:nvPicPr>
          <p:cNvPr id="4" name="图片 3" descr="a5.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28184" y="0"/>
            <a:ext cx="3083335" cy="2571750"/>
          </a:xfrm>
          <a:prstGeom prst="rect">
            <a:avLst/>
          </a:prstGeom>
        </p:spPr>
      </p:pic>
      <p:pic>
        <p:nvPicPr>
          <p:cNvPr id="5" name="图片 4" descr="a4.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3124814" cy="2571750"/>
          </a:xfrm>
          <a:prstGeom prst="rect">
            <a:avLst/>
          </a:prstGeom>
        </p:spPr>
      </p:pic>
      <p:pic>
        <p:nvPicPr>
          <p:cNvPr id="6" name="图片 5" descr="a3.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118805" y="0"/>
            <a:ext cx="3109379" cy="2571750"/>
          </a:xfrm>
          <a:prstGeom prst="rect">
            <a:avLst/>
          </a:prstGeom>
        </p:spPr>
      </p:pic>
      <p:pic>
        <p:nvPicPr>
          <p:cNvPr id="7" name="图片 6" descr="a1.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2468" y="2567819"/>
            <a:ext cx="3059831" cy="2575681"/>
          </a:xfrm>
          <a:prstGeom prst="rect">
            <a:avLst/>
          </a:prstGeom>
        </p:spPr>
      </p:pic>
      <p:sp>
        <p:nvSpPr>
          <p:cNvPr id="8" name="矩形 7"/>
          <p:cNvSpPr/>
          <p:nvPr userDrawn="1"/>
        </p:nvSpPr>
        <p:spPr>
          <a:xfrm rot="5400000">
            <a:off x="3773279" y="437245"/>
            <a:ext cx="1635647" cy="4320481"/>
          </a:xfrm>
          <a:prstGeom prst="rect">
            <a:avLst/>
          </a:prstGeom>
          <a:solidFill>
            <a:srgbClr val="D2161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0" name="Picture 2" descr="C:\Users\ljzhou\Desktop\Wind-Logo-New-White.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4108062" y="2114897"/>
            <a:ext cx="966079" cy="30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0109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val="189062625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74" r:id="rId3"/>
    <p:sldLayoutId id="2147483688" r:id="rId4"/>
    <p:sldLayoutId id="2147483700" r:id="rId5"/>
    <p:sldLayoutId id="2147483701" r:id="rId6"/>
  </p:sldLayoutIdLst>
  <p:timing>
    <p:tnLst>
      <p:par>
        <p:cTn id="1" dur="indefinite" restart="never" nodeType="tmRoot"/>
      </p:par>
    </p:tnLst>
  </p:timing>
  <p:txStyles>
    <p:titleStyle>
      <a:lvl1pPr marL="0" indent="0" algn="l" defTabSz="914400" rtl="0" eaLnBrk="1" latinLnBrk="0" hangingPunct="1">
        <a:spcBef>
          <a:spcPct val="20000"/>
        </a:spcBef>
        <a:buFont typeface="Arial" pitchFamily="34" charset="0"/>
        <a:buNone/>
        <a:defRPr lang="zh-CN" altLang="en-US" sz="3200" b="1" kern="1200" dirty="0">
          <a:solidFill>
            <a:schemeClr val="bg1"/>
          </a:solidFill>
          <a:latin typeface="Arial" pitchFamily="34" charset="0"/>
          <a:ea typeface="微软雅黑" pitchFamily="34" charset="-122"/>
          <a:cs typeface="Arial" pitchFamily="34" charset="0"/>
        </a:defRPr>
      </a:lvl1pPr>
    </p:titleStyle>
    <p:bodyStyle>
      <a:lvl1pPr marL="342900" indent="-342900" algn="l" defTabSz="914400" rtl="0" eaLnBrk="1" latinLnBrk="0" hangingPunct="1">
        <a:spcBef>
          <a:spcPct val="20000"/>
        </a:spcBef>
        <a:buFont typeface="Arial" pitchFamily="34" charset="0"/>
        <a:buChar char="•"/>
        <a:defRPr sz="1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067944" y="2931790"/>
            <a:ext cx="864096" cy="184666"/>
          </a:xfrm>
          <a:prstGeom prst="rect">
            <a:avLst/>
          </a:prstGeom>
          <a:noFill/>
        </p:spPr>
        <p:txBody>
          <a:bodyPr wrap="square" rtlCol="0">
            <a:spAutoFit/>
          </a:bodyPr>
          <a:lstStyle/>
          <a:p>
            <a:pPr algn="ctr"/>
            <a:r>
              <a:rPr kumimoji="1" lang="en-US" altLang="zh-CN" sz="600" dirty="0" smtClean="0">
                <a:solidFill>
                  <a:schemeClr val="tx1">
                    <a:lumMod val="65000"/>
                    <a:lumOff val="35000"/>
                  </a:schemeClr>
                </a:solidFill>
              </a:rPr>
              <a:t>WU</a:t>
            </a:r>
            <a:endParaRPr kumimoji="1" lang="zh-CN" altLang="en-US" sz="600" dirty="0">
              <a:solidFill>
                <a:schemeClr val="tx1">
                  <a:lumMod val="65000"/>
                  <a:lumOff val="35000"/>
                </a:schemeClr>
              </a:solidFill>
            </a:endParaRPr>
          </a:p>
        </p:txBody>
      </p:sp>
      <p:sp>
        <p:nvSpPr>
          <p:cNvPr id="4" name="文本框 11"/>
          <p:cNvSpPr txBox="1"/>
          <p:nvPr/>
        </p:nvSpPr>
        <p:spPr>
          <a:xfrm>
            <a:off x="2123728" y="2110085"/>
            <a:ext cx="4896544" cy="461665"/>
          </a:xfrm>
          <a:prstGeom prst="rect">
            <a:avLst/>
          </a:prstGeom>
          <a:noFill/>
        </p:spPr>
        <p:txBody>
          <a:bodyPr wrap="square" rtlCol="0">
            <a:spAutoFit/>
          </a:bodyPr>
          <a:lstStyle/>
          <a:p>
            <a:pPr algn="ctr"/>
            <a:r>
              <a:rPr kumimoji="1" lang="zh-CN" altLang="en-US" sz="2400"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cs typeface="微软雅黑"/>
              </a:rPr>
              <a:t>运用</a:t>
            </a:r>
            <a:r>
              <a:rPr kumimoji="1" lang="en-US" altLang="zh-CN" sz="2400" b="1" dirty="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cs typeface="微软雅黑"/>
              </a:rPr>
              <a:t>Wind</a:t>
            </a:r>
            <a:r>
              <a:rPr kumimoji="1" lang="zh-CN" altLang="en-US" sz="2400"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cs typeface="微软雅黑"/>
              </a:rPr>
              <a:t>进行行业与公司研究</a:t>
            </a:r>
            <a:endParaRPr kumimoji="1" lang="zh-CN" altLang="en-US" sz="2400" b="1" dirty="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cs typeface="微软雅黑"/>
            </a:endParaRPr>
          </a:p>
        </p:txBody>
      </p:sp>
    </p:spTree>
    <p:extLst>
      <p:ext uri="{BB962C8B-B14F-4D97-AF65-F5344CB8AC3E}">
        <p14:creationId xmlns:p14="http://schemas.microsoft.com/office/powerpoint/2010/main" val="4029154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79712" y="0"/>
            <a:ext cx="6264696" cy="5092030"/>
          </a:xfrm>
          <a:prstGeom prst="rect">
            <a:avLst/>
          </a:prstGeom>
          <a:noFill/>
          <a:ln w="9525">
            <a:noFill/>
            <a:miter lim="800000"/>
            <a:headEnd/>
            <a:tailEnd/>
          </a:ln>
        </p:spPr>
      </p:pic>
      <p:sp>
        <p:nvSpPr>
          <p:cNvPr id="4" name="矩形 3"/>
          <p:cNvSpPr/>
          <p:nvPr/>
        </p:nvSpPr>
        <p:spPr>
          <a:xfrm>
            <a:off x="1907704" y="0"/>
            <a:ext cx="1080120" cy="5143500"/>
          </a:xfrm>
          <a:prstGeom prst="rect">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n w="38100">
                <a:solidFill>
                  <a:schemeClr val="accent1">
                    <a:lumMod val="50000"/>
                  </a:schemeClr>
                </a:solidFill>
              </a:ln>
            </a:endParaRPr>
          </a:p>
        </p:txBody>
      </p:sp>
      <p:sp>
        <p:nvSpPr>
          <p:cNvPr id="5" name="矩形 4"/>
          <p:cNvSpPr/>
          <p:nvPr/>
        </p:nvSpPr>
        <p:spPr>
          <a:xfrm>
            <a:off x="323528" y="339502"/>
            <a:ext cx="1152128" cy="43204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zh-CN" altLang="en-US" b="1" dirty="0" smtClean="0"/>
              <a:t>行业中心（</a:t>
            </a:r>
            <a:r>
              <a:rPr lang="en-US" altLang="zh-CN" b="1" dirty="0" smtClean="0"/>
              <a:t>WI</a:t>
            </a:r>
            <a:r>
              <a:rPr lang="zh-CN" altLang="en-US" b="1" dirty="0" smtClean="0"/>
              <a:t>）</a:t>
            </a:r>
            <a:endParaRPr lang="en-US" altLang="zh-CN" sz="1600" b="1" dirty="0" smtClean="0"/>
          </a:p>
          <a:p>
            <a:pPr algn="ctr">
              <a:lnSpc>
                <a:spcPct val="150000"/>
              </a:lnSpc>
            </a:pPr>
            <a:r>
              <a:rPr lang="en-US" altLang="zh-CN" sz="1600" b="1" dirty="0" smtClean="0"/>
              <a:t>… </a:t>
            </a:r>
          </a:p>
          <a:p>
            <a:pPr algn="ctr">
              <a:lnSpc>
                <a:spcPct val="150000"/>
              </a:lnSpc>
            </a:pPr>
            <a:r>
              <a:rPr lang="zh-CN" altLang="en-US" b="1" dirty="0" smtClean="0"/>
              <a:t>行业概况</a:t>
            </a:r>
            <a:endParaRPr lang="en-US" altLang="zh-CN" b="1" dirty="0" smtClean="0"/>
          </a:p>
          <a:p>
            <a:pPr algn="ctr">
              <a:lnSpc>
                <a:spcPct val="150000"/>
              </a:lnSpc>
            </a:pPr>
            <a:r>
              <a:rPr lang="zh-CN" altLang="en-US" b="1" dirty="0" smtClean="0"/>
              <a:t>产业链</a:t>
            </a:r>
            <a:endParaRPr lang="en-US" altLang="zh-CN" b="1" dirty="0" smtClean="0"/>
          </a:p>
          <a:p>
            <a:pPr algn="ctr">
              <a:lnSpc>
                <a:spcPct val="150000"/>
              </a:lnSpc>
            </a:pPr>
            <a:r>
              <a:rPr lang="zh-CN" altLang="en-US" b="1" dirty="0" smtClean="0"/>
              <a:t>供求关系</a:t>
            </a:r>
            <a:endParaRPr lang="en-US" altLang="zh-CN" b="1" dirty="0" smtClean="0"/>
          </a:p>
          <a:p>
            <a:pPr algn="ctr">
              <a:lnSpc>
                <a:spcPct val="150000"/>
              </a:lnSpc>
            </a:pPr>
            <a:r>
              <a:rPr lang="zh-CN" altLang="en-US" b="1" dirty="0" smtClean="0"/>
              <a:t>财务数据</a:t>
            </a:r>
            <a:endParaRPr lang="en-US" altLang="zh-CN" b="1" dirty="0" smtClean="0"/>
          </a:p>
          <a:p>
            <a:pPr algn="ctr">
              <a:lnSpc>
                <a:spcPct val="150000"/>
              </a:lnSpc>
            </a:pPr>
            <a:r>
              <a:rPr lang="zh-CN" altLang="en-US" b="1" dirty="0" smtClean="0"/>
              <a:t>行业情报</a:t>
            </a:r>
            <a:endParaRPr lang="en-US" altLang="zh-CN" b="1" dirty="0" smtClean="0"/>
          </a:p>
          <a:p>
            <a:pPr algn="ctr">
              <a:lnSpc>
                <a:spcPct val="150000"/>
              </a:lnSpc>
            </a:pPr>
            <a:r>
              <a:rPr lang="en-US" altLang="zh-CN" b="1" dirty="0" smtClean="0"/>
              <a:t>...</a:t>
            </a:r>
            <a:endParaRPr lang="zh-CN" altLang="en-US" b="1" dirty="0"/>
          </a:p>
        </p:txBody>
      </p:sp>
      <p:sp>
        <p:nvSpPr>
          <p:cNvPr id="6" name="右箭头 5"/>
          <p:cNvSpPr/>
          <p:nvPr/>
        </p:nvSpPr>
        <p:spPr>
          <a:xfrm>
            <a:off x="1475656" y="2283718"/>
            <a:ext cx="432048" cy="36004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00034" y="1401948"/>
            <a:ext cx="7668344" cy="344376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79512" y="339502"/>
            <a:ext cx="8676456" cy="923925"/>
          </a:xfrm>
          <a:prstGeom prst="rect">
            <a:avLst/>
          </a:prstGeom>
          <a:noFill/>
          <a:ln w="9525">
            <a:noFill/>
            <a:miter lim="800000"/>
            <a:headEnd/>
            <a:tailEnd/>
          </a:ln>
        </p:spPr>
      </p:pic>
      <p:sp>
        <p:nvSpPr>
          <p:cNvPr id="4" name="矩形 3"/>
          <p:cNvSpPr/>
          <p:nvPr/>
        </p:nvSpPr>
        <p:spPr>
          <a:xfrm>
            <a:off x="395536" y="411510"/>
            <a:ext cx="1800200" cy="72008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smtClean="0">
                <a:ln>
                  <a:solidFill>
                    <a:schemeClr val="bg2"/>
                  </a:solidFill>
                </a:ln>
                <a:solidFill>
                  <a:schemeClr val="bg1"/>
                </a:solidFill>
              </a:rPr>
              <a:t>WI</a:t>
            </a:r>
            <a:r>
              <a:rPr lang="zh-CN" altLang="en-US" sz="1600" dirty="0" smtClean="0">
                <a:ln>
                  <a:solidFill>
                    <a:schemeClr val="bg1"/>
                  </a:solidFill>
                </a:ln>
                <a:solidFill>
                  <a:schemeClr val="bg1"/>
                </a:solidFill>
              </a:rPr>
              <a:t>行业中心</a:t>
            </a:r>
            <a:endParaRPr lang="zh-CN" altLang="en-US" sz="1600" dirty="0">
              <a:ln>
                <a:solidFill>
                  <a:schemeClr val="bg1"/>
                </a:solidFill>
              </a:ln>
              <a:solidFill>
                <a:schemeClr val="bg1"/>
              </a:solidFill>
            </a:endParaRPr>
          </a:p>
        </p:txBody>
      </p:sp>
      <p:sp>
        <p:nvSpPr>
          <p:cNvPr id="5" name="矩形 4"/>
          <p:cNvSpPr/>
          <p:nvPr/>
        </p:nvSpPr>
        <p:spPr>
          <a:xfrm>
            <a:off x="539552" y="3939902"/>
            <a:ext cx="1512168" cy="720080"/>
          </a:xfrm>
          <a:prstGeom prst="rect">
            <a:avLst/>
          </a:prstGeom>
          <a:noFill/>
          <a:ln w="381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noFill/>
            </a:endParaRPr>
          </a:p>
        </p:txBody>
      </p:sp>
      <p:sp>
        <p:nvSpPr>
          <p:cNvPr id="6" name="矩形 5"/>
          <p:cNvSpPr/>
          <p:nvPr/>
        </p:nvSpPr>
        <p:spPr>
          <a:xfrm>
            <a:off x="5143504" y="3071816"/>
            <a:ext cx="1800200" cy="72008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smtClean="0">
                <a:ln>
                  <a:solidFill>
                    <a:schemeClr val="bg2"/>
                  </a:solidFill>
                </a:ln>
                <a:solidFill>
                  <a:schemeClr val="bg1"/>
                </a:solidFill>
              </a:rPr>
              <a:t>F7</a:t>
            </a:r>
            <a:r>
              <a:rPr lang="zh-CN" altLang="en-US" sz="1600" dirty="0" smtClean="0">
                <a:ln>
                  <a:solidFill>
                    <a:schemeClr val="bg1"/>
                  </a:solidFill>
                </a:ln>
                <a:solidFill>
                  <a:schemeClr val="bg1"/>
                </a:solidFill>
              </a:rPr>
              <a:t>板块管理</a:t>
            </a:r>
            <a:endParaRPr lang="zh-CN" altLang="en-US" sz="1600" dirty="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3568" y="269033"/>
            <a:ext cx="7776864" cy="873957"/>
          </a:xfrm>
          <a:prstGeom prst="rect">
            <a:avLst/>
          </a:prstGeom>
          <a:solidFill>
            <a:schemeClr val="accent1">
              <a:lumMod val="50000"/>
            </a:schemeClr>
          </a:solidFill>
        </p:spPr>
        <p:txBody>
          <a:bodyPr wrap="square">
            <a:spAutoFit/>
          </a:bodyPr>
          <a:lstStyle/>
          <a:p>
            <a:pPr algn="ctr">
              <a:lnSpc>
                <a:spcPct val="150000"/>
              </a:lnSpc>
            </a:pPr>
            <a:r>
              <a:rPr lang="zh-CN" altLang="en-US" b="1" dirty="0" smtClean="0">
                <a:solidFill>
                  <a:schemeClr val="bg1"/>
                </a:solidFill>
              </a:rPr>
              <a:t>一线白酒贡献了行业大部分收入与利润，整体盈利能力最强。</a:t>
            </a:r>
            <a:endParaRPr lang="en-US" altLang="zh-CN" b="1" dirty="0" smtClean="0">
              <a:solidFill>
                <a:schemeClr val="bg1"/>
              </a:solidFill>
            </a:endParaRPr>
          </a:p>
          <a:p>
            <a:pPr algn="ctr">
              <a:lnSpc>
                <a:spcPct val="150000"/>
              </a:lnSpc>
            </a:pPr>
            <a:r>
              <a:rPr lang="zh-CN" altLang="en-US" b="1" dirty="0" smtClean="0">
                <a:solidFill>
                  <a:schemeClr val="bg1"/>
                </a:solidFill>
              </a:rPr>
              <a:t>相对来说三线白酒市场认可最低</a:t>
            </a:r>
            <a:endParaRPr lang="zh-CN" altLang="en-US" b="1" dirty="0">
              <a:solidFill>
                <a:schemeClr val="bg1"/>
              </a:solidFill>
            </a:endParaRPr>
          </a:p>
        </p:txBody>
      </p:sp>
      <p:graphicFrame>
        <p:nvGraphicFramePr>
          <p:cNvPr id="4" name="图表 3"/>
          <p:cNvGraphicFramePr/>
          <p:nvPr/>
        </p:nvGraphicFramePr>
        <p:xfrm>
          <a:off x="1214414" y="1214428"/>
          <a:ext cx="6715172" cy="34290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142844" y="633412"/>
          <a:ext cx="8786875" cy="3876675"/>
        </p:xfrm>
        <a:graphic>
          <a:graphicData uri="http://schemas.openxmlformats.org/drawingml/2006/chart">
            <c:chart xmlns:c="http://schemas.openxmlformats.org/drawingml/2006/chart" xmlns:r="http://schemas.openxmlformats.org/officeDocument/2006/relationships" r:id="rId2"/>
          </a:graphicData>
        </a:graphic>
      </p:graphicFrame>
      <p:sp>
        <p:nvSpPr>
          <p:cNvPr id="4" name="矩形 3"/>
          <p:cNvSpPr/>
          <p:nvPr/>
        </p:nvSpPr>
        <p:spPr>
          <a:xfrm>
            <a:off x="683568" y="269033"/>
            <a:ext cx="7776864" cy="507831"/>
          </a:xfrm>
          <a:prstGeom prst="rect">
            <a:avLst/>
          </a:prstGeom>
          <a:solidFill>
            <a:schemeClr val="accent1">
              <a:lumMod val="50000"/>
            </a:schemeClr>
          </a:solidFill>
        </p:spPr>
        <p:txBody>
          <a:bodyPr wrap="square">
            <a:spAutoFit/>
          </a:bodyPr>
          <a:lstStyle/>
          <a:p>
            <a:pPr algn="ctr">
              <a:lnSpc>
                <a:spcPct val="150000"/>
              </a:lnSpc>
            </a:pPr>
            <a:r>
              <a:rPr lang="zh-CN" altLang="en-US" b="1" dirty="0" smtClean="0">
                <a:solidFill>
                  <a:schemeClr val="bg1"/>
                </a:solidFill>
              </a:rPr>
              <a:t>今年以来二线白酒板块营收增速继续加速上升</a:t>
            </a:r>
            <a:endParaRPr lang="en-US" altLang="zh-CN" b="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1538" y="642924"/>
            <a:ext cx="7143800" cy="1754326"/>
          </a:xfrm>
          <a:prstGeom prst="rect">
            <a:avLst/>
          </a:prstGeom>
          <a:solidFill>
            <a:schemeClr val="accent1">
              <a:lumMod val="50000"/>
            </a:schemeClr>
          </a:solidFill>
          <a:ln>
            <a:solidFill>
              <a:schemeClr val="accent1">
                <a:lumMod val="50000"/>
              </a:schemeClr>
            </a:solidFill>
          </a:ln>
        </p:spPr>
        <p:txBody>
          <a:bodyPr wrap="square">
            <a:spAutoFit/>
          </a:bodyPr>
          <a:lstStyle/>
          <a:p>
            <a:pPr>
              <a:lnSpc>
                <a:spcPct val="150000"/>
              </a:lnSpc>
              <a:buFont typeface="Wingdings" pitchFamily="2" charset="2"/>
              <a:buChar char="u"/>
            </a:pPr>
            <a:r>
              <a:rPr lang="zh-CN" altLang="en-US" b="1" dirty="0" smtClean="0">
                <a:solidFill>
                  <a:schemeClr val="bg1"/>
                </a:solidFill>
              </a:rPr>
              <a:t>一线酒企将趋于稳定</a:t>
            </a:r>
            <a:endParaRPr lang="en-US" altLang="zh-CN" b="1" dirty="0" smtClean="0">
              <a:solidFill>
                <a:schemeClr val="bg1"/>
              </a:solidFill>
            </a:endParaRPr>
          </a:p>
          <a:p>
            <a:pPr>
              <a:lnSpc>
                <a:spcPct val="150000"/>
              </a:lnSpc>
              <a:buFont typeface="Wingdings" pitchFamily="2" charset="2"/>
              <a:buChar char="u"/>
            </a:pPr>
            <a:r>
              <a:rPr lang="zh-CN" altLang="en-US" b="1" dirty="0" smtClean="0">
                <a:solidFill>
                  <a:schemeClr val="bg1"/>
                </a:solidFill>
              </a:rPr>
              <a:t>二线酒企未来或迎来梯次重排，品牌集中度将会越来越高，</a:t>
            </a:r>
            <a:endParaRPr lang="en-US" altLang="zh-CN" b="1" dirty="0" smtClean="0">
              <a:solidFill>
                <a:schemeClr val="bg1"/>
              </a:solidFill>
            </a:endParaRPr>
          </a:p>
          <a:p>
            <a:pPr>
              <a:lnSpc>
                <a:spcPct val="150000"/>
              </a:lnSpc>
            </a:pPr>
            <a:r>
              <a:rPr lang="en-US" altLang="zh-CN" b="1" dirty="0" smtClean="0">
                <a:solidFill>
                  <a:schemeClr val="bg1"/>
                </a:solidFill>
              </a:rPr>
              <a:t>   </a:t>
            </a:r>
            <a:r>
              <a:rPr lang="zh-CN" altLang="en-US" b="1" dirty="0" smtClean="0">
                <a:solidFill>
                  <a:schemeClr val="bg1"/>
                </a:solidFill>
              </a:rPr>
              <a:t>拥有较强品牌和渠道竞争优势的名酒企业更具优势</a:t>
            </a:r>
            <a:endParaRPr lang="en-US" altLang="zh-CN" b="1" dirty="0" smtClean="0">
              <a:solidFill>
                <a:schemeClr val="bg1"/>
              </a:solidFill>
            </a:endParaRPr>
          </a:p>
          <a:p>
            <a:pPr>
              <a:lnSpc>
                <a:spcPct val="150000"/>
              </a:lnSpc>
            </a:pPr>
            <a:r>
              <a:rPr lang="zh-CN" altLang="en-US" b="1" dirty="0" smtClean="0">
                <a:solidFill>
                  <a:schemeClr val="bg1"/>
                </a:solidFill>
              </a:rPr>
              <a:t>   在行业挤压式竞争阶段迅速企稳，提升市场份额。 </a:t>
            </a:r>
            <a:endParaRPr lang="zh-CN" altLang="en-US" b="1" dirty="0">
              <a:solidFill>
                <a:schemeClr val="bg1"/>
              </a:solidFill>
            </a:endParaRPr>
          </a:p>
        </p:txBody>
      </p:sp>
      <p:sp>
        <p:nvSpPr>
          <p:cNvPr id="4" name="矩形 3"/>
          <p:cNvSpPr/>
          <p:nvPr/>
        </p:nvSpPr>
        <p:spPr>
          <a:xfrm>
            <a:off x="1071538" y="3000378"/>
            <a:ext cx="7143800" cy="142876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zh-CN" altLang="en-US" sz="2000" dirty="0" smtClean="0"/>
              <a:t>一线龙头的爆发为次高端白酒品牌提价打开了空间</a:t>
            </a:r>
            <a:endParaRPr lang="en-US" altLang="zh-CN" sz="2000" dirty="0" smtClean="0"/>
          </a:p>
          <a:p>
            <a:pPr algn="ctr">
              <a:lnSpc>
                <a:spcPct val="150000"/>
              </a:lnSpc>
            </a:pPr>
            <a:r>
              <a:rPr lang="zh-CN" altLang="en-US" sz="2000" dirty="0" smtClean="0"/>
              <a:t>看看二线白酒今年市场表现如何</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1520" y="1153719"/>
            <a:ext cx="8408045" cy="3650279"/>
          </a:xfrm>
          <a:prstGeom prst="rect">
            <a:avLst/>
          </a:prstGeom>
          <a:noFill/>
          <a:ln w="9525">
            <a:noFill/>
            <a:miter lim="800000"/>
            <a:headEnd/>
            <a:tailEnd/>
          </a:ln>
        </p:spPr>
      </p:pic>
      <p:sp>
        <p:nvSpPr>
          <p:cNvPr id="3" name="矩形 2"/>
          <p:cNvSpPr/>
          <p:nvPr/>
        </p:nvSpPr>
        <p:spPr>
          <a:xfrm>
            <a:off x="1214414" y="416468"/>
            <a:ext cx="6460770" cy="369332"/>
          </a:xfrm>
          <a:prstGeom prst="rect">
            <a:avLst/>
          </a:prstGeom>
          <a:solidFill>
            <a:schemeClr val="accent1">
              <a:lumMod val="50000"/>
            </a:schemeClr>
          </a:solidFill>
        </p:spPr>
        <p:txBody>
          <a:bodyPr wrap="square">
            <a:spAutoFit/>
          </a:bodyPr>
          <a:lstStyle/>
          <a:p>
            <a:pPr algn="ctr"/>
            <a:r>
              <a:rPr lang="zh-CN" altLang="en-US" b="1" dirty="0" smtClean="0">
                <a:solidFill>
                  <a:schemeClr val="bg1"/>
                </a:solidFill>
              </a:rPr>
              <a:t>今年以来二线白酒指数强于申万白酒指数</a:t>
            </a:r>
            <a:endParaRPr lang="en-US" altLang="zh-CN" b="1"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932984298"/>
              </p:ext>
            </p:extLst>
          </p:nvPr>
        </p:nvGraphicFramePr>
        <p:xfrm>
          <a:off x="857224" y="714370"/>
          <a:ext cx="7429553" cy="4214834"/>
        </p:xfrm>
        <a:graphic>
          <a:graphicData uri="http://schemas.openxmlformats.org/drawingml/2006/table">
            <a:tbl>
              <a:tblPr>
                <a:tableStyleId>{69CF1AB2-1976-4502-BF36-3FF5EA218861}</a:tableStyleId>
              </a:tblPr>
              <a:tblGrid>
                <a:gridCol w="1166094"/>
                <a:gridCol w="1456389"/>
                <a:gridCol w="1062772"/>
                <a:gridCol w="1180857"/>
                <a:gridCol w="988966"/>
                <a:gridCol w="1574475"/>
              </a:tblGrid>
              <a:tr h="276742">
                <a:tc>
                  <a:txBody>
                    <a:bodyPr/>
                    <a:lstStyle/>
                    <a:p>
                      <a:pPr algn="ctr" fontAlgn="ctr"/>
                      <a:r>
                        <a:rPr lang="zh-CN" altLang="en-US" sz="1400" b="1" u="none" strike="noStrike" dirty="0">
                          <a:solidFill>
                            <a:schemeClr val="accent4">
                              <a:lumMod val="75000"/>
                            </a:schemeClr>
                          </a:solidFill>
                        </a:rPr>
                        <a:t>名称</a:t>
                      </a:r>
                      <a:endParaRPr lang="zh-CN" altLang="en-US" sz="1400" b="1" i="0" u="none" strike="noStrike" dirty="0">
                        <a:solidFill>
                          <a:schemeClr val="accent4">
                            <a:lumMod val="75000"/>
                          </a:schemeClr>
                        </a:solidFill>
                        <a:latin typeface="宋体"/>
                      </a:endParaRPr>
                    </a:p>
                  </a:txBody>
                  <a:tcPr marL="9460" marR="9460" marT="9460" marB="0" anchor="ctr"/>
                </a:tc>
                <a:tc>
                  <a:txBody>
                    <a:bodyPr/>
                    <a:lstStyle/>
                    <a:p>
                      <a:pPr algn="ctr" fontAlgn="ctr"/>
                      <a:r>
                        <a:rPr lang="zh-CN" altLang="en-US" sz="1400" b="1" u="none" strike="noStrike" dirty="0">
                          <a:solidFill>
                            <a:schemeClr val="accent4">
                              <a:lumMod val="75000"/>
                            </a:schemeClr>
                          </a:solidFill>
                        </a:rPr>
                        <a:t>收入（亿）</a:t>
                      </a:r>
                      <a:endParaRPr lang="zh-CN" altLang="en-US" sz="1400" b="1" i="0" u="none" strike="noStrike" dirty="0">
                        <a:solidFill>
                          <a:schemeClr val="accent4">
                            <a:lumMod val="75000"/>
                          </a:schemeClr>
                        </a:solidFill>
                        <a:latin typeface="宋体"/>
                      </a:endParaRPr>
                    </a:p>
                  </a:txBody>
                  <a:tcPr marL="9460" marR="9460" marT="9460" marB="0" anchor="ctr"/>
                </a:tc>
                <a:tc>
                  <a:txBody>
                    <a:bodyPr/>
                    <a:lstStyle/>
                    <a:p>
                      <a:pPr algn="ctr" fontAlgn="ctr"/>
                      <a:r>
                        <a:rPr lang="zh-CN" altLang="en-US" sz="1400" b="1" u="none" strike="noStrike" dirty="0">
                          <a:solidFill>
                            <a:schemeClr val="accent4">
                              <a:lumMod val="75000"/>
                            </a:schemeClr>
                          </a:solidFill>
                        </a:rPr>
                        <a:t>同比</a:t>
                      </a:r>
                      <a:endParaRPr lang="zh-CN" altLang="en-US" sz="1400" b="1" i="0" u="none" strike="noStrike" dirty="0">
                        <a:solidFill>
                          <a:schemeClr val="accent4">
                            <a:lumMod val="75000"/>
                          </a:schemeClr>
                        </a:solidFill>
                        <a:latin typeface="宋体"/>
                      </a:endParaRPr>
                    </a:p>
                  </a:txBody>
                  <a:tcPr marL="9460" marR="9460" marT="9460" marB="0" anchor="ctr"/>
                </a:tc>
                <a:tc>
                  <a:txBody>
                    <a:bodyPr/>
                    <a:lstStyle/>
                    <a:p>
                      <a:pPr algn="ctr" fontAlgn="ctr"/>
                      <a:r>
                        <a:rPr lang="zh-CN" altLang="en-US" sz="1400" b="1" u="none" strike="noStrike" dirty="0">
                          <a:solidFill>
                            <a:schemeClr val="accent4">
                              <a:lumMod val="75000"/>
                            </a:schemeClr>
                          </a:solidFill>
                        </a:rPr>
                        <a:t>净利同比</a:t>
                      </a:r>
                      <a:endParaRPr lang="zh-CN" altLang="en-US" sz="1400" b="1" i="0" u="none" strike="noStrike" dirty="0">
                        <a:solidFill>
                          <a:schemeClr val="accent4">
                            <a:lumMod val="75000"/>
                          </a:schemeClr>
                        </a:solidFill>
                        <a:latin typeface="宋体"/>
                      </a:endParaRPr>
                    </a:p>
                  </a:txBody>
                  <a:tcPr marL="9460" marR="9460" marT="9460" marB="0" anchor="ctr"/>
                </a:tc>
                <a:tc>
                  <a:txBody>
                    <a:bodyPr/>
                    <a:lstStyle/>
                    <a:p>
                      <a:pPr algn="ctr" fontAlgn="ctr"/>
                      <a:r>
                        <a:rPr lang="zh-CN" altLang="en-US" sz="1400" b="1" u="none" strike="noStrike" dirty="0">
                          <a:solidFill>
                            <a:schemeClr val="accent4">
                              <a:lumMod val="75000"/>
                            </a:schemeClr>
                          </a:solidFill>
                        </a:rPr>
                        <a:t>毛利率</a:t>
                      </a:r>
                      <a:endParaRPr lang="zh-CN" altLang="en-US" sz="1400" b="1" i="0" u="none" strike="noStrike" dirty="0">
                        <a:solidFill>
                          <a:schemeClr val="accent4">
                            <a:lumMod val="75000"/>
                          </a:schemeClr>
                        </a:solidFill>
                        <a:latin typeface="宋体"/>
                      </a:endParaRPr>
                    </a:p>
                  </a:txBody>
                  <a:tcPr marL="9460" marR="9460" marT="9460" marB="0" anchor="ctr"/>
                </a:tc>
                <a:tc>
                  <a:txBody>
                    <a:bodyPr/>
                    <a:lstStyle/>
                    <a:p>
                      <a:pPr algn="ctr" fontAlgn="ctr"/>
                      <a:r>
                        <a:rPr lang="zh-CN" altLang="en-US" sz="1400" b="1" u="none" strike="noStrike" dirty="0">
                          <a:solidFill>
                            <a:schemeClr val="accent4">
                              <a:lumMod val="75000"/>
                            </a:schemeClr>
                          </a:solidFill>
                        </a:rPr>
                        <a:t>销售人员比例</a:t>
                      </a:r>
                      <a:endParaRPr lang="zh-CN" altLang="en-US" sz="1400" b="1" i="0" u="none" strike="noStrike" dirty="0">
                        <a:solidFill>
                          <a:schemeClr val="accent4">
                            <a:lumMod val="75000"/>
                          </a:schemeClr>
                        </a:solidFill>
                        <a:latin typeface="宋体"/>
                      </a:endParaRPr>
                    </a:p>
                  </a:txBody>
                  <a:tcPr marL="9460" marR="9460" marT="9460" marB="0" anchor="ctr"/>
                </a:tc>
              </a:tr>
              <a:tr h="207268">
                <a:tc>
                  <a:txBody>
                    <a:bodyPr/>
                    <a:lstStyle/>
                    <a:p>
                      <a:pPr algn="ctr" fontAlgn="ctr"/>
                      <a:r>
                        <a:rPr lang="zh-CN" altLang="en-US" sz="1100" u="none" strike="noStrike" dirty="0"/>
                        <a:t>贵州茅台</a:t>
                      </a:r>
                      <a:endParaRPr lang="zh-CN" altLang="en-US" sz="1100" b="0" i="0" u="none" strike="noStrike" dirty="0">
                        <a:solidFill>
                          <a:srgbClr val="000000"/>
                        </a:solidFill>
                        <a:latin typeface="宋体"/>
                      </a:endParaRPr>
                    </a:p>
                  </a:txBody>
                  <a:tcPr marL="9525" marR="9525" marT="9525" marB="0" anchor="ctr"/>
                </a:tc>
                <a:tc>
                  <a:txBody>
                    <a:bodyPr/>
                    <a:lstStyle/>
                    <a:p>
                      <a:pPr algn="ctr" fontAlgn="ctr"/>
                      <a:r>
                        <a:rPr lang="en-US" altLang="zh-CN" sz="1100" u="none" strike="noStrike"/>
                        <a:t>174.7</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31.2</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39.5</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91.3</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2.9</a:t>
                      </a:r>
                      <a:endParaRPr lang="en-US" altLang="zh-CN" sz="1100" b="0" i="0" u="none" strike="noStrike">
                        <a:solidFill>
                          <a:srgbClr val="000000"/>
                        </a:solidFill>
                        <a:latin typeface="宋体"/>
                      </a:endParaRPr>
                    </a:p>
                  </a:txBody>
                  <a:tcPr marL="9525" marR="9525" marT="9525" marB="0" anchor="ctr"/>
                </a:tc>
              </a:tr>
              <a:tr h="207268">
                <a:tc>
                  <a:txBody>
                    <a:bodyPr/>
                    <a:lstStyle/>
                    <a:p>
                      <a:pPr algn="ctr" fontAlgn="ctr"/>
                      <a:r>
                        <a:rPr lang="zh-CN" altLang="en-US" sz="1100" u="none" strike="noStrike"/>
                        <a:t>五粮液</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139.0</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36.8</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39.4</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73.2</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2.3</a:t>
                      </a:r>
                      <a:endParaRPr lang="en-US" altLang="zh-CN" sz="1100" b="0" i="0" u="none" strike="noStrike">
                        <a:solidFill>
                          <a:srgbClr val="000000"/>
                        </a:solidFill>
                        <a:latin typeface="宋体"/>
                      </a:endParaRPr>
                    </a:p>
                  </a:txBody>
                  <a:tcPr marL="9525" marR="9525" marT="9525" marB="0" anchor="ctr"/>
                </a:tc>
              </a:tr>
              <a:tr h="207268">
                <a:tc>
                  <a:txBody>
                    <a:bodyPr/>
                    <a:lstStyle/>
                    <a:p>
                      <a:pPr algn="ctr" fontAlgn="ctr"/>
                      <a:r>
                        <a:rPr lang="zh-CN" altLang="en-US" sz="1100" u="none" strike="noStrike"/>
                        <a:t>洋河股份</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95.4</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25.7</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27.0</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74.8</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33.5</a:t>
                      </a:r>
                      <a:endParaRPr lang="en-US" altLang="zh-CN" sz="1100" b="0" i="0" u="none" strike="noStrike">
                        <a:solidFill>
                          <a:srgbClr val="000000"/>
                        </a:solidFill>
                        <a:latin typeface="宋体"/>
                      </a:endParaRPr>
                    </a:p>
                  </a:txBody>
                  <a:tcPr marL="9525" marR="9525" marT="9525" marB="0" anchor="ctr"/>
                </a:tc>
              </a:tr>
              <a:tr h="207268">
                <a:tc>
                  <a:txBody>
                    <a:bodyPr/>
                    <a:lstStyle/>
                    <a:p>
                      <a:pPr algn="ctr" fontAlgn="ctr"/>
                      <a:r>
                        <a:rPr lang="zh-CN" altLang="en-US" sz="1100" u="none" strike="noStrike"/>
                        <a:t>顺鑫农业</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39.7</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dirty="0"/>
                        <a:t>3.4</a:t>
                      </a:r>
                      <a:endParaRPr lang="en-US" altLang="zh-CN" sz="1100" b="0" i="0" u="none" strike="noStrike" dirty="0">
                        <a:solidFill>
                          <a:srgbClr val="000000"/>
                        </a:solidFill>
                        <a:latin typeface="宋体"/>
                      </a:endParaRPr>
                    </a:p>
                  </a:txBody>
                  <a:tcPr marL="9525" marR="9525" marT="9525" marB="0" anchor="ctr"/>
                </a:tc>
                <a:tc>
                  <a:txBody>
                    <a:bodyPr/>
                    <a:lstStyle/>
                    <a:p>
                      <a:pPr algn="ctr" fontAlgn="ctr"/>
                      <a:r>
                        <a:rPr lang="en-US" altLang="zh-CN" sz="1100" u="none" strike="noStrike"/>
                        <a:t>92.2</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43.1</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3.9</a:t>
                      </a:r>
                      <a:endParaRPr lang="en-US" altLang="zh-CN" sz="1100" b="0" i="0" u="none" strike="noStrike">
                        <a:solidFill>
                          <a:srgbClr val="000000"/>
                        </a:solidFill>
                        <a:latin typeface="宋体"/>
                      </a:endParaRPr>
                    </a:p>
                  </a:txBody>
                  <a:tcPr marL="9525" marR="9525" marT="9525" marB="0" anchor="ctr"/>
                </a:tc>
              </a:tr>
              <a:tr h="207268">
                <a:tc>
                  <a:txBody>
                    <a:bodyPr/>
                    <a:lstStyle/>
                    <a:p>
                      <a:pPr algn="ctr" fontAlgn="ctr"/>
                      <a:r>
                        <a:rPr lang="zh-CN" altLang="en-US" sz="1100" b="1" u="none" strike="noStrike" dirty="0">
                          <a:solidFill>
                            <a:schemeClr val="accent4">
                              <a:lumMod val="50000"/>
                            </a:schemeClr>
                          </a:solidFill>
                        </a:rPr>
                        <a:t>泸州老窖</a:t>
                      </a:r>
                      <a:endParaRPr lang="zh-CN" altLang="en-US" sz="1100" b="1" i="0" u="none" strike="noStrike" dirty="0">
                        <a:solidFill>
                          <a:schemeClr val="accent4">
                            <a:lumMod val="50000"/>
                          </a:schemeClr>
                        </a:solidFill>
                        <a:latin typeface="宋体"/>
                      </a:endParaRPr>
                    </a:p>
                  </a:txBody>
                  <a:tcPr marL="9525" marR="9525" marT="9525" marB="0" anchor="ctr"/>
                </a:tc>
                <a:tc>
                  <a:txBody>
                    <a:bodyPr/>
                    <a:lstStyle/>
                    <a:p>
                      <a:pPr algn="ctr" fontAlgn="ctr"/>
                      <a:r>
                        <a:rPr lang="en-US" altLang="zh-CN" sz="1100" b="1" u="none" strike="noStrike" dirty="0">
                          <a:solidFill>
                            <a:schemeClr val="accent4">
                              <a:lumMod val="50000"/>
                            </a:schemeClr>
                          </a:solidFill>
                        </a:rPr>
                        <a:t>33.7</a:t>
                      </a:r>
                      <a:endParaRPr lang="en-US" altLang="zh-CN" sz="1100" b="1" i="0" u="none" strike="noStrike" dirty="0">
                        <a:solidFill>
                          <a:schemeClr val="accent4">
                            <a:lumMod val="50000"/>
                          </a:schemeClr>
                        </a:solidFill>
                        <a:latin typeface="宋体"/>
                      </a:endParaRPr>
                    </a:p>
                  </a:txBody>
                  <a:tcPr marL="9525" marR="9525" marT="9525" marB="0" anchor="ctr"/>
                </a:tc>
                <a:tc>
                  <a:txBody>
                    <a:bodyPr/>
                    <a:lstStyle/>
                    <a:p>
                      <a:pPr algn="ctr" fontAlgn="ctr"/>
                      <a:r>
                        <a:rPr lang="en-US" altLang="zh-CN" sz="1100" b="1" u="none" strike="noStrike">
                          <a:solidFill>
                            <a:schemeClr val="accent4">
                              <a:lumMod val="50000"/>
                            </a:schemeClr>
                          </a:solidFill>
                        </a:rPr>
                        <a:t>26.2</a:t>
                      </a:r>
                      <a:endParaRPr lang="en-US" altLang="zh-CN" sz="1100" b="1" i="0" u="none" strike="noStrike">
                        <a:solidFill>
                          <a:schemeClr val="accent4">
                            <a:lumMod val="50000"/>
                          </a:schemeClr>
                        </a:solidFill>
                        <a:latin typeface="宋体"/>
                      </a:endParaRPr>
                    </a:p>
                  </a:txBody>
                  <a:tcPr marL="9525" marR="9525" marT="9525" marB="0" anchor="ctr"/>
                </a:tc>
                <a:tc>
                  <a:txBody>
                    <a:bodyPr/>
                    <a:lstStyle/>
                    <a:p>
                      <a:pPr algn="ctr" fontAlgn="ctr"/>
                      <a:r>
                        <a:rPr lang="en-US" altLang="zh-CN" sz="1100" b="1" u="none" strike="noStrike">
                          <a:solidFill>
                            <a:schemeClr val="accent4">
                              <a:lumMod val="50000"/>
                            </a:schemeClr>
                          </a:solidFill>
                        </a:rPr>
                        <a:t>53.8</a:t>
                      </a:r>
                      <a:endParaRPr lang="en-US" altLang="zh-CN" sz="1100" b="1" i="0" u="none" strike="noStrike">
                        <a:solidFill>
                          <a:schemeClr val="accent4">
                            <a:lumMod val="50000"/>
                          </a:schemeClr>
                        </a:solidFill>
                        <a:latin typeface="宋体"/>
                      </a:endParaRPr>
                    </a:p>
                  </a:txBody>
                  <a:tcPr marL="9525" marR="9525" marT="9525" marB="0" anchor="ctr"/>
                </a:tc>
                <a:tc>
                  <a:txBody>
                    <a:bodyPr/>
                    <a:lstStyle/>
                    <a:p>
                      <a:pPr algn="ctr" fontAlgn="ctr"/>
                      <a:r>
                        <a:rPr lang="en-US" altLang="zh-CN" sz="1100" b="1" u="none" strike="noStrike">
                          <a:solidFill>
                            <a:schemeClr val="accent4">
                              <a:lumMod val="50000"/>
                            </a:schemeClr>
                          </a:solidFill>
                        </a:rPr>
                        <a:t>74.7</a:t>
                      </a:r>
                      <a:endParaRPr lang="en-US" altLang="zh-CN" sz="1100" b="1" i="0" u="none" strike="noStrike">
                        <a:solidFill>
                          <a:schemeClr val="accent4">
                            <a:lumMod val="50000"/>
                          </a:schemeClr>
                        </a:solidFill>
                        <a:latin typeface="宋体"/>
                      </a:endParaRPr>
                    </a:p>
                  </a:txBody>
                  <a:tcPr marL="9525" marR="9525" marT="9525" marB="0" anchor="ctr"/>
                </a:tc>
                <a:tc>
                  <a:txBody>
                    <a:bodyPr/>
                    <a:lstStyle/>
                    <a:p>
                      <a:pPr algn="ctr" fontAlgn="ctr"/>
                      <a:r>
                        <a:rPr lang="en-US" altLang="zh-CN" sz="1100" b="1" u="none" strike="noStrike">
                          <a:solidFill>
                            <a:schemeClr val="accent4">
                              <a:lumMod val="50000"/>
                            </a:schemeClr>
                          </a:solidFill>
                        </a:rPr>
                        <a:t>24.0</a:t>
                      </a:r>
                      <a:endParaRPr lang="en-US" altLang="zh-CN" sz="1100" b="1" i="0" u="none" strike="noStrike">
                        <a:solidFill>
                          <a:schemeClr val="accent4">
                            <a:lumMod val="50000"/>
                          </a:schemeClr>
                        </a:solidFill>
                        <a:latin typeface="宋体"/>
                      </a:endParaRPr>
                    </a:p>
                  </a:txBody>
                  <a:tcPr marL="9525" marR="9525" marT="9525" marB="0" anchor="ctr"/>
                </a:tc>
              </a:tr>
              <a:tr h="207268">
                <a:tc>
                  <a:txBody>
                    <a:bodyPr/>
                    <a:lstStyle/>
                    <a:p>
                      <a:pPr algn="ctr" fontAlgn="ctr"/>
                      <a:r>
                        <a:rPr lang="zh-CN" altLang="en-US" sz="1100" b="1" u="none" strike="noStrike" dirty="0">
                          <a:solidFill>
                            <a:schemeClr val="accent4">
                              <a:lumMod val="50000"/>
                            </a:schemeClr>
                          </a:solidFill>
                        </a:rPr>
                        <a:t>山西汾酒</a:t>
                      </a:r>
                      <a:endParaRPr lang="zh-CN" altLang="en-US" sz="1100" b="1" i="0" u="none" strike="noStrike" dirty="0">
                        <a:solidFill>
                          <a:schemeClr val="accent4">
                            <a:lumMod val="50000"/>
                          </a:schemeClr>
                        </a:solidFill>
                        <a:latin typeface="宋体"/>
                      </a:endParaRPr>
                    </a:p>
                  </a:txBody>
                  <a:tcPr marL="9525" marR="9525" marT="9525" marB="0" anchor="ctr"/>
                </a:tc>
                <a:tc>
                  <a:txBody>
                    <a:bodyPr/>
                    <a:lstStyle/>
                    <a:p>
                      <a:pPr algn="ctr" fontAlgn="ctr"/>
                      <a:r>
                        <a:rPr lang="en-US" altLang="zh-CN" sz="1100" b="1" u="none" strike="noStrike" dirty="0">
                          <a:solidFill>
                            <a:schemeClr val="accent4">
                              <a:lumMod val="50000"/>
                            </a:schemeClr>
                          </a:solidFill>
                        </a:rPr>
                        <a:t>32.4</a:t>
                      </a:r>
                      <a:endParaRPr lang="en-US" altLang="zh-CN" sz="1100" b="1" i="0" u="none" strike="noStrike" dirty="0">
                        <a:solidFill>
                          <a:schemeClr val="accent4">
                            <a:lumMod val="50000"/>
                          </a:schemeClr>
                        </a:solidFill>
                        <a:latin typeface="宋体"/>
                      </a:endParaRPr>
                    </a:p>
                  </a:txBody>
                  <a:tcPr marL="9525" marR="9525" marT="9525" marB="0" anchor="ctr"/>
                </a:tc>
                <a:tc>
                  <a:txBody>
                    <a:bodyPr/>
                    <a:lstStyle/>
                    <a:p>
                      <a:pPr algn="ctr" fontAlgn="ctr"/>
                      <a:r>
                        <a:rPr lang="en-US" altLang="zh-CN" sz="1100" b="1" u="none" strike="noStrike" dirty="0">
                          <a:solidFill>
                            <a:schemeClr val="accent4">
                              <a:lumMod val="50000"/>
                            </a:schemeClr>
                          </a:solidFill>
                        </a:rPr>
                        <a:t>48.6</a:t>
                      </a:r>
                      <a:endParaRPr lang="en-US" altLang="zh-CN" sz="1100" b="1" i="0" u="none" strike="noStrike" dirty="0">
                        <a:solidFill>
                          <a:schemeClr val="accent4">
                            <a:lumMod val="50000"/>
                          </a:schemeClr>
                        </a:solidFill>
                        <a:latin typeface="宋体"/>
                      </a:endParaRPr>
                    </a:p>
                  </a:txBody>
                  <a:tcPr marL="9525" marR="9525" marT="9525" marB="0" anchor="ctr"/>
                </a:tc>
                <a:tc>
                  <a:txBody>
                    <a:bodyPr/>
                    <a:lstStyle/>
                    <a:p>
                      <a:pPr algn="ctr" fontAlgn="ctr"/>
                      <a:r>
                        <a:rPr lang="en-US" altLang="zh-CN" sz="1100" b="1" u="none" strike="noStrike">
                          <a:solidFill>
                            <a:schemeClr val="accent4">
                              <a:lumMod val="50000"/>
                            </a:schemeClr>
                          </a:solidFill>
                        </a:rPr>
                        <a:t>54.6</a:t>
                      </a:r>
                      <a:endParaRPr lang="en-US" altLang="zh-CN" sz="1100" b="1" i="0" u="none" strike="noStrike">
                        <a:solidFill>
                          <a:schemeClr val="accent4">
                            <a:lumMod val="50000"/>
                          </a:schemeClr>
                        </a:solidFill>
                        <a:latin typeface="宋体"/>
                      </a:endParaRPr>
                    </a:p>
                  </a:txBody>
                  <a:tcPr marL="9525" marR="9525" marT="9525" marB="0" anchor="ctr"/>
                </a:tc>
                <a:tc>
                  <a:txBody>
                    <a:bodyPr/>
                    <a:lstStyle/>
                    <a:p>
                      <a:pPr algn="ctr" fontAlgn="ctr"/>
                      <a:r>
                        <a:rPr lang="en-US" altLang="zh-CN" sz="1100" b="1" u="none" strike="noStrike" dirty="0">
                          <a:solidFill>
                            <a:schemeClr val="accent4">
                              <a:lumMod val="50000"/>
                            </a:schemeClr>
                          </a:solidFill>
                        </a:rPr>
                        <a:t>70.9</a:t>
                      </a:r>
                      <a:endParaRPr lang="en-US" altLang="zh-CN" sz="1100" b="1" i="0" u="none" strike="noStrike" dirty="0">
                        <a:solidFill>
                          <a:schemeClr val="accent4">
                            <a:lumMod val="50000"/>
                          </a:schemeClr>
                        </a:solidFill>
                        <a:latin typeface="宋体"/>
                      </a:endParaRPr>
                    </a:p>
                  </a:txBody>
                  <a:tcPr marL="9525" marR="9525" marT="9525" marB="0" anchor="ctr"/>
                </a:tc>
                <a:tc>
                  <a:txBody>
                    <a:bodyPr/>
                    <a:lstStyle/>
                    <a:p>
                      <a:pPr algn="ctr" fontAlgn="ctr"/>
                      <a:r>
                        <a:rPr lang="en-US" altLang="zh-CN" sz="1100" b="1" u="none" strike="noStrike" dirty="0">
                          <a:solidFill>
                            <a:schemeClr val="accent4">
                              <a:lumMod val="50000"/>
                            </a:schemeClr>
                          </a:solidFill>
                        </a:rPr>
                        <a:t>14.7</a:t>
                      </a:r>
                      <a:endParaRPr lang="en-US" altLang="zh-CN" sz="1100" b="1" i="0" u="none" strike="noStrike" dirty="0">
                        <a:solidFill>
                          <a:schemeClr val="accent4">
                            <a:lumMod val="50000"/>
                          </a:schemeClr>
                        </a:solidFill>
                        <a:latin typeface="宋体"/>
                      </a:endParaRPr>
                    </a:p>
                  </a:txBody>
                  <a:tcPr marL="9525" marR="9525" marT="9525" marB="0" anchor="ctr"/>
                </a:tc>
              </a:tr>
              <a:tr h="207268">
                <a:tc>
                  <a:txBody>
                    <a:bodyPr/>
                    <a:lstStyle/>
                    <a:p>
                      <a:pPr algn="ctr" fontAlgn="ctr"/>
                      <a:r>
                        <a:rPr lang="zh-CN" altLang="en-US" sz="1100" u="none" strike="noStrike"/>
                        <a:t>古井贡酒</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dirty="0"/>
                        <a:t>25.6</a:t>
                      </a:r>
                      <a:endParaRPr lang="en-US" altLang="zh-CN" sz="1100" b="0" i="0" u="none" strike="noStrike" dirty="0">
                        <a:solidFill>
                          <a:srgbClr val="000000"/>
                        </a:solidFill>
                        <a:latin typeface="宋体"/>
                      </a:endParaRPr>
                    </a:p>
                  </a:txBody>
                  <a:tcPr marL="9525" marR="9525" marT="9525" marB="0" anchor="ctr"/>
                </a:tc>
                <a:tc>
                  <a:txBody>
                    <a:bodyPr/>
                    <a:lstStyle/>
                    <a:p>
                      <a:pPr algn="ctr" fontAlgn="ctr"/>
                      <a:r>
                        <a:rPr lang="en-US" altLang="zh-CN" sz="1100" u="none" strike="noStrike" dirty="0"/>
                        <a:t>17.8</a:t>
                      </a:r>
                      <a:endParaRPr lang="en-US" altLang="zh-CN" sz="1100" b="0" i="0" u="none" strike="noStrike" dirty="0">
                        <a:solidFill>
                          <a:srgbClr val="000000"/>
                        </a:solidFill>
                        <a:latin typeface="宋体"/>
                      </a:endParaRPr>
                    </a:p>
                  </a:txBody>
                  <a:tcPr marL="9525" marR="9525" marT="9525" marB="0" anchor="ctr"/>
                </a:tc>
                <a:tc>
                  <a:txBody>
                    <a:bodyPr/>
                    <a:lstStyle/>
                    <a:p>
                      <a:pPr algn="ctr" fontAlgn="ctr"/>
                      <a:r>
                        <a:rPr lang="en-US" altLang="zh-CN" sz="1100" u="none" strike="noStrike" dirty="0"/>
                        <a:t>41.3</a:t>
                      </a:r>
                      <a:endParaRPr lang="en-US" altLang="zh-CN" sz="1100" b="0" i="0" u="none" strike="noStrike" dirty="0">
                        <a:solidFill>
                          <a:srgbClr val="000000"/>
                        </a:solidFill>
                        <a:latin typeface="宋体"/>
                      </a:endParaRPr>
                    </a:p>
                  </a:txBody>
                  <a:tcPr marL="9525" marR="9525" marT="9525" marB="0" anchor="ctr"/>
                </a:tc>
                <a:tc>
                  <a:txBody>
                    <a:bodyPr/>
                    <a:lstStyle/>
                    <a:p>
                      <a:pPr algn="ctr" fontAlgn="ctr"/>
                      <a:r>
                        <a:rPr lang="en-US" altLang="zh-CN" sz="1100" u="none" strike="noStrike" dirty="0"/>
                        <a:t>79.7</a:t>
                      </a:r>
                      <a:endParaRPr lang="en-US" altLang="zh-CN" sz="1100" b="0" i="0" u="none" strike="noStrike" dirty="0">
                        <a:solidFill>
                          <a:srgbClr val="000000"/>
                        </a:solidFill>
                        <a:latin typeface="宋体"/>
                      </a:endParaRPr>
                    </a:p>
                  </a:txBody>
                  <a:tcPr marL="9525" marR="9525" marT="9525" marB="0" anchor="ctr"/>
                </a:tc>
                <a:tc>
                  <a:txBody>
                    <a:bodyPr/>
                    <a:lstStyle/>
                    <a:p>
                      <a:pPr algn="ctr" fontAlgn="ctr"/>
                      <a:r>
                        <a:rPr lang="en-US" altLang="zh-CN" sz="1100" u="none" strike="noStrike" dirty="0"/>
                        <a:t>18.8</a:t>
                      </a:r>
                      <a:endParaRPr lang="en-US" altLang="zh-CN" sz="1100" b="0" i="0" u="none" strike="noStrike" dirty="0">
                        <a:solidFill>
                          <a:srgbClr val="000000"/>
                        </a:solidFill>
                        <a:latin typeface="宋体"/>
                      </a:endParaRPr>
                    </a:p>
                  </a:txBody>
                  <a:tcPr marL="9525" marR="9525" marT="9525" marB="0" anchor="ctr"/>
                </a:tc>
              </a:tr>
              <a:tr h="207268">
                <a:tc>
                  <a:txBody>
                    <a:bodyPr/>
                    <a:lstStyle/>
                    <a:p>
                      <a:pPr algn="ctr" fontAlgn="ctr"/>
                      <a:r>
                        <a:rPr lang="zh-CN" altLang="en-US" sz="1100" u="none" strike="noStrike"/>
                        <a:t>今世缘</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14.9</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31.1</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dirty="0"/>
                        <a:t>31.6</a:t>
                      </a:r>
                      <a:endParaRPr lang="en-US" altLang="zh-CN" sz="1100" b="0" i="0" u="none" strike="noStrike" dirty="0">
                        <a:solidFill>
                          <a:srgbClr val="000000"/>
                        </a:solidFill>
                        <a:latin typeface="宋体"/>
                      </a:endParaRPr>
                    </a:p>
                  </a:txBody>
                  <a:tcPr marL="9525" marR="9525" marT="9525" marB="0" anchor="ctr"/>
                </a:tc>
                <a:tc>
                  <a:txBody>
                    <a:bodyPr/>
                    <a:lstStyle/>
                    <a:p>
                      <a:pPr algn="ctr" fontAlgn="ctr"/>
                      <a:r>
                        <a:rPr lang="en-US" altLang="zh-CN" sz="1100" u="none" strike="noStrike" dirty="0"/>
                        <a:t>74.3</a:t>
                      </a:r>
                      <a:endParaRPr lang="en-US" altLang="zh-CN" sz="1100" b="0" i="0" u="none" strike="noStrike" dirty="0">
                        <a:solidFill>
                          <a:srgbClr val="000000"/>
                        </a:solidFill>
                        <a:latin typeface="宋体"/>
                      </a:endParaRPr>
                    </a:p>
                  </a:txBody>
                  <a:tcPr marL="9525" marR="9525" marT="9525" marB="0" anchor="ctr"/>
                </a:tc>
                <a:tc>
                  <a:txBody>
                    <a:bodyPr/>
                    <a:lstStyle/>
                    <a:p>
                      <a:pPr algn="ctr" fontAlgn="ctr"/>
                      <a:r>
                        <a:rPr lang="en-US" altLang="zh-CN" sz="1100" u="none" strike="noStrike" dirty="0"/>
                        <a:t>23.0</a:t>
                      </a:r>
                      <a:endParaRPr lang="en-US" altLang="zh-CN" sz="1100" b="0" i="0" u="none" strike="noStrike" dirty="0">
                        <a:solidFill>
                          <a:srgbClr val="000000"/>
                        </a:solidFill>
                        <a:latin typeface="宋体"/>
                      </a:endParaRPr>
                    </a:p>
                  </a:txBody>
                  <a:tcPr marL="9525" marR="9525" marT="9525" marB="0" anchor="ctr"/>
                </a:tc>
              </a:tr>
              <a:tr h="207268">
                <a:tc>
                  <a:txBody>
                    <a:bodyPr/>
                    <a:lstStyle/>
                    <a:p>
                      <a:pPr algn="ctr" fontAlgn="ctr"/>
                      <a:r>
                        <a:rPr lang="zh-CN" altLang="en-US" sz="1100" u="none" strike="noStrike"/>
                        <a:t>口子窖</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12.5</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21.0</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37.2</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74.7</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8.0</a:t>
                      </a:r>
                      <a:endParaRPr lang="en-US" altLang="zh-CN" sz="1100" b="0" i="0" u="none" strike="noStrike">
                        <a:solidFill>
                          <a:srgbClr val="000000"/>
                        </a:solidFill>
                        <a:latin typeface="宋体"/>
                      </a:endParaRPr>
                    </a:p>
                  </a:txBody>
                  <a:tcPr marL="9525" marR="9525" marT="9525" marB="0" anchor="ctr"/>
                </a:tc>
              </a:tr>
              <a:tr h="207268">
                <a:tc>
                  <a:txBody>
                    <a:bodyPr/>
                    <a:lstStyle/>
                    <a:p>
                      <a:pPr algn="ctr" fontAlgn="ctr"/>
                      <a:r>
                        <a:rPr lang="zh-CN" altLang="en-US" sz="1100" u="none" strike="noStrike"/>
                        <a:t>迎驾贡酒</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11.3</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11.9</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12.3</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65.4</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22.8</a:t>
                      </a:r>
                      <a:endParaRPr lang="en-US" altLang="zh-CN" sz="1100" b="0" i="0" u="none" strike="noStrike">
                        <a:solidFill>
                          <a:srgbClr val="000000"/>
                        </a:solidFill>
                        <a:latin typeface="宋体"/>
                      </a:endParaRPr>
                    </a:p>
                  </a:txBody>
                  <a:tcPr marL="9525" marR="9525" marT="9525" marB="0" anchor="ctr"/>
                </a:tc>
              </a:tr>
              <a:tr h="207268">
                <a:tc>
                  <a:txBody>
                    <a:bodyPr/>
                    <a:lstStyle/>
                    <a:p>
                      <a:pPr algn="ctr" fontAlgn="ctr"/>
                      <a:r>
                        <a:rPr lang="zh-CN" altLang="en-US" sz="1100" u="none" strike="noStrike"/>
                        <a:t>水井坊</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7.5</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87.7</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68.0</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80.8</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25.5</a:t>
                      </a:r>
                      <a:endParaRPr lang="en-US" altLang="zh-CN" sz="1100" b="0" i="0" u="none" strike="noStrike">
                        <a:solidFill>
                          <a:srgbClr val="000000"/>
                        </a:solidFill>
                        <a:latin typeface="宋体"/>
                      </a:endParaRPr>
                    </a:p>
                  </a:txBody>
                  <a:tcPr marL="9525" marR="9525" marT="9525" marB="0" anchor="ctr"/>
                </a:tc>
              </a:tr>
              <a:tr h="207268">
                <a:tc>
                  <a:txBody>
                    <a:bodyPr/>
                    <a:lstStyle/>
                    <a:p>
                      <a:pPr algn="ctr" fontAlgn="ctr"/>
                      <a:r>
                        <a:rPr lang="zh-CN" altLang="en-US" sz="1100" u="none" strike="noStrike"/>
                        <a:t>老白干酒</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7.4</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6.1</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81.0</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61.9</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32.4</a:t>
                      </a:r>
                      <a:endParaRPr lang="en-US" altLang="zh-CN" sz="1100" b="0" i="0" u="none" strike="noStrike">
                        <a:solidFill>
                          <a:srgbClr val="000000"/>
                        </a:solidFill>
                        <a:latin typeface="宋体"/>
                      </a:endParaRPr>
                    </a:p>
                  </a:txBody>
                  <a:tcPr marL="9525" marR="9525" marT="9525" marB="0" anchor="ctr"/>
                </a:tc>
              </a:tr>
              <a:tr h="207268">
                <a:tc>
                  <a:txBody>
                    <a:bodyPr/>
                    <a:lstStyle/>
                    <a:p>
                      <a:pPr algn="ctr" fontAlgn="ctr"/>
                      <a:r>
                        <a:rPr lang="zh-CN" altLang="en-US" sz="1100" u="none" strike="noStrike"/>
                        <a:t>舍得酒业</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5.2</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22.0</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111.4</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69.5</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56.6</a:t>
                      </a:r>
                      <a:endParaRPr lang="en-US" altLang="zh-CN" sz="1100" b="0" i="0" u="none" strike="noStrike">
                        <a:solidFill>
                          <a:srgbClr val="000000"/>
                        </a:solidFill>
                        <a:latin typeface="宋体"/>
                      </a:endParaRPr>
                    </a:p>
                  </a:txBody>
                  <a:tcPr marL="9525" marR="9525" marT="9525" marB="0" anchor="ctr"/>
                </a:tc>
              </a:tr>
              <a:tr h="207268">
                <a:tc>
                  <a:txBody>
                    <a:bodyPr/>
                    <a:lstStyle/>
                    <a:p>
                      <a:pPr algn="ctr" fontAlgn="ctr"/>
                      <a:r>
                        <a:rPr lang="zh-CN" altLang="en-US" sz="1100" u="none" strike="noStrike"/>
                        <a:t>伊力特</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5.2</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8.6</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8.4</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50.1</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2.1</a:t>
                      </a:r>
                      <a:endParaRPr lang="en-US" altLang="zh-CN" sz="1100" b="0" i="0" u="none" strike="noStrike">
                        <a:solidFill>
                          <a:srgbClr val="000000"/>
                        </a:solidFill>
                        <a:latin typeface="宋体"/>
                      </a:endParaRPr>
                    </a:p>
                  </a:txBody>
                  <a:tcPr marL="9525" marR="9525" marT="9525" marB="0" anchor="ctr"/>
                </a:tc>
              </a:tr>
              <a:tr h="207268">
                <a:tc>
                  <a:txBody>
                    <a:bodyPr/>
                    <a:lstStyle/>
                    <a:p>
                      <a:pPr algn="ctr" fontAlgn="ctr"/>
                      <a:r>
                        <a:rPr lang="zh-CN" altLang="en-US" sz="1100" u="none" strike="noStrike"/>
                        <a:t>金徽酒</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4.9</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5.4</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6.6</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62.0</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27.3</a:t>
                      </a:r>
                      <a:endParaRPr lang="en-US" altLang="zh-CN" sz="1100" b="0" i="0" u="none" strike="noStrike">
                        <a:solidFill>
                          <a:srgbClr val="000000"/>
                        </a:solidFill>
                        <a:latin typeface="宋体"/>
                      </a:endParaRPr>
                    </a:p>
                  </a:txBody>
                  <a:tcPr marL="9525" marR="9525" marT="9525" marB="0" anchor="ctr"/>
                </a:tc>
              </a:tr>
              <a:tr h="207268">
                <a:tc>
                  <a:txBody>
                    <a:bodyPr/>
                    <a:lstStyle/>
                    <a:p>
                      <a:pPr algn="ctr" fontAlgn="ctr"/>
                      <a:r>
                        <a:rPr lang="zh-CN" altLang="en-US" sz="1100" u="none" strike="noStrike"/>
                        <a:t>金种子酒</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3.1</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-11.6</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17.3</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50.8</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14.2</a:t>
                      </a:r>
                      <a:endParaRPr lang="en-US" altLang="zh-CN" sz="1100" b="0" i="0" u="none" strike="noStrike">
                        <a:solidFill>
                          <a:srgbClr val="000000"/>
                        </a:solidFill>
                        <a:latin typeface="宋体"/>
                      </a:endParaRPr>
                    </a:p>
                  </a:txBody>
                  <a:tcPr marL="9525" marR="9525" marT="9525" marB="0" anchor="ctr"/>
                </a:tc>
              </a:tr>
              <a:tr h="207268">
                <a:tc>
                  <a:txBody>
                    <a:bodyPr/>
                    <a:lstStyle/>
                    <a:p>
                      <a:pPr algn="ctr" fontAlgn="ctr"/>
                      <a:r>
                        <a:rPr lang="zh-CN" altLang="en-US" sz="1100" u="none" strike="noStrike"/>
                        <a:t>酒鬼酒</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2.7</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46.1</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75.6</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80.9</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28.5</a:t>
                      </a:r>
                      <a:endParaRPr lang="en-US" altLang="zh-CN" sz="1100" b="0" i="0" u="none" strike="noStrike">
                        <a:solidFill>
                          <a:srgbClr val="000000"/>
                        </a:solidFill>
                        <a:latin typeface="宋体"/>
                      </a:endParaRPr>
                    </a:p>
                  </a:txBody>
                  <a:tcPr marL="9525" marR="9525" marT="9525" marB="0" anchor="ctr"/>
                </a:tc>
              </a:tr>
              <a:tr h="207268">
                <a:tc>
                  <a:txBody>
                    <a:bodyPr/>
                    <a:lstStyle/>
                    <a:p>
                      <a:pPr algn="ctr" fontAlgn="ctr"/>
                      <a:r>
                        <a:rPr lang="en-US" sz="1100" u="none" strike="noStrike"/>
                        <a:t>*ST</a:t>
                      </a:r>
                      <a:r>
                        <a:rPr lang="zh-CN" altLang="en-US" sz="1100" u="none" strike="noStrike"/>
                        <a:t>皇台</a:t>
                      </a:r>
                      <a:endParaRPr lang="zh-CN" altLang="en-US"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0.1</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-21.6</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2.4</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0.2</a:t>
                      </a:r>
                      <a:endParaRPr lang="en-US" altLang="zh-CN" sz="1100" b="0" i="0" u="none" strike="noStrike">
                        <a:solidFill>
                          <a:srgbClr val="000000"/>
                        </a:solidFill>
                        <a:latin typeface="宋体"/>
                      </a:endParaRPr>
                    </a:p>
                  </a:txBody>
                  <a:tcPr marL="9525" marR="9525" marT="9525" marB="0" anchor="ctr"/>
                </a:tc>
                <a:tc>
                  <a:txBody>
                    <a:bodyPr/>
                    <a:lstStyle/>
                    <a:p>
                      <a:pPr algn="ctr" fontAlgn="ctr"/>
                      <a:r>
                        <a:rPr lang="en-US" altLang="zh-CN" sz="1100" u="none" strike="noStrike"/>
                        <a:t>12.1</a:t>
                      </a:r>
                      <a:endParaRPr lang="en-US" altLang="zh-CN" sz="1100" b="0" i="0" u="none" strike="noStrike">
                        <a:solidFill>
                          <a:srgbClr val="000000"/>
                        </a:solidFill>
                        <a:latin typeface="宋体"/>
                      </a:endParaRPr>
                    </a:p>
                  </a:txBody>
                  <a:tcPr marL="9525" marR="9525" marT="9525" marB="0" anchor="ctr"/>
                </a:tc>
              </a:tr>
              <a:tr h="207268">
                <a:tc>
                  <a:txBody>
                    <a:bodyPr/>
                    <a:lstStyle/>
                    <a:p>
                      <a:pPr algn="ctr" fontAlgn="ctr"/>
                      <a:r>
                        <a:rPr lang="zh-CN" altLang="en-US" sz="1100" b="1" u="none" strike="noStrike" dirty="0">
                          <a:solidFill>
                            <a:schemeClr val="bg1"/>
                          </a:solidFill>
                        </a:rPr>
                        <a:t>中位数</a:t>
                      </a:r>
                      <a:endParaRPr lang="zh-CN" altLang="en-US" sz="1100" b="1" i="0" u="none" strike="noStrike" dirty="0">
                        <a:solidFill>
                          <a:schemeClr val="bg1"/>
                        </a:solidFill>
                        <a:latin typeface="宋体"/>
                      </a:endParaRPr>
                    </a:p>
                  </a:txBody>
                  <a:tcPr marL="9525" marR="9525" marT="9525" marB="0" anchor="ctr">
                    <a:solidFill>
                      <a:schemeClr val="accent4">
                        <a:lumMod val="50000"/>
                      </a:schemeClr>
                    </a:solidFill>
                  </a:tcPr>
                </a:tc>
                <a:tc>
                  <a:txBody>
                    <a:bodyPr/>
                    <a:lstStyle/>
                    <a:p>
                      <a:pPr algn="ctr" fontAlgn="ctr"/>
                      <a:r>
                        <a:rPr lang="en-US" altLang="zh-CN" sz="1100" b="1" u="none" strike="noStrike" dirty="0">
                          <a:solidFill>
                            <a:schemeClr val="bg1"/>
                          </a:solidFill>
                        </a:rPr>
                        <a:t>11.9</a:t>
                      </a:r>
                      <a:endParaRPr lang="en-US" altLang="zh-CN" sz="1100" b="1" i="0" u="none" strike="noStrike" dirty="0">
                        <a:solidFill>
                          <a:schemeClr val="bg1"/>
                        </a:solidFill>
                        <a:latin typeface="宋体"/>
                      </a:endParaRPr>
                    </a:p>
                  </a:txBody>
                  <a:tcPr marL="9525" marR="9525" marT="9525" marB="0" anchor="ctr">
                    <a:solidFill>
                      <a:schemeClr val="accent4">
                        <a:lumMod val="50000"/>
                      </a:schemeClr>
                    </a:solidFill>
                  </a:tcPr>
                </a:tc>
                <a:tc>
                  <a:txBody>
                    <a:bodyPr/>
                    <a:lstStyle/>
                    <a:p>
                      <a:pPr algn="ctr" fontAlgn="ctr"/>
                      <a:r>
                        <a:rPr lang="en-US" altLang="zh-CN" sz="1100" b="1" u="none" strike="noStrike" dirty="0">
                          <a:solidFill>
                            <a:schemeClr val="bg1"/>
                          </a:solidFill>
                        </a:rPr>
                        <a:t>21.5</a:t>
                      </a:r>
                      <a:endParaRPr lang="en-US" altLang="zh-CN" sz="1100" b="1" i="0" u="none" strike="noStrike" dirty="0">
                        <a:solidFill>
                          <a:schemeClr val="bg1"/>
                        </a:solidFill>
                        <a:latin typeface="宋体"/>
                      </a:endParaRPr>
                    </a:p>
                  </a:txBody>
                  <a:tcPr marL="9525" marR="9525" marT="9525" marB="0" anchor="ctr">
                    <a:solidFill>
                      <a:schemeClr val="accent4">
                        <a:lumMod val="50000"/>
                      </a:schemeClr>
                    </a:solidFill>
                  </a:tcPr>
                </a:tc>
                <a:tc>
                  <a:txBody>
                    <a:bodyPr/>
                    <a:lstStyle/>
                    <a:p>
                      <a:pPr algn="ctr" fontAlgn="ctr"/>
                      <a:r>
                        <a:rPr lang="en-US" altLang="zh-CN" sz="1100" b="1" u="none" strike="noStrike" dirty="0">
                          <a:solidFill>
                            <a:schemeClr val="bg1"/>
                          </a:solidFill>
                        </a:rPr>
                        <a:t>39.5</a:t>
                      </a:r>
                      <a:endParaRPr lang="en-US" altLang="zh-CN" sz="1100" b="1" i="0" u="none" strike="noStrike" dirty="0">
                        <a:solidFill>
                          <a:schemeClr val="bg1"/>
                        </a:solidFill>
                        <a:latin typeface="宋体"/>
                      </a:endParaRPr>
                    </a:p>
                  </a:txBody>
                  <a:tcPr marL="9525" marR="9525" marT="9525" marB="0" anchor="ctr">
                    <a:solidFill>
                      <a:schemeClr val="accent4">
                        <a:lumMod val="50000"/>
                      </a:schemeClr>
                    </a:solidFill>
                  </a:tcPr>
                </a:tc>
                <a:tc>
                  <a:txBody>
                    <a:bodyPr/>
                    <a:lstStyle/>
                    <a:p>
                      <a:pPr algn="ctr" fontAlgn="ctr"/>
                      <a:r>
                        <a:rPr lang="en-US" altLang="zh-CN" sz="1100" b="1" u="none" strike="noStrike" dirty="0">
                          <a:solidFill>
                            <a:schemeClr val="bg1"/>
                          </a:solidFill>
                        </a:rPr>
                        <a:t>72.1</a:t>
                      </a:r>
                      <a:endParaRPr lang="en-US" altLang="zh-CN" sz="1100" b="1" i="0" u="none" strike="noStrike" dirty="0">
                        <a:solidFill>
                          <a:schemeClr val="bg1"/>
                        </a:solidFill>
                        <a:latin typeface="宋体"/>
                      </a:endParaRPr>
                    </a:p>
                  </a:txBody>
                  <a:tcPr marL="9525" marR="9525" marT="9525" marB="0" anchor="ctr">
                    <a:solidFill>
                      <a:schemeClr val="accent4">
                        <a:lumMod val="50000"/>
                      </a:schemeClr>
                    </a:solidFill>
                  </a:tcPr>
                </a:tc>
                <a:tc>
                  <a:txBody>
                    <a:bodyPr/>
                    <a:lstStyle/>
                    <a:p>
                      <a:pPr algn="ctr" fontAlgn="ctr"/>
                      <a:r>
                        <a:rPr lang="en-US" altLang="zh-CN" sz="1100" b="1" u="none" strike="noStrike" dirty="0">
                          <a:solidFill>
                            <a:schemeClr val="bg1"/>
                          </a:solidFill>
                        </a:rPr>
                        <a:t>20.8</a:t>
                      </a:r>
                      <a:endParaRPr lang="en-US" altLang="zh-CN" sz="1100" b="1" i="0" u="none" strike="noStrike" dirty="0">
                        <a:solidFill>
                          <a:schemeClr val="bg1"/>
                        </a:solidFill>
                        <a:latin typeface="宋体"/>
                      </a:endParaRPr>
                    </a:p>
                  </a:txBody>
                  <a:tcPr marL="9525" marR="9525" marT="9525" marB="0" anchor="ctr">
                    <a:solidFill>
                      <a:schemeClr val="accent4">
                        <a:lumMod val="50000"/>
                      </a:schemeClr>
                    </a:solidFill>
                  </a:tcPr>
                </a:tc>
              </a:tr>
            </a:tbl>
          </a:graphicData>
        </a:graphic>
      </p:graphicFrame>
      <p:sp>
        <p:nvSpPr>
          <p:cNvPr id="4" name="矩形 3"/>
          <p:cNvSpPr/>
          <p:nvPr/>
        </p:nvSpPr>
        <p:spPr>
          <a:xfrm>
            <a:off x="1928794" y="214296"/>
            <a:ext cx="532859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smtClean="0">
                <a:solidFill>
                  <a:schemeClr val="tx1"/>
                </a:solidFill>
              </a:rPr>
              <a:t>申万白酒行业</a:t>
            </a:r>
            <a:r>
              <a:rPr lang="en-US" altLang="zh-CN" b="1" dirty="0" smtClean="0">
                <a:solidFill>
                  <a:schemeClr val="tx1"/>
                </a:solidFill>
              </a:rPr>
              <a:t>18</a:t>
            </a:r>
            <a:r>
              <a:rPr lang="zh-CN" altLang="en-US" b="1" dirty="0" smtClean="0">
                <a:solidFill>
                  <a:schemeClr val="tx1"/>
                </a:solidFill>
              </a:rPr>
              <a:t>年</a:t>
            </a:r>
            <a:r>
              <a:rPr lang="en-US" altLang="zh-CN" b="1" dirty="0" smtClean="0">
                <a:solidFill>
                  <a:schemeClr val="tx1"/>
                </a:solidFill>
              </a:rPr>
              <a:t>1</a:t>
            </a:r>
            <a:r>
              <a:rPr lang="zh-CN" altLang="en-US" b="1" dirty="0" smtClean="0">
                <a:solidFill>
                  <a:schemeClr val="tx1"/>
                </a:solidFill>
              </a:rPr>
              <a:t>季度财务数据统计</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shms.wind.com.cn/owa/attachment.ashx?id=RgAAAADNQHcXSk9hRZpxB6nkRs0mBwC6eM67AUyCTaeDag578yp8AAo3BwlnAAC6eM67AUyCTaeDag578yp8ADaUXXk3AAAJ&amp;attcnt=1&amp;attid0=EABfaPVrUg%2b8QbAxVeR1qVWF"/>
          <p:cNvSpPr>
            <a:spLocks noChangeAspect="1" noChangeArrowheads="1"/>
          </p:cNvSpPr>
          <p:nvPr/>
        </p:nvSpPr>
        <p:spPr bwMode="auto">
          <a:xfrm>
            <a:off x="25400" y="-1706563"/>
            <a:ext cx="6762750" cy="356235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8" name="AutoShape 4" descr="https://shms.wind.com.cn/owa/attachment.ashx?id=RgAAAADNQHcXSk9hRZpxB6nkRs0mBwC6eM67AUyCTaeDag578yp8AAo3BwlnAAC6eM67AUyCTaeDag578yp8ADaUXXk3AAAJ&amp;attcnt=1&amp;attid0=EABfaPVrUg%2b8QbAxVeR1qVWF"/>
          <p:cNvSpPr>
            <a:spLocks noChangeAspect="1" noChangeArrowheads="1"/>
          </p:cNvSpPr>
          <p:nvPr/>
        </p:nvSpPr>
        <p:spPr bwMode="auto">
          <a:xfrm>
            <a:off x="25400" y="-1706563"/>
            <a:ext cx="6762750" cy="356235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5" name="图表 4"/>
          <p:cNvGraphicFramePr/>
          <p:nvPr/>
        </p:nvGraphicFramePr>
        <p:xfrm>
          <a:off x="785786" y="428610"/>
          <a:ext cx="7500990" cy="40719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28662" y="348820"/>
            <a:ext cx="7219932" cy="4508946"/>
          </a:xfrm>
          <a:prstGeom prst="rect">
            <a:avLst/>
          </a:prstGeom>
          <a:noFill/>
          <a:ln w="9525">
            <a:noFill/>
            <a:miter lim="800000"/>
            <a:headEnd/>
            <a:tailEnd/>
          </a:ln>
          <a:effectLst/>
        </p:spPr>
      </p:pic>
    </p:spTree>
    <p:extLst>
      <p:ext uri="{BB962C8B-B14F-4D97-AF65-F5344CB8AC3E}">
        <p14:creationId xmlns:p14="http://schemas.microsoft.com/office/powerpoint/2010/main" val="3891419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0"/>
          <p:cNvSpPr txBox="1"/>
          <p:nvPr/>
        </p:nvSpPr>
        <p:spPr>
          <a:xfrm>
            <a:off x="1403647" y="2950159"/>
            <a:ext cx="6408712" cy="461665"/>
          </a:xfrm>
          <a:prstGeom prst="rect">
            <a:avLst/>
          </a:prstGeom>
          <a:noFill/>
        </p:spPr>
        <p:txBody>
          <a:bodyPr wrap="square" rtlCol="0">
            <a:spAutoFit/>
          </a:bodyPr>
          <a:lstStyle/>
          <a:p>
            <a:r>
              <a:rPr lang="zh-CN" altLang="en-US" sz="2400" b="1" dirty="0">
                <a:solidFill>
                  <a:schemeClr val="accent1">
                    <a:lumMod val="50000"/>
                  </a:schemeClr>
                </a:solidFill>
                <a:latin typeface="微软雅黑" pitchFamily="34" charset="-122"/>
                <a:ea typeface="微软雅黑" pitchFamily="34" charset="-122"/>
              </a:rPr>
              <a:t>聚焦次高端市场、经营战略清晰、可持续增长</a:t>
            </a:r>
          </a:p>
        </p:txBody>
      </p:sp>
      <p:sp>
        <p:nvSpPr>
          <p:cNvPr id="4" name="TextBox 3"/>
          <p:cNvSpPr txBox="1"/>
          <p:nvPr/>
        </p:nvSpPr>
        <p:spPr>
          <a:xfrm>
            <a:off x="1439650" y="3526223"/>
            <a:ext cx="6336705" cy="1117229"/>
          </a:xfrm>
          <a:prstGeom prst="rect">
            <a:avLst/>
          </a:prstGeom>
          <a:noFill/>
        </p:spPr>
        <p:txBody>
          <a:bodyPr wrap="square" rtlCol="0">
            <a:spAutoFit/>
          </a:bodyPr>
          <a:lstStyle/>
          <a:p>
            <a:pPr marL="285750" indent="-285750" algn="ctr" defTabSz="711200">
              <a:spcBef>
                <a:spcPct val="0"/>
              </a:spcBef>
              <a:spcAft>
                <a:spcPct val="35000"/>
              </a:spcAft>
              <a:buFont typeface="Wingdings" panose="05000000000000000000" pitchFamily="2" charset="2"/>
              <a:buChar char="Ø"/>
            </a:pPr>
            <a:r>
              <a:rPr lang="zh-CN" altLang="en-US" b="1" dirty="0">
                <a:solidFill>
                  <a:schemeClr val="tx1">
                    <a:lumMod val="65000"/>
                    <a:lumOff val="35000"/>
                  </a:schemeClr>
                </a:solidFill>
                <a:latin typeface="+mn-ea"/>
              </a:rPr>
              <a:t>重品牌、优化产品</a:t>
            </a:r>
            <a:r>
              <a:rPr lang="zh-CN" altLang="en-US" b="1" dirty="0" smtClean="0">
                <a:solidFill>
                  <a:schemeClr val="tx1">
                    <a:lumMod val="65000"/>
                    <a:lumOff val="35000"/>
                  </a:schemeClr>
                </a:solidFill>
                <a:latin typeface="+mn-ea"/>
              </a:rPr>
              <a:t>结构</a:t>
            </a:r>
            <a:endParaRPr lang="en-US" altLang="zh-CN" b="1" dirty="0" smtClean="0">
              <a:solidFill>
                <a:schemeClr val="tx1">
                  <a:lumMod val="65000"/>
                  <a:lumOff val="35000"/>
                </a:schemeClr>
              </a:solidFill>
              <a:latin typeface="+mn-ea"/>
            </a:endParaRPr>
          </a:p>
          <a:p>
            <a:pPr marL="285750" lvl="0" indent="-285750" algn="ctr" defTabSz="711200">
              <a:spcBef>
                <a:spcPct val="0"/>
              </a:spcBef>
              <a:spcAft>
                <a:spcPct val="35000"/>
              </a:spcAft>
              <a:buFont typeface="Wingdings" panose="05000000000000000000" pitchFamily="2" charset="2"/>
              <a:buChar char="Ø"/>
            </a:pPr>
            <a:r>
              <a:rPr lang="zh-CN" altLang="en-US" b="1" dirty="0">
                <a:solidFill>
                  <a:schemeClr val="tx1">
                    <a:lumMod val="65000"/>
                    <a:lumOff val="35000"/>
                  </a:schemeClr>
                </a:solidFill>
                <a:latin typeface="+mn-ea"/>
              </a:rPr>
              <a:t>加强销售投入和渠道控制</a:t>
            </a:r>
          </a:p>
          <a:p>
            <a:pPr marL="285750" lvl="0" indent="-285750" algn="ctr" defTabSz="711200">
              <a:spcBef>
                <a:spcPct val="0"/>
              </a:spcBef>
              <a:spcAft>
                <a:spcPct val="35000"/>
              </a:spcAft>
              <a:buFont typeface="Wingdings" panose="05000000000000000000" pitchFamily="2" charset="2"/>
              <a:buChar char="Ø"/>
            </a:pPr>
            <a:r>
              <a:rPr lang="zh-CN" altLang="en-US" b="1" dirty="0">
                <a:solidFill>
                  <a:schemeClr val="tx1">
                    <a:lumMod val="65000"/>
                    <a:lumOff val="35000"/>
                  </a:schemeClr>
                </a:solidFill>
                <a:latin typeface="+mn-ea"/>
              </a:rPr>
              <a:t>省内稳增长、省外重</a:t>
            </a:r>
            <a:r>
              <a:rPr lang="zh-CN" altLang="en-US" b="1" dirty="0" smtClean="0">
                <a:solidFill>
                  <a:schemeClr val="tx1">
                    <a:lumMod val="65000"/>
                    <a:lumOff val="35000"/>
                  </a:schemeClr>
                </a:solidFill>
                <a:latin typeface="+mn-ea"/>
              </a:rPr>
              <a:t>开拓</a:t>
            </a:r>
            <a:endParaRPr lang="zh-CN" altLang="en-US" b="1" dirty="0">
              <a:solidFill>
                <a:schemeClr val="tx1">
                  <a:lumMod val="65000"/>
                  <a:lumOff val="35000"/>
                </a:schemeClr>
              </a:solidFill>
              <a:latin typeface="+mn-ea"/>
            </a:endParaRPr>
          </a:p>
        </p:txBody>
      </p:sp>
      <p:pic>
        <p:nvPicPr>
          <p:cNvPr id="1027" name="Picture 3"/>
          <p:cNvPicPr>
            <a:picLocks noChangeAspect="1" noChangeArrowheads="1"/>
          </p:cNvPicPr>
          <p:nvPr/>
        </p:nvPicPr>
        <p:blipFill>
          <a:blip r:embed="rId2"/>
          <a:srcRect/>
          <a:stretch>
            <a:fillRect/>
          </a:stretch>
        </p:blipFill>
        <p:spPr bwMode="auto">
          <a:xfrm>
            <a:off x="142844" y="533403"/>
            <a:ext cx="8953518" cy="2466975"/>
          </a:xfrm>
          <a:prstGeom prst="rect">
            <a:avLst/>
          </a:prstGeom>
          <a:noFill/>
          <a:ln w="9525">
            <a:noFill/>
            <a:miter lim="800000"/>
            <a:headEnd/>
            <a:tailEnd/>
          </a:ln>
          <a:effectLst/>
        </p:spPr>
      </p:pic>
      <p:sp>
        <p:nvSpPr>
          <p:cNvPr id="7" name="矩形 6"/>
          <p:cNvSpPr/>
          <p:nvPr/>
        </p:nvSpPr>
        <p:spPr>
          <a:xfrm>
            <a:off x="285720" y="-18"/>
            <a:ext cx="1571636" cy="500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smtClean="0"/>
              <a:t>山西汾酒为例</a:t>
            </a:r>
            <a:endParaRPr lang="zh-CN" altLang="en-US" b="1" dirty="0"/>
          </a:p>
        </p:txBody>
      </p:sp>
      <p:sp>
        <p:nvSpPr>
          <p:cNvPr id="8" name="矩形 7"/>
          <p:cNvSpPr/>
          <p:nvPr/>
        </p:nvSpPr>
        <p:spPr>
          <a:xfrm>
            <a:off x="4000496" y="1643056"/>
            <a:ext cx="2714644" cy="428628"/>
          </a:xfrm>
          <a:prstGeom prst="rect">
            <a:avLst/>
          </a:prstGeom>
          <a:solidFill>
            <a:schemeClr val="bg1"/>
          </a:solidFill>
          <a:ln w="381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smtClean="0">
                <a:solidFill>
                  <a:schemeClr val="accent1">
                    <a:lumMod val="50000"/>
                  </a:schemeClr>
                </a:solidFill>
              </a:rPr>
              <a:t>单个品种尽在</a:t>
            </a:r>
            <a:r>
              <a:rPr lang="en-US" altLang="zh-CN" b="1" dirty="0" smtClean="0">
                <a:solidFill>
                  <a:schemeClr val="accent1">
                    <a:lumMod val="50000"/>
                  </a:schemeClr>
                </a:solidFill>
              </a:rPr>
              <a:t>F9</a:t>
            </a:r>
            <a:endParaRPr lang="zh-CN" altLang="en-US" b="1" dirty="0">
              <a:solidFill>
                <a:schemeClr val="accent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rot="20801949">
            <a:off x="3289580" y="565233"/>
            <a:ext cx="2808312" cy="3613174"/>
          </a:xfrm>
          <a:prstGeom prst="ellipse">
            <a:avLst/>
          </a:prstGeom>
          <a:noFill/>
          <a:ln w="34925">
            <a:solidFill>
              <a:srgbClr val="FFFFFF"/>
            </a:solidFill>
            <a:prstDash val="dash"/>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6" name="Oval 5"/>
          <p:cNvSpPr/>
          <p:nvPr/>
        </p:nvSpPr>
        <p:spPr>
          <a:xfrm>
            <a:off x="3857620" y="1928808"/>
            <a:ext cx="1928826" cy="1080120"/>
          </a:xfrm>
          <a:prstGeom prst="ellipse">
            <a:avLst/>
          </a:prstGeom>
          <a:solidFill>
            <a:schemeClr val="accent1">
              <a:lumMod val="50000"/>
              <a:alpha val="85098"/>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mn-ea"/>
              </a:rPr>
              <a:t>行业</a:t>
            </a:r>
            <a:endParaRPr lang="en-US" altLang="zh-CN" sz="2000" b="1" dirty="0" smtClean="0">
              <a:latin typeface="+mn-ea"/>
            </a:endParaRPr>
          </a:p>
          <a:p>
            <a:pPr algn="ctr"/>
            <a:r>
              <a:rPr lang="zh-CN" altLang="en-US" sz="2000" b="1" dirty="0" smtClean="0">
                <a:latin typeface="+mn-ea"/>
              </a:rPr>
              <a:t>公司研究</a:t>
            </a:r>
            <a:endParaRPr lang="en-GB" sz="2000" b="1" dirty="0">
              <a:latin typeface="+mn-ea"/>
            </a:endParaRPr>
          </a:p>
        </p:txBody>
      </p:sp>
      <p:sp>
        <p:nvSpPr>
          <p:cNvPr id="37" name="Oval 5"/>
          <p:cNvSpPr/>
          <p:nvPr/>
        </p:nvSpPr>
        <p:spPr>
          <a:xfrm>
            <a:off x="2857488" y="1928808"/>
            <a:ext cx="687711" cy="785818"/>
          </a:xfrm>
          <a:prstGeom prst="ellipse">
            <a:avLst/>
          </a:prstGeom>
          <a:solidFill>
            <a:schemeClr val="accent4">
              <a:lumMod val="50000"/>
              <a:alpha val="85098"/>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latin typeface="+mn-ea"/>
              </a:rPr>
              <a:t>行业</a:t>
            </a:r>
            <a:endParaRPr lang="en-GB" sz="1600" b="1" dirty="0">
              <a:latin typeface="+mn-ea"/>
            </a:endParaRPr>
          </a:p>
        </p:txBody>
      </p:sp>
      <p:sp>
        <p:nvSpPr>
          <p:cNvPr id="74" name="Oval 5"/>
          <p:cNvSpPr/>
          <p:nvPr/>
        </p:nvSpPr>
        <p:spPr>
          <a:xfrm>
            <a:off x="3571868" y="3071816"/>
            <a:ext cx="658647" cy="734090"/>
          </a:xfrm>
          <a:prstGeom prst="ellipse">
            <a:avLst/>
          </a:prstGeom>
          <a:solidFill>
            <a:schemeClr val="accent6">
              <a:lumMod val="50000"/>
              <a:alpha val="85098"/>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latin typeface="+mn-ea"/>
              </a:rPr>
              <a:t>财务</a:t>
            </a:r>
            <a:endParaRPr lang="en-GB" sz="1600" b="1" dirty="0">
              <a:latin typeface="+mn-ea"/>
            </a:endParaRPr>
          </a:p>
        </p:txBody>
      </p:sp>
      <p:sp>
        <p:nvSpPr>
          <p:cNvPr id="38" name="Oval 5"/>
          <p:cNvSpPr/>
          <p:nvPr/>
        </p:nvSpPr>
        <p:spPr>
          <a:xfrm>
            <a:off x="5286380" y="3108867"/>
            <a:ext cx="677897" cy="748767"/>
          </a:xfrm>
          <a:prstGeom prst="ellipse">
            <a:avLst/>
          </a:prstGeom>
          <a:solidFill>
            <a:schemeClr val="accent3">
              <a:lumMod val="50000"/>
              <a:alpha val="85098"/>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latin typeface="+mn-ea"/>
              </a:rPr>
              <a:t>经营</a:t>
            </a:r>
            <a:endParaRPr lang="en-GB" sz="1600" b="1" dirty="0">
              <a:latin typeface="+mn-ea"/>
            </a:endParaRPr>
          </a:p>
        </p:txBody>
      </p:sp>
      <p:sp>
        <p:nvSpPr>
          <p:cNvPr id="40" name="Oval 5"/>
          <p:cNvSpPr/>
          <p:nvPr/>
        </p:nvSpPr>
        <p:spPr>
          <a:xfrm>
            <a:off x="5857884" y="1714494"/>
            <a:ext cx="687711" cy="760329"/>
          </a:xfrm>
          <a:prstGeom prst="ellipse">
            <a:avLst/>
          </a:prstGeom>
          <a:solidFill>
            <a:schemeClr val="bg2">
              <a:lumMod val="50000"/>
              <a:alpha val="85098"/>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latin typeface="+mn-ea"/>
              </a:rPr>
              <a:t>估值</a:t>
            </a:r>
            <a:endParaRPr lang="en-GB" sz="1600" b="1" dirty="0">
              <a:latin typeface="+mn-ea"/>
            </a:endParaRPr>
          </a:p>
        </p:txBody>
      </p:sp>
      <p:sp>
        <p:nvSpPr>
          <p:cNvPr id="69" name="Oval 5"/>
          <p:cNvSpPr/>
          <p:nvPr/>
        </p:nvSpPr>
        <p:spPr>
          <a:xfrm>
            <a:off x="4357686" y="857238"/>
            <a:ext cx="895671" cy="785818"/>
          </a:xfrm>
          <a:prstGeom prst="ellipse">
            <a:avLst/>
          </a:prstGeom>
          <a:solidFill>
            <a:schemeClr val="accent4">
              <a:lumMod val="75000"/>
              <a:alpha val="85098"/>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mn-ea"/>
              </a:rPr>
              <a:t>宏观</a:t>
            </a:r>
            <a:endParaRPr lang="en-GB" sz="1600" b="1" dirty="0">
              <a:latin typeface="+mn-ea"/>
            </a:endParaRPr>
          </a:p>
        </p:txBody>
      </p:sp>
      <p:sp>
        <p:nvSpPr>
          <p:cNvPr id="75" name="矩形 74"/>
          <p:cNvSpPr/>
          <p:nvPr/>
        </p:nvSpPr>
        <p:spPr>
          <a:xfrm>
            <a:off x="2071670" y="1059410"/>
            <a:ext cx="2350444" cy="369332"/>
          </a:xfrm>
          <a:prstGeom prst="rect">
            <a:avLst/>
          </a:prstGeom>
        </p:spPr>
        <p:txBody>
          <a:bodyPr wrap="square">
            <a:spAutoFit/>
          </a:bodyPr>
          <a:lstStyle/>
          <a:p>
            <a:pPr algn="ctr"/>
            <a:r>
              <a:rPr lang="en-US" altLang="zh-CN" b="1" dirty="0" smtClean="0">
                <a:solidFill>
                  <a:schemeClr val="bg1">
                    <a:lumMod val="50000"/>
                  </a:schemeClr>
                </a:solidFill>
                <a:latin typeface="+mn-ea"/>
                <a:cs typeface="Arial" pitchFamily="34" charset="0"/>
              </a:rPr>
              <a:t>1</a:t>
            </a:r>
            <a:r>
              <a:rPr lang="zh-CN" altLang="en-US" b="1" dirty="0" smtClean="0">
                <a:solidFill>
                  <a:schemeClr val="bg1">
                    <a:lumMod val="50000"/>
                  </a:schemeClr>
                </a:solidFill>
                <a:latin typeface="+mn-ea"/>
                <a:cs typeface="Arial" pitchFamily="34" charset="0"/>
              </a:rPr>
              <a:t>、宏观环境分析</a:t>
            </a:r>
            <a:endParaRPr lang="en-US" altLang="zh-CN" b="1" dirty="0" smtClean="0">
              <a:solidFill>
                <a:schemeClr val="bg1">
                  <a:lumMod val="50000"/>
                </a:schemeClr>
              </a:solidFill>
              <a:latin typeface="+mn-ea"/>
              <a:cs typeface="Arial" pitchFamily="34" charset="0"/>
            </a:endParaRPr>
          </a:p>
        </p:txBody>
      </p:sp>
      <p:sp>
        <p:nvSpPr>
          <p:cNvPr id="81" name="矩形 80"/>
          <p:cNvSpPr/>
          <p:nvPr/>
        </p:nvSpPr>
        <p:spPr>
          <a:xfrm>
            <a:off x="755576" y="2080082"/>
            <a:ext cx="2350444" cy="369332"/>
          </a:xfrm>
          <a:prstGeom prst="rect">
            <a:avLst/>
          </a:prstGeom>
        </p:spPr>
        <p:txBody>
          <a:bodyPr wrap="square">
            <a:spAutoFit/>
          </a:bodyPr>
          <a:lstStyle/>
          <a:p>
            <a:pPr algn="ctr"/>
            <a:r>
              <a:rPr lang="en-US" altLang="zh-CN" b="1" dirty="0" smtClean="0">
                <a:solidFill>
                  <a:schemeClr val="bg1">
                    <a:lumMod val="50000"/>
                  </a:schemeClr>
                </a:solidFill>
                <a:latin typeface="+mn-ea"/>
                <a:cs typeface="Arial" pitchFamily="34" charset="0"/>
              </a:rPr>
              <a:t>2</a:t>
            </a:r>
            <a:r>
              <a:rPr lang="zh-CN" altLang="en-US" b="1" dirty="0" smtClean="0">
                <a:solidFill>
                  <a:schemeClr val="bg1">
                    <a:lumMod val="50000"/>
                  </a:schemeClr>
                </a:solidFill>
                <a:latin typeface="+mn-ea"/>
                <a:cs typeface="Arial" pitchFamily="34" charset="0"/>
              </a:rPr>
              <a:t>、行业状况分析</a:t>
            </a:r>
            <a:endParaRPr lang="en-US" altLang="zh-CN" b="1" dirty="0" smtClean="0">
              <a:solidFill>
                <a:schemeClr val="bg1">
                  <a:lumMod val="50000"/>
                </a:schemeClr>
              </a:solidFill>
              <a:latin typeface="+mn-ea"/>
              <a:cs typeface="Arial" pitchFamily="34" charset="0"/>
            </a:endParaRPr>
          </a:p>
        </p:txBody>
      </p:sp>
      <p:sp>
        <p:nvSpPr>
          <p:cNvPr id="82" name="矩形 81"/>
          <p:cNvSpPr/>
          <p:nvPr/>
        </p:nvSpPr>
        <p:spPr>
          <a:xfrm>
            <a:off x="1211791" y="3423679"/>
            <a:ext cx="2350444" cy="369332"/>
          </a:xfrm>
          <a:prstGeom prst="rect">
            <a:avLst/>
          </a:prstGeom>
        </p:spPr>
        <p:txBody>
          <a:bodyPr wrap="square">
            <a:spAutoFit/>
          </a:bodyPr>
          <a:lstStyle/>
          <a:p>
            <a:pPr algn="ctr"/>
            <a:r>
              <a:rPr lang="en-US" altLang="zh-CN" b="1" dirty="0" smtClean="0">
                <a:solidFill>
                  <a:schemeClr val="bg1">
                    <a:lumMod val="50000"/>
                  </a:schemeClr>
                </a:solidFill>
                <a:latin typeface="+mn-ea"/>
                <a:cs typeface="Arial" pitchFamily="34" charset="0"/>
              </a:rPr>
              <a:t>3</a:t>
            </a:r>
            <a:r>
              <a:rPr lang="zh-CN" altLang="en-US" b="1" dirty="0" smtClean="0">
                <a:solidFill>
                  <a:schemeClr val="bg1">
                    <a:lumMod val="50000"/>
                  </a:schemeClr>
                </a:solidFill>
                <a:latin typeface="+mn-ea"/>
                <a:cs typeface="Arial" pitchFamily="34" charset="0"/>
              </a:rPr>
              <a:t>、财报报表分析</a:t>
            </a:r>
            <a:endParaRPr lang="en-US" altLang="zh-CN" b="1" dirty="0">
              <a:solidFill>
                <a:schemeClr val="bg1">
                  <a:lumMod val="50000"/>
                </a:schemeClr>
              </a:solidFill>
              <a:latin typeface="+mn-ea"/>
              <a:cs typeface="Arial" pitchFamily="34" charset="0"/>
            </a:endParaRPr>
          </a:p>
        </p:txBody>
      </p:sp>
      <p:sp>
        <p:nvSpPr>
          <p:cNvPr id="83" name="矩形 82"/>
          <p:cNvSpPr/>
          <p:nvPr/>
        </p:nvSpPr>
        <p:spPr>
          <a:xfrm>
            <a:off x="6143636" y="1857370"/>
            <a:ext cx="2350444" cy="369332"/>
          </a:xfrm>
          <a:prstGeom prst="rect">
            <a:avLst/>
          </a:prstGeom>
        </p:spPr>
        <p:txBody>
          <a:bodyPr wrap="square">
            <a:spAutoFit/>
          </a:bodyPr>
          <a:lstStyle/>
          <a:p>
            <a:pPr algn="ctr"/>
            <a:r>
              <a:rPr lang="en-US" altLang="zh-CN" b="1" dirty="0" smtClean="0">
                <a:solidFill>
                  <a:schemeClr val="bg1">
                    <a:lumMod val="50000"/>
                  </a:schemeClr>
                </a:solidFill>
                <a:latin typeface="+mn-ea"/>
                <a:cs typeface="Arial" pitchFamily="34" charset="0"/>
              </a:rPr>
              <a:t>5</a:t>
            </a:r>
            <a:r>
              <a:rPr lang="zh-CN" altLang="en-US" b="1" dirty="0" smtClean="0">
                <a:solidFill>
                  <a:schemeClr val="bg1">
                    <a:lumMod val="50000"/>
                  </a:schemeClr>
                </a:solidFill>
                <a:latin typeface="+mn-ea"/>
                <a:cs typeface="Arial" pitchFamily="34" charset="0"/>
              </a:rPr>
              <a:t>、股票估值</a:t>
            </a:r>
            <a:endParaRPr lang="en-US" altLang="zh-CN" b="1" dirty="0" smtClean="0">
              <a:solidFill>
                <a:schemeClr val="bg1">
                  <a:lumMod val="50000"/>
                </a:schemeClr>
              </a:solidFill>
              <a:latin typeface="+mn-ea"/>
              <a:cs typeface="Arial" pitchFamily="34" charset="0"/>
            </a:endParaRPr>
          </a:p>
        </p:txBody>
      </p:sp>
      <p:sp>
        <p:nvSpPr>
          <p:cNvPr id="84" name="矩形 83"/>
          <p:cNvSpPr/>
          <p:nvPr/>
        </p:nvSpPr>
        <p:spPr>
          <a:xfrm>
            <a:off x="5580112" y="3401920"/>
            <a:ext cx="2350444" cy="369332"/>
          </a:xfrm>
          <a:prstGeom prst="rect">
            <a:avLst/>
          </a:prstGeom>
        </p:spPr>
        <p:txBody>
          <a:bodyPr wrap="square">
            <a:spAutoFit/>
          </a:bodyPr>
          <a:lstStyle/>
          <a:p>
            <a:pPr algn="ctr"/>
            <a:r>
              <a:rPr lang="en-US" altLang="zh-CN" b="1" dirty="0" smtClean="0">
                <a:solidFill>
                  <a:schemeClr val="bg1">
                    <a:lumMod val="50000"/>
                  </a:schemeClr>
                </a:solidFill>
                <a:latin typeface="+mn-ea"/>
                <a:cs typeface="Arial" pitchFamily="34" charset="0"/>
              </a:rPr>
              <a:t>4</a:t>
            </a:r>
            <a:r>
              <a:rPr lang="zh-CN" altLang="en-US" b="1" dirty="0" smtClean="0">
                <a:solidFill>
                  <a:schemeClr val="bg1">
                    <a:lumMod val="50000"/>
                  </a:schemeClr>
                </a:solidFill>
                <a:latin typeface="+mn-ea"/>
                <a:cs typeface="Arial" pitchFamily="34" charset="0"/>
              </a:rPr>
              <a:t>、公司经营</a:t>
            </a:r>
            <a:endParaRPr lang="en-US" altLang="zh-CN" b="1" dirty="0">
              <a:solidFill>
                <a:schemeClr val="bg1">
                  <a:lumMod val="50000"/>
                </a:schemeClr>
              </a:solidFill>
              <a:latin typeface="+mn-ea"/>
              <a:cs typeface="Arial" pitchFamily="34" charset="0"/>
            </a:endParaRPr>
          </a:p>
        </p:txBody>
      </p:sp>
      <p:sp>
        <p:nvSpPr>
          <p:cNvPr id="16" name="标题 1"/>
          <p:cNvSpPr txBox="1">
            <a:spLocks/>
          </p:cNvSpPr>
          <p:nvPr/>
        </p:nvSpPr>
        <p:spPr>
          <a:xfrm>
            <a:off x="257156" y="195486"/>
            <a:ext cx="3886216" cy="431800"/>
          </a:xfrm>
          <a:prstGeom prst="rect">
            <a:avLst/>
          </a:prstGeom>
        </p:spPr>
        <p:txBody>
          <a:bodyPr>
            <a:normAutofit/>
          </a:bodyPr>
          <a:lstStyle>
            <a:lvl1pPr marL="0" indent="0" algn="l" defTabSz="914400" rtl="0" eaLnBrk="1" latinLnBrk="0" hangingPunct="1">
              <a:spcBef>
                <a:spcPct val="20000"/>
              </a:spcBef>
              <a:buFont typeface="Arial" pitchFamily="34" charset="0"/>
              <a:buNone/>
              <a:defRPr lang="zh-CN" altLang="en-US" sz="3200" b="1" kern="1200" dirty="0">
                <a:solidFill>
                  <a:schemeClr val="bg1"/>
                </a:solidFill>
                <a:latin typeface="Arial" pitchFamily="34" charset="0"/>
                <a:ea typeface="微软雅黑" pitchFamily="34" charset="-122"/>
                <a:cs typeface="Arial" pitchFamily="34" charset="0"/>
              </a:defRPr>
            </a:lvl1pPr>
          </a:lstStyle>
          <a:p>
            <a:r>
              <a:rPr sz="2000" dirty="0" smtClean="0">
                <a:solidFill>
                  <a:srgbClr val="FF0000"/>
                </a:solidFill>
                <a:effectLst>
                  <a:outerShdw blurRad="38100" dist="38100" dir="2700000" algn="tl">
                    <a:srgbClr val="000000">
                      <a:alpha val="43137"/>
                    </a:srgbClr>
                  </a:outerShdw>
                </a:effectLst>
                <a:latin typeface="+mj-ea"/>
              </a:rPr>
              <a:t>研究方法</a:t>
            </a:r>
          </a:p>
        </p:txBody>
      </p:sp>
    </p:spTree>
    <p:extLst>
      <p:ext uri="{BB962C8B-B14F-4D97-AF65-F5344CB8AC3E}">
        <p14:creationId xmlns:p14="http://schemas.microsoft.com/office/powerpoint/2010/main" val="4242337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ext uri="{D42A27DB-BD31-4B8C-83A1-F6EECF244321}">
                <p14:modId xmlns:p14="http://schemas.microsoft.com/office/powerpoint/2010/main" val="3426027383"/>
              </p:ext>
            </p:extLst>
          </p:nvPr>
        </p:nvGraphicFramePr>
        <p:xfrm>
          <a:off x="928662" y="642922"/>
          <a:ext cx="7243737" cy="3945054"/>
        </p:xfrm>
        <a:graphic>
          <a:graphicData uri="http://schemas.openxmlformats.org/drawingml/2006/table">
            <a:tbl>
              <a:tblPr>
                <a:tableStyleId>{B301B821-A1FF-4177-AEE7-76D212191A09}</a:tableStyleId>
              </a:tblPr>
              <a:tblGrid>
                <a:gridCol w="1741282"/>
                <a:gridCol w="1393027"/>
                <a:gridCol w="1437652"/>
                <a:gridCol w="1428018"/>
                <a:gridCol w="1243758"/>
              </a:tblGrid>
              <a:tr h="657509">
                <a:tc>
                  <a:txBody>
                    <a:bodyPr/>
                    <a:lstStyle/>
                    <a:p>
                      <a:pPr algn="ctr" fontAlgn="ctr"/>
                      <a:r>
                        <a:rPr lang="zh-CN" altLang="en-US" sz="1600" b="1" u="none" strike="noStrike" dirty="0">
                          <a:solidFill>
                            <a:schemeClr val="bg1"/>
                          </a:solidFill>
                          <a:latin typeface="+mn-ea"/>
                          <a:ea typeface="+mn-ea"/>
                        </a:rPr>
                        <a:t>营业</a:t>
                      </a:r>
                      <a:r>
                        <a:rPr lang="zh-CN" altLang="en-US" sz="1600" b="1" u="none" strike="noStrike" dirty="0" smtClean="0">
                          <a:solidFill>
                            <a:schemeClr val="bg1"/>
                          </a:solidFill>
                          <a:latin typeface="+mn-ea"/>
                          <a:ea typeface="+mn-ea"/>
                        </a:rPr>
                        <a:t>收入（亿元）</a:t>
                      </a:r>
                      <a:endParaRPr lang="zh-CN" altLang="en-US" sz="1600" b="1" i="0" u="none" strike="noStrike" dirty="0">
                        <a:solidFill>
                          <a:schemeClr val="bg1"/>
                        </a:solidFill>
                        <a:latin typeface="+mn-ea"/>
                        <a:ea typeface="+mn-ea"/>
                      </a:endParaRPr>
                    </a:p>
                  </a:txBody>
                  <a:tcPr marL="9525" marR="9525" marT="9525" marB="0" anchor="ctr">
                    <a:cell3D prstMaterial="dkEdge">
                      <a:bevel w="25400" h="25400" prst="angle"/>
                      <a:lightRig rig="flood" dir="t"/>
                    </a:cell3D>
                    <a:solidFill>
                      <a:srgbClr val="E5777A"/>
                    </a:solidFill>
                  </a:tcPr>
                </a:tc>
                <a:tc>
                  <a:txBody>
                    <a:bodyPr/>
                    <a:lstStyle/>
                    <a:p>
                      <a:pPr algn="ctr" fontAlgn="ctr"/>
                      <a:r>
                        <a:rPr lang="en-US" altLang="zh-CN" sz="1600" b="1" u="none" strike="noStrike" dirty="0">
                          <a:solidFill>
                            <a:schemeClr val="bg1"/>
                          </a:solidFill>
                          <a:latin typeface="+mn-ea"/>
                          <a:ea typeface="+mn-ea"/>
                        </a:rPr>
                        <a:t>2016</a:t>
                      </a:r>
                      <a:r>
                        <a:rPr lang="zh-CN" altLang="en-US" sz="1600" b="1" u="none" strike="noStrike" dirty="0">
                          <a:solidFill>
                            <a:schemeClr val="bg1"/>
                          </a:solidFill>
                          <a:latin typeface="+mn-ea"/>
                          <a:ea typeface="+mn-ea"/>
                        </a:rPr>
                        <a:t>年</a:t>
                      </a:r>
                      <a:r>
                        <a:rPr lang="en-US" altLang="zh-CN" sz="1600" b="1" u="none" strike="noStrike" dirty="0">
                          <a:solidFill>
                            <a:schemeClr val="bg1"/>
                          </a:solidFill>
                          <a:latin typeface="+mn-ea"/>
                          <a:ea typeface="+mn-ea"/>
                        </a:rPr>
                        <a:t>6</a:t>
                      </a:r>
                      <a:r>
                        <a:rPr lang="zh-CN" altLang="en-US" sz="1600" b="1" u="none" strike="noStrike" dirty="0">
                          <a:solidFill>
                            <a:schemeClr val="bg1"/>
                          </a:solidFill>
                          <a:latin typeface="+mn-ea"/>
                          <a:ea typeface="+mn-ea"/>
                        </a:rPr>
                        <a:t>月</a:t>
                      </a:r>
                      <a:endParaRPr lang="zh-CN" altLang="en-US" sz="1600" b="1" i="0" u="none" strike="noStrike" dirty="0">
                        <a:solidFill>
                          <a:schemeClr val="bg1"/>
                        </a:solidFill>
                        <a:latin typeface="+mn-ea"/>
                        <a:ea typeface="+mn-ea"/>
                      </a:endParaRPr>
                    </a:p>
                  </a:txBody>
                  <a:tcPr marL="9525" marR="9525" marT="9525" marB="0" anchor="ctr">
                    <a:cell3D prstMaterial="dkEdge">
                      <a:bevel w="25400" h="25400" prst="angle"/>
                      <a:lightRig rig="flood" dir="t"/>
                    </a:cell3D>
                    <a:solidFill>
                      <a:srgbClr val="E5777A"/>
                    </a:solidFill>
                  </a:tcPr>
                </a:tc>
                <a:tc>
                  <a:txBody>
                    <a:bodyPr/>
                    <a:lstStyle/>
                    <a:p>
                      <a:pPr algn="ctr" fontAlgn="ctr"/>
                      <a:r>
                        <a:rPr lang="en-US" altLang="zh-CN" sz="1600" b="1" u="none" strike="noStrike" dirty="0">
                          <a:solidFill>
                            <a:schemeClr val="bg1"/>
                          </a:solidFill>
                          <a:latin typeface="+mn-ea"/>
                          <a:ea typeface="+mn-ea"/>
                        </a:rPr>
                        <a:t>2016</a:t>
                      </a:r>
                      <a:r>
                        <a:rPr lang="zh-CN" altLang="en-US" sz="1600" b="1" u="none" strike="noStrike" dirty="0">
                          <a:solidFill>
                            <a:schemeClr val="bg1"/>
                          </a:solidFill>
                          <a:latin typeface="+mn-ea"/>
                          <a:ea typeface="+mn-ea"/>
                        </a:rPr>
                        <a:t>年</a:t>
                      </a:r>
                      <a:r>
                        <a:rPr lang="en-US" altLang="zh-CN" sz="1600" b="1" u="none" strike="noStrike" dirty="0">
                          <a:solidFill>
                            <a:schemeClr val="bg1"/>
                          </a:solidFill>
                          <a:latin typeface="+mn-ea"/>
                          <a:ea typeface="+mn-ea"/>
                        </a:rPr>
                        <a:t>12</a:t>
                      </a:r>
                      <a:r>
                        <a:rPr lang="zh-CN" altLang="en-US" sz="1600" b="1" u="none" strike="noStrike" dirty="0">
                          <a:solidFill>
                            <a:schemeClr val="bg1"/>
                          </a:solidFill>
                          <a:latin typeface="+mn-ea"/>
                          <a:ea typeface="+mn-ea"/>
                        </a:rPr>
                        <a:t>月</a:t>
                      </a:r>
                      <a:endParaRPr lang="zh-CN" altLang="en-US" sz="1600" b="1" i="0" u="none" strike="noStrike" dirty="0">
                        <a:solidFill>
                          <a:schemeClr val="bg1"/>
                        </a:solidFill>
                        <a:latin typeface="+mn-ea"/>
                        <a:ea typeface="+mn-ea"/>
                      </a:endParaRPr>
                    </a:p>
                  </a:txBody>
                  <a:tcPr marL="9525" marR="9525" marT="9525" marB="0" anchor="ctr">
                    <a:cell3D prstMaterial="dkEdge">
                      <a:bevel w="25400" h="25400" prst="angle"/>
                      <a:lightRig rig="flood" dir="t"/>
                    </a:cell3D>
                    <a:solidFill>
                      <a:srgbClr val="E5777A"/>
                    </a:solidFill>
                  </a:tcPr>
                </a:tc>
                <a:tc>
                  <a:txBody>
                    <a:bodyPr/>
                    <a:lstStyle/>
                    <a:p>
                      <a:pPr algn="ctr" fontAlgn="ctr"/>
                      <a:r>
                        <a:rPr lang="en-US" altLang="zh-CN" sz="1600" b="1" u="none" strike="noStrike" dirty="0">
                          <a:solidFill>
                            <a:schemeClr val="bg1"/>
                          </a:solidFill>
                          <a:latin typeface="+mn-ea"/>
                          <a:ea typeface="+mn-ea"/>
                        </a:rPr>
                        <a:t>2017</a:t>
                      </a:r>
                      <a:r>
                        <a:rPr lang="zh-CN" altLang="en-US" sz="1600" b="1" u="none" strike="noStrike" dirty="0">
                          <a:solidFill>
                            <a:schemeClr val="bg1"/>
                          </a:solidFill>
                          <a:latin typeface="+mn-ea"/>
                          <a:ea typeface="+mn-ea"/>
                        </a:rPr>
                        <a:t>年</a:t>
                      </a:r>
                      <a:r>
                        <a:rPr lang="en-US" altLang="zh-CN" sz="1600" b="1" u="none" strike="noStrike" dirty="0">
                          <a:solidFill>
                            <a:schemeClr val="bg1"/>
                          </a:solidFill>
                          <a:latin typeface="+mn-ea"/>
                          <a:ea typeface="+mn-ea"/>
                        </a:rPr>
                        <a:t>6</a:t>
                      </a:r>
                      <a:r>
                        <a:rPr lang="zh-CN" altLang="en-US" sz="1600" b="1" u="none" strike="noStrike" dirty="0">
                          <a:solidFill>
                            <a:schemeClr val="bg1"/>
                          </a:solidFill>
                          <a:latin typeface="+mn-ea"/>
                          <a:ea typeface="+mn-ea"/>
                        </a:rPr>
                        <a:t>月</a:t>
                      </a:r>
                      <a:endParaRPr lang="zh-CN" altLang="en-US" sz="1600" b="1" i="0" u="none" strike="noStrike" dirty="0">
                        <a:solidFill>
                          <a:schemeClr val="bg1"/>
                        </a:solidFill>
                        <a:latin typeface="+mn-ea"/>
                        <a:ea typeface="+mn-ea"/>
                      </a:endParaRPr>
                    </a:p>
                  </a:txBody>
                  <a:tcPr marL="9525" marR="9525" marT="9525" marB="0" anchor="ctr">
                    <a:cell3D prstMaterial="dkEdge">
                      <a:bevel w="25400" h="25400" prst="angle"/>
                      <a:lightRig rig="flood" dir="t"/>
                    </a:cell3D>
                    <a:solidFill>
                      <a:srgbClr val="E5777A"/>
                    </a:solidFill>
                  </a:tcPr>
                </a:tc>
                <a:tc>
                  <a:txBody>
                    <a:bodyPr/>
                    <a:lstStyle/>
                    <a:p>
                      <a:pPr algn="ctr" fontAlgn="ctr"/>
                      <a:r>
                        <a:rPr lang="zh-CN" altLang="en-US" sz="1600" b="1" u="none" strike="noStrike" dirty="0">
                          <a:solidFill>
                            <a:schemeClr val="bg1"/>
                          </a:solidFill>
                          <a:latin typeface="+mn-ea"/>
                          <a:ea typeface="+mn-ea"/>
                        </a:rPr>
                        <a:t>同比增速</a:t>
                      </a:r>
                      <a:endParaRPr lang="zh-CN" altLang="en-US" sz="1600" b="1" i="0" u="none" strike="noStrike" dirty="0">
                        <a:solidFill>
                          <a:schemeClr val="bg1"/>
                        </a:solidFill>
                        <a:latin typeface="+mn-ea"/>
                        <a:ea typeface="+mn-ea"/>
                      </a:endParaRPr>
                    </a:p>
                  </a:txBody>
                  <a:tcPr marL="9525" marR="9525" marT="9525" marB="0" anchor="ctr">
                    <a:cell3D prstMaterial="dkEdge">
                      <a:bevel w="25400" h="25400" prst="angle"/>
                      <a:lightRig rig="flood" dir="t"/>
                    </a:cell3D>
                    <a:solidFill>
                      <a:srgbClr val="E5777A"/>
                    </a:solidFill>
                  </a:tcPr>
                </a:tc>
              </a:tr>
              <a:tr h="657509">
                <a:tc>
                  <a:txBody>
                    <a:bodyPr/>
                    <a:lstStyle/>
                    <a:p>
                      <a:pPr algn="ctr" fontAlgn="ctr"/>
                      <a:r>
                        <a:rPr lang="zh-CN" altLang="en-US" sz="1600" b="1" u="none" strike="noStrike" dirty="0">
                          <a:latin typeface="+mn-ea"/>
                          <a:ea typeface="+mn-ea"/>
                        </a:rPr>
                        <a:t>中高价白酒</a:t>
                      </a:r>
                      <a:endParaRPr lang="zh-CN" altLang="en-US"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15.5</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28.1</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22.8</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47.1%</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r>
              <a:tr h="657509">
                <a:tc>
                  <a:txBody>
                    <a:bodyPr/>
                    <a:lstStyle/>
                    <a:p>
                      <a:pPr algn="ctr" fontAlgn="ctr"/>
                      <a:r>
                        <a:rPr lang="zh-CN" altLang="en-US" sz="1600" b="1" u="none" strike="noStrike" dirty="0">
                          <a:latin typeface="+mn-ea"/>
                          <a:ea typeface="+mn-ea"/>
                        </a:rPr>
                        <a:t>低价白酒</a:t>
                      </a:r>
                      <a:endParaRPr lang="zh-CN" altLang="en-US"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7.3</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13.8</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9.8</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a:latin typeface="+mn-ea"/>
                          <a:ea typeface="+mn-ea"/>
                        </a:rPr>
                        <a:t>34.2%</a:t>
                      </a:r>
                      <a:endParaRPr lang="en-US" altLang="zh-CN" sz="1600" b="1" i="0" u="none" strike="noStrike">
                        <a:solidFill>
                          <a:srgbClr val="000000"/>
                        </a:solidFill>
                        <a:latin typeface="+mn-ea"/>
                        <a:ea typeface="+mn-ea"/>
                      </a:endParaRPr>
                    </a:p>
                  </a:txBody>
                  <a:tcPr marL="9525" marR="9525" marT="9525" marB="0" anchor="ctr">
                    <a:cell3D prstMaterial="dkEdge">
                      <a:bevel w="25400" h="25400" prst="angle"/>
                      <a:lightRig rig="flood" dir="t"/>
                    </a:cell3D>
                  </a:tcPr>
                </a:tc>
              </a:tr>
              <a:tr h="657509">
                <a:tc>
                  <a:txBody>
                    <a:bodyPr/>
                    <a:lstStyle/>
                    <a:p>
                      <a:pPr algn="ctr" fontAlgn="ctr"/>
                      <a:r>
                        <a:rPr lang="zh-CN" altLang="en-US" sz="1600" b="1" u="none" strike="noStrike" dirty="0">
                          <a:latin typeface="+mn-ea"/>
                          <a:ea typeface="+mn-ea"/>
                        </a:rPr>
                        <a:t>配制酒</a:t>
                      </a:r>
                      <a:endParaRPr lang="zh-CN" altLang="en-US"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1.1</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1.7</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1.4</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a:latin typeface="+mn-ea"/>
                          <a:ea typeface="+mn-ea"/>
                        </a:rPr>
                        <a:t>27.3%</a:t>
                      </a:r>
                      <a:endParaRPr lang="en-US" altLang="zh-CN" sz="1600" b="1" i="0" u="none" strike="noStrike">
                        <a:solidFill>
                          <a:srgbClr val="000000"/>
                        </a:solidFill>
                        <a:latin typeface="+mn-ea"/>
                        <a:ea typeface="+mn-ea"/>
                      </a:endParaRPr>
                    </a:p>
                  </a:txBody>
                  <a:tcPr marL="9525" marR="9525" marT="9525" marB="0" anchor="ctr">
                    <a:cell3D prstMaterial="dkEdge">
                      <a:bevel w="25400" h="25400" prst="angle"/>
                      <a:lightRig rig="flood" dir="t"/>
                    </a:cell3D>
                  </a:tcPr>
                </a:tc>
              </a:tr>
              <a:tr h="657509">
                <a:tc>
                  <a:txBody>
                    <a:bodyPr/>
                    <a:lstStyle/>
                    <a:p>
                      <a:pPr algn="ctr" fontAlgn="ctr"/>
                      <a:r>
                        <a:rPr lang="zh-CN" altLang="en-US" sz="1600" b="1" u="none" strike="noStrike" dirty="0">
                          <a:latin typeface="+mn-ea"/>
                          <a:ea typeface="+mn-ea"/>
                        </a:rPr>
                        <a:t>省内</a:t>
                      </a:r>
                      <a:endParaRPr lang="zh-CN" altLang="en-US"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14.2</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24.5</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20</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40.8%</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r>
              <a:tr h="657509">
                <a:tc>
                  <a:txBody>
                    <a:bodyPr/>
                    <a:lstStyle/>
                    <a:p>
                      <a:pPr algn="ctr" fontAlgn="ctr"/>
                      <a:r>
                        <a:rPr lang="zh-CN" altLang="en-US" sz="1600" b="1" u="none" strike="noStrike" dirty="0">
                          <a:latin typeface="+mn-ea"/>
                          <a:ea typeface="+mn-ea"/>
                        </a:rPr>
                        <a:t>省外</a:t>
                      </a:r>
                      <a:endParaRPr lang="zh-CN" altLang="en-US"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9.8</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a:latin typeface="+mn-ea"/>
                          <a:ea typeface="+mn-ea"/>
                        </a:rPr>
                        <a:t>19.6</a:t>
                      </a:r>
                      <a:endParaRPr lang="en-US" altLang="zh-CN" sz="1600" b="1" i="0" u="none" strike="noStrike">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13.9</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c>
                  <a:txBody>
                    <a:bodyPr/>
                    <a:lstStyle/>
                    <a:p>
                      <a:pPr algn="ctr" fontAlgn="ctr"/>
                      <a:r>
                        <a:rPr lang="en-US" altLang="zh-CN" sz="1600" b="1" u="none" strike="noStrike" dirty="0">
                          <a:latin typeface="+mn-ea"/>
                          <a:ea typeface="+mn-ea"/>
                        </a:rPr>
                        <a:t>41.8%</a:t>
                      </a:r>
                      <a:endParaRPr lang="en-US" altLang="zh-CN" sz="1600" b="1" i="0" u="none" strike="noStrike" dirty="0">
                        <a:solidFill>
                          <a:srgbClr val="000000"/>
                        </a:solidFill>
                        <a:latin typeface="+mn-ea"/>
                        <a:ea typeface="+mn-ea"/>
                      </a:endParaRPr>
                    </a:p>
                  </a:txBody>
                  <a:tcPr marL="9525" marR="9525" marT="9525" marB="0" anchor="ctr">
                    <a:cell3D prstMaterial="dkEdge">
                      <a:bevel w="25400" h="25400" prst="angle"/>
                      <a:lightRig rig="flood" dir="t"/>
                    </a:cell3D>
                  </a:tcPr>
                </a:tc>
              </a:tr>
            </a:tbl>
          </a:graphicData>
        </a:graphic>
      </p:graphicFrame>
      <p:sp>
        <p:nvSpPr>
          <p:cNvPr id="4" name="矩形 3"/>
          <p:cNvSpPr/>
          <p:nvPr/>
        </p:nvSpPr>
        <p:spPr>
          <a:xfrm>
            <a:off x="2915816" y="195486"/>
            <a:ext cx="3416320"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山西汾酒的产品结构和区域分布</a:t>
            </a:r>
            <a:endParaRPr lang="zh-CN" altLang="en-US" dirty="0"/>
          </a:p>
        </p:txBody>
      </p:sp>
    </p:spTree>
    <p:extLst>
      <p:ext uri="{BB962C8B-B14F-4D97-AF65-F5344CB8AC3E}">
        <p14:creationId xmlns:p14="http://schemas.microsoft.com/office/powerpoint/2010/main" val="4235409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87624" y="1000114"/>
            <a:ext cx="7128792" cy="3668518"/>
          </a:xfrm>
          <a:prstGeom prst="rect">
            <a:avLst/>
          </a:prstGeom>
          <a:noFill/>
          <a:ln w="9525">
            <a:noFill/>
            <a:miter lim="800000"/>
            <a:headEnd/>
            <a:tailEnd/>
          </a:ln>
        </p:spPr>
      </p:pic>
      <p:sp>
        <p:nvSpPr>
          <p:cNvPr id="5" name="矩形 4"/>
          <p:cNvSpPr/>
          <p:nvPr/>
        </p:nvSpPr>
        <p:spPr>
          <a:xfrm>
            <a:off x="3138799" y="428610"/>
            <a:ext cx="3219151" cy="369332"/>
          </a:xfrm>
          <a:prstGeom prst="rect">
            <a:avLst/>
          </a:prstGeom>
        </p:spPr>
        <p:txBody>
          <a:bodyPr wrap="none">
            <a:spAutoFit/>
          </a:bodyPr>
          <a:lstStyle/>
          <a:p>
            <a:r>
              <a:rPr lang="zh-CN" altLang="en-US" b="1" dirty="0" smtClean="0">
                <a:solidFill>
                  <a:schemeClr val="tx1">
                    <a:lumMod val="85000"/>
                    <a:lumOff val="15000"/>
                  </a:schemeClr>
                </a:solidFill>
                <a:latin typeface="微软雅黑" pitchFamily="34" charset="-122"/>
                <a:ea typeface="微软雅黑" pitchFamily="34" charset="-122"/>
              </a:rPr>
              <a:t>山西汾酒近</a:t>
            </a:r>
            <a:r>
              <a:rPr lang="en-US" altLang="zh-CN" b="1" dirty="0" smtClean="0">
                <a:solidFill>
                  <a:schemeClr val="tx1">
                    <a:lumMod val="85000"/>
                    <a:lumOff val="15000"/>
                  </a:schemeClr>
                </a:solidFill>
                <a:latin typeface="微软雅黑" pitchFamily="34" charset="-122"/>
                <a:ea typeface="微软雅黑" pitchFamily="34" charset="-122"/>
              </a:rPr>
              <a:t>10</a:t>
            </a:r>
            <a:r>
              <a:rPr lang="zh-CN" altLang="en-US" b="1" dirty="0" smtClean="0">
                <a:solidFill>
                  <a:schemeClr val="tx1">
                    <a:lumMod val="85000"/>
                    <a:lumOff val="15000"/>
                  </a:schemeClr>
                </a:solidFill>
                <a:latin typeface="微软雅黑" pitchFamily="34" charset="-122"/>
                <a:ea typeface="微软雅黑" pitchFamily="34" charset="-122"/>
              </a:rPr>
              <a:t>年</a:t>
            </a:r>
            <a:r>
              <a:rPr lang="en-US" altLang="zh-CN" b="1" dirty="0" smtClean="0">
                <a:solidFill>
                  <a:schemeClr val="tx1">
                    <a:lumMod val="85000"/>
                    <a:lumOff val="15000"/>
                  </a:schemeClr>
                </a:solidFill>
                <a:latin typeface="微软雅黑" pitchFamily="34" charset="-122"/>
                <a:ea typeface="微软雅黑" pitchFamily="34" charset="-122"/>
              </a:rPr>
              <a:t>PE/PB Band</a:t>
            </a:r>
            <a:endParaRPr lang="zh-CN" altLang="en-US" b="1" dirty="0" smtClean="0">
              <a:solidFill>
                <a:schemeClr val="tx1">
                  <a:lumMod val="85000"/>
                  <a:lumOff val="1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235409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000100" y="500048"/>
          <a:ext cx="7143798" cy="4214839"/>
        </p:xfrm>
        <a:graphic>
          <a:graphicData uri="http://schemas.openxmlformats.org/drawingml/2006/table">
            <a:tbl>
              <a:tblPr>
                <a:tableStyleId>{69CF1AB2-1976-4502-BF36-3FF5EA218861}</a:tableStyleId>
              </a:tblPr>
              <a:tblGrid>
                <a:gridCol w="2381266"/>
                <a:gridCol w="2381266"/>
                <a:gridCol w="2381266"/>
              </a:tblGrid>
              <a:tr h="569227">
                <a:tc>
                  <a:txBody>
                    <a:bodyPr/>
                    <a:lstStyle/>
                    <a:p>
                      <a:pPr algn="ctr" fontAlgn="ctr"/>
                      <a:r>
                        <a:rPr lang="zh-CN" altLang="en-US" sz="1600" b="1" u="none" strike="noStrike" dirty="0"/>
                        <a:t>证券简称</a:t>
                      </a:r>
                      <a:endParaRPr lang="zh-CN" altLang="en-US" sz="1600" b="1" i="0" u="none" strike="noStrike" dirty="0">
                        <a:solidFill>
                          <a:srgbClr val="000000"/>
                        </a:solidFill>
                        <a:latin typeface="宋体"/>
                      </a:endParaRPr>
                    </a:p>
                  </a:txBody>
                  <a:tcPr marL="9525" marR="9525" marT="9525" marB="0" anchor="ctr"/>
                </a:tc>
                <a:tc>
                  <a:txBody>
                    <a:bodyPr/>
                    <a:lstStyle/>
                    <a:p>
                      <a:pPr algn="ctr" fontAlgn="ctr"/>
                      <a:r>
                        <a:rPr lang="zh-CN" altLang="en-US" sz="1600" b="1" u="none" strike="noStrike" dirty="0"/>
                        <a:t>净</a:t>
                      </a:r>
                      <a:r>
                        <a:rPr lang="zh-CN" altLang="en-US" sz="1600" b="1" u="none" strike="noStrike" dirty="0" smtClean="0"/>
                        <a:t>利润同比</a:t>
                      </a:r>
                      <a:endParaRPr lang="en-US" altLang="zh-CN" sz="1600" b="1" i="0" u="none" strike="noStrike" dirty="0">
                        <a:solidFill>
                          <a:srgbClr val="000000"/>
                        </a:solidFill>
                        <a:latin typeface="宋体"/>
                      </a:endParaRPr>
                    </a:p>
                  </a:txBody>
                  <a:tcPr marL="9525" marR="9525" marT="9525" marB="0" anchor="ctr"/>
                </a:tc>
                <a:tc>
                  <a:txBody>
                    <a:bodyPr/>
                    <a:lstStyle/>
                    <a:p>
                      <a:pPr algn="ctr" fontAlgn="ctr"/>
                      <a:r>
                        <a:rPr lang="zh-CN" altLang="en-US" sz="1600" b="1" u="none" strike="noStrike" dirty="0"/>
                        <a:t>营业</a:t>
                      </a:r>
                      <a:r>
                        <a:rPr lang="zh-CN" altLang="en-US" sz="1600" b="1" u="none" strike="noStrike" dirty="0" smtClean="0"/>
                        <a:t>收入同比</a:t>
                      </a:r>
                      <a:r>
                        <a:rPr lang="en-US" altLang="zh-CN" sz="1200" b="1" u="none" strike="noStrike" dirty="0" smtClean="0"/>
                        <a:t>(</a:t>
                      </a:r>
                      <a:r>
                        <a:rPr lang="zh-CN" altLang="en-US" sz="1200" b="1" u="none" strike="noStrike" dirty="0" smtClean="0"/>
                        <a:t>单位</a:t>
                      </a:r>
                      <a:r>
                        <a:rPr lang="en-US" altLang="zh-CN" sz="1200" b="1" u="none" strike="noStrike" dirty="0" smtClean="0"/>
                        <a:t>%)</a:t>
                      </a:r>
                      <a:endParaRPr lang="en-US" altLang="zh-CN" sz="1200" b="1" i="0" u="none" strike="noStrike" dirty="0">
                        <a:solidFill>
                          <a:srgbClr val="000000"/>
                        </a:solidFill>
                        <a:latin typeface="宋体"/>
                      </a:endParaRPr>
                    </a:p>
                  </a:txBody>
                  <a:tcPr marL="9525" marR="9525" marT="9525" marB="0" anchor="ctr"/>
                </a:tc>
              </a:tr>
              <a:tr h="303801">
                <a:tc>
                  <a:txBody>
                    <a:bodyPr/>
                    <a:lstStyle/>
                    <a:p>
                      <a:pPr algn="ctr" fontAlgn="t"/>
                      <a:r>
                        <a:rPr lang="zh-CN" altLang="en-US" sz="1400" u="none" strike="noStrike" dirty="0"/>
                        <a:t>酒鬼酒</a:t>
                      </a:r>
                      <a:endParaRPr lang="zh-CN" altLang="en-US" sz="1400" b="0" i="0" u="none" strike="noStrike" dirty="0">
                        <a:solidFill>
                          <a:srgbClr val="000000"/>
                        </a:solidFill>
                        <a:latin typeface="宋体"/>
                      </a:endParaRPr>
                    </a:p>
                  </a:txBody>
                  <a:tcPr marL="9525" marR="9525" marT="9525" marB="0" anchor="ctr"/>
                </a:tc>
                <a:tc>
                  <a:txBody>
                    <a:bodyPr/>
                    <a:lstStyle/>
                    <a:p>
                      <a:pPr algn="ctr" fontAlgn="t"/>
                      <a:r>
                        <a:rPr lang="en-US" altLang="zh-CN" sz="1400" u="none" strike="noStrike"/>
                        <a:t>75.6</a:t>
                      </a:r>
                      <a:endParaRPr lang="en-US" altLang="zh-CN" sz="1400" b="0" i="0" u="none" strike="noStrike">
                        <a:solidFill>
                          <a:srgbClr val="000000"/>
                        </a:solidFill>
                        <a:latin typeface="宋体"/>
                      </a:endParaRPr>
                    </a:p>
                  </a:txBody>
                  <a:tcPr marL="9525" marR="9525" marT="9525" marB="0" anchor="ctr"/>
                </a:tc>
                <a:tc>
                  <a:txBody>
                    <a:bodyPr/>
                    <a:lstStyle/>
                    <a:p>
                      <a:pPr algn="ctr" fontAlgn="t"/>
                      <a:r>
                        <a:rPr lang="en-US" altLang="zh-CN" sz="1400" u="none" strike="noStrike"/>
                        <a:t>46.1</a:t>
                      </a:r>
                      <a:endParaRPr lang="en-US" altLang="zh-CN" sz="1400" b="0" i="0" u="none" strike="noStrike">
                        <a:solidFill>
                          <a:srgbClr val="000000"/>
                        </a:solidFill>
                        <a:latin typeface="宋体"/>
                      </a:endParaRPr>
                    </a:p>
                  </a:txBody>
                  <a:tcPr marL="9525" marR="9525" marT="9525" marB="0" anchor="ctr"/>
                </a:tc>
              </a:tr>
              <a:tr h="303801">
                <a:tc>
                  <a:txBody>
                    <a:bodyPr/>
                    <a:lstStyle/>
                    <a:p>
                      <a:pPr algn="ctr" fontAlgn="t"/>
                      <a:r>
                        <a:rPr lang="zh-CN" altLang="en-US" sz="1400" u="none" strike="noStrike" dirty="0"/>
                        <a:t>五粮液</a:t>
                      </a:r>
                      <a:endParaRPr lang="zh-CN" altLang="en-US" sz="1400" b="0" i="0" u="none" strike="noStrike" dirty="0">
                        <a:solidFill>
                          <a:srgbClr val="000000"/>
                        </a:solidFill>
                        <a:latin typeface="宋体"/>
                      </a:endParaRPr>
                    </a:p>
                  </a:txBody>
                  <a:tcPr marL="9525" marR="9525" marT="9525" marB="0" anchor="ctr"/>
                </a:tc>
                <a:tc>
                  <a:txBody>
                    <a:bodyPr/>
                    <a:lstStyle/>
                    <a:p>
                      <a:pPr algn="ctr" fontAlgn="t"/>
                      <a:r>
                        <a:rPr lang="en-US" altLang="zh-CN" sz="1400" u="none" strike="noStrike"/>
                        <a:t>39.4</a:t>
                      </a:r>
                      <a:endParaRPr lang="en-US" altLang="zh-CN" sz="1400" b="0" i="0" u="none" strike="noStrike">
                        <a:solidFill>
                          <a:srgbClr val="000000"/>
                        </a:solidFill>
                        <a:latin typeface="宋体"/>
                      </a:endParaRPr>
                    </a:p>
                  </a:txBody>
                  <a:tcPr marL="9525" marR="9525" marT="9525" marB="0" anchor="ctr"/>
                </a:tc>
                <a:tc>
                  <a:txBody>
                    <a:bodyPr/>
                    <a:lstStyle/>
                    <a:p>
                      <a:pPr algn="ctr" fontAlgn="t"/>
                      <a:r>
                        <a:rPr lang="en-US" altLang="zh-CN" sz="1400" u="none" strike="noStrike"/>
                        <a:t>36.8</a:t>
                      </a:r>
                      <a:endParaRPr lang="en-US" altLang="zh-CN" sz="1400" b="0" i="0" u="none" strike="noStrike">
                        <a:solidFill>
                          <a:srgbClr val="000000"/>
                        </a:solidFill>
                        <a:latin typeface="宋体"/>
                      </a:endParaRPr>
                    </a:p>
                  </a:txBody>
                  <a:tcPr marL="9525" marR="9525" marT="9525" marB="0" anchor="ctr"/>
                </a:tc>
              </a:tr>
              <a:tr h="303801">
                <a:tc>
                  <a:txBody>
                    <a:bodyPr/>
                    <a:lstStyle/>
                    <a:p>
                      <a:pPr algn="ctr" fontAlgn="t"/>
                      <a:r>
                        <a:rPr lang="zh-CN" altLang="en-US" sz="1400" u="none" strike="noStrike" dirty="0"/>
                        <a:t>双塔食品</a:t>
                      </a:r>
                      <a:endParaRPr lang="zh-CN" altLang="en-US" sz="1400" b="0" i="0" u="none" strike="noStrike" dirty="0">
                        <a:solidFill>
                          <a:srgbClr val="000000"/>
                        </a:solidFill>
                        <a:latin typeface="宋体"/>
                      </a:endParaRPr>
                    </a:p>
                  </a:txBody>
                  <a:tcPr marL="9525" marR="9525" marT="9525" marB="0" anchor="ctr"/>
                </a:tc>
                <a:tc>
                  <a:txBody>
                    <a:bodyPr/>
                    <a:lstStyle/>
                    <a:p>
                      <a:pPr algn="ctr" fontAlgn="t"/>
                      <a:r>
                        <a:rPr lang="en-US" altLang="zh-CN" sz="1400" u="none" strike="noStrike" dirty="0"/>
                        <a:t>104.4</a:t>
                      </a:r>
                      <a:endParaRPr lang="en-US" altLang="zh-CN" sz="1400" b="0" i="0" u="none" strike="noStrike" dirty="0">
                        <a:solidFill>
                          <a:srgbClr val="000000"/>
                        </a:solidFill>
                        <a:latin typeface="宋体"/>
                      </a:endParaRPr>
                    </a:p>
                  </a:txBody>
                  <a:tcPr marL="9525" marR="9525" marT="9525" marB="0" anchor="ctr"/>
                </a:tc>
                <a:tc>
                  <a:txBody>
                    <a:bodyPr/>
                    <a:lstStyle/>
                    <a:p>
                      <a:pPr algn="ctr" fontAlgn="t"/>
                      <a:r>
                        <a:rPr lang="en-US" altLang="zh-CN" sz="1400" u="none" strike="noStrike"/>
                        <a:t>81.6</a:t>
                      </a:r>
                      <a:endParaRPr lang="en-US" altLang="zh-CN" sz="1400" b="0" i="0" u="none" strike="noStrike">
                        <a:solidFill>
                          <a:srgbClr val="000000"/>
                        </a:solidFill>
                        <a:latin typeface="宋体"/>
                      </a:endParaRPr>
                    </a:p>
                  </a:txBody>
                  <a:tcPr marL="9525" marR="9525" marT="9525" marB="0" anchor="ctr"/>
                </a:tc>
              </a:tr>
              <a:tr h="303801">
                <a:tc>
                  <a:txBody>
                    <a:bodyPr/>
                    <a:lstStyle/>
                    <a:p>
                      <a:pPr algn="ctr" fontAlgn="t"/>
                      <a:r>
                        <a:rPr lang="zh-CN" altLang="en-US" sz="1400" u="none" strike="noStrike"/>
                        <a:t>佳隆股份</a:t>
                      </a:r>
                      <a:endParaRPr lang="zh-CN" altLang="en-US" sz="1400" b="0" i="0" u="none" strike="noStrike">
                        <a:solidFill>
                          <a:srgbClr val="000000"/>
                        </a:solidFill>
                        <a:latin typeface="宋体"/>
                      </a:endParaRPr>
                    </a:p>
                  </a:txBody>
                  <a:tcPr marL="9525" marR="9525" marT="9525" marB="0" anchor="ctr"/>
                </a:tc>
                <a:tc>
                  <a:txBody>
                    <a:bodyPr/>
                    <a:lstStyle/>
                    <a:p>
                      <a:pPr algn="ctr" fontAlgn="t"/>
                      <a:r>
                        <a:rPr lang="en-US" altLang="zh-CN" sz="1400" u="none" strike="noStrike" dirty="0"/>
                        <a:t>84.4</a:t>
                      </a:r>
                      <a:endParaRPr lang="en-US" altLang="zh-CN" sz="1400" b="0" i="0" u="none" strike="noStrike" dirty="0">
                        <a:solidFill>
                          <a:srgbClr val="000000"/>
                        </a:solidFill>
                        <a:latin typeface="宋体"/>
                      </a:endParaRPr>
                    </a:p>
                  </a:txBody>
                  <a:tcPr marL="9525" marR="9525" marT="9525" marB="0" anchor="ctr"/>
                </a:tc>
                <a:tc>
                  <a:txBody>
                    <a:bodyPr/>
                    <a:lstStyle/>
                    <a:p>
                      <a:pPr algn="ctr" fontAlgn="t"/>
                      <a:r>
                        <a:rPr lang="en-US" altLang="zh-CN" sz="1400" u="none" strike="noStrike"/>
                        <a:t>40.6</a:t>
                      </a:r>
                      <a:endParaRPr lang="en-US" altLang="zh-CN" sz="1400" b="0" i="0" u="none" strike="noStrike">
                        <a:solidFill>
                          <a:srgbClr val="000000"/>
                        </a:solidFill>
                        <a:latin typeface="宋体"/>
                      </a:endParaRPr>
                    </a:p>
                  </a:txBody>
                  <a:tcPr marL="9525" marR="9525" marT="9525" marB="0" anchor="ctr"/>
                </a:tc>
              </a:tr>
              <a:tr h="303801">
                <a:tc>
                  <a:txBody>
                    <a:bodyPr/>
                    <a:lstStyle/>
                    <a:p>
                      <a:pPr algn="ctr" fontAlgn="t"/>
                      <a:r>
                        <a:rPr lang="zh-CN" altLang="en-US" sz="1400" u="none" strike="noStrike"/>
                        <a:t>涪陵榨菜</a:t>
                      </a:r>
                      <a:endParaRPr lang="zh-CN" altLang="en-US" sz="1400" b="0" i="0" u="none" strike="noStrike">
                        <a:solidFill>
                          <a:srgbClr val="000000"/>
                        </a:solidFill>
                        <a:latin typeface="宋体"/>
                      </a:endParaRPr>
                    </a:p>
                  </a:txBody>
                  <a:tcPr marL="9525" marR="9525" marT="9525" marB="0" anchor="ctr"/>
                </a:tc>
                <a:tc>
                  <a:txBody>
                    <a:bodyPr/>
                    <a:lstStyle/>
                    <a:p>
                      <a:pPr algn="ctr" fontAlgn="t"/>
                      <a:r>
                        <a:rPr lang="en-US" altLang="zh-CN" sz="1400" u="none" strike="noStrike" dirty="0"/>
                        <a:t>80.3</a:t>
                      </a:r>
                      <a:endParaRPr lang="en-US" altLang="zh-CN" sz="1400" b="0" i="0" u="none" strike="noStrike" dirty="0">
                        <a:solidFill>
                          <a:srgbClr val="000000"/>
                        </a:solidFill>
                        <a:latin typeface="宋体"/>
                      </a:endParaRPr>
                    </a:p>
                  </a:txBody>
                  <a:tcPr marL="9525" marR="9525" marT="9525" marB="0" anchor="ctr"/>
                </a:tc>
                <a:tc>
                  <a:txBody>
                    <a:bodyPr/>
                    <a:lstStyle/>
                    <a:p>
                      <a:pPr algn="ctr" fontAlgn="t"/>
                      <a:r>
                        <a:rPr lang="en-US" altLang="zh-CN" sz="1400" u="none" strike="noStrike"/>
                        <a:t>47.7</a:t>
                      </a:r>
                      <a:endParaRPr lang="en-US" altLang="zh-CN" sz="1400" b="0" i="0" u="none" strike="noStrike">
                        <a:solidFill>
                          <a:srgbClr val="000000"/>
                        </a:solidFill>
                        <a:latin typeface="宋体"/>
                      </a:endParaRPr>
                    </a:p>
                  </a:txBody>
                  <a:tcPr marL="9525" marR="9525" marT="9525" marB="0" anchor="ctr"/>
                </a:tc>
              </a:tr>
              <a:tr h="303801">
                <a:tc>
                  <a:txBody>
                    <a:bodyPr/>
                    <a:lstStyle/>
                    <a:p>
                      <a:pPr algn="ctr" fontAlgn="t"/>
                      <a:r>
                        <a:rPr lang="zh-CN" altLang="en-US" sz="1400" u="none" strike="noStrike"/>
                        <a:t>好想你</a:t>
                      </a:r>
                      <a:endParaRPr lang="zh-CN" altLang="en-US" sz="1400" b="0" i="0" u="none" strike="noStrike">
                        <a:solidFill>
                          <a:srgbClr val="000000"/>
                        </a:solidFill>
                        <a:latin typeface="宋体"/>
                      </a:endParaRPr>
                    </a:p>
                  </a:txBody>
                  <a:tcPr marL="9525" marR="9525" marT="9525" marB="0" anchor="ctr"/>
                </a:tc>
                <a:tc>
                  <a:txBody>
                    <a:bodyPr/>
                    <a:lstStyle/>
                    <a:p>
                      <a:pPr algn="ctr" fontAlgn="t"/>
                      <a:r>
                        <a:rPr lang="en-US" altLang="zh-CN" sz="1400" u="none" strike="noStrike" dirty="0"/>
                        <a:t>101.4</a:t>
                      </a:r>
                      <a:endParaRPr lang="en-US" altLang="zh-CN" sz="1400" b="0" i="0" u="none" strike="noStrike" dirty="0">
                        <a:solidFill>
                          <a:srgbClr val="000000"/>
                        </a:solidFill>
                        <a:latin typeface="宋体"/>
                      </a:endParaRPr>
                    </a:p>
                  </a:txBody>
                  <a:tcPr marL="9525" marR="9525" marT="9525" marB="0" anchor="ctr"/>
                </a:tc>
                <a:tc>
                  <a:txBody>
                    <a:bodyPr/>
                    <a:lstStyle/>
                    <a:p>
                      <a:pPr algn="ctr" fontAlgn="t"/>
                      <a:r>
                        <a:rPr lang="en-US" altLang="zh-CN" sz="1400" u="none" strike="noStrike"/>
                        <a:t>37.7</a:t>
                      </a:r>
                      <a:endParaRPr lang="en-US" altLang="zh-CN" sz="1400" b="0" i="0" u="none" strike="noStrike">
                        <a:solidFill>
                          <a:srgbClr val="000000"/>
                        </a:solidFill>
                        <a:latin typeface="宋体"/>
                      </a:endParaRPr>
                    </a:p>
                  </a:txBody>
                  <a:tcPr marL="9525" marR="9525" marT="9525" marB="0" anchor="ctr"/>
                </a:tc>
              </a:tr>
              <a:tr h="303801">
                <a:tc>
                  <a:txBody>
                    <a:bodyPr/>
                    <a:lstStyle/>
                    <a:p>
                      <a:pPr algn="ctr" fontAlgn="t"/>
                      <a:r>
                        <a:rPr lang="zh-CN" altLang="en-US" sz="1400" u="none" strike="noStrike"/>
                        <a:t>克明面业</a:t>
                      </a:r>
                      <a:endParaRPr lang="zh-CN" altLang="en-US" sz="1400" b="0" i="0" u="none" strike="noStrike">
                        <a:solidFill>
                          <a:srgbClr val="000000"/>
                        </a:solidFill>
                        <a:latin typeface="宋体"/>
                      </a:endParaRPr>
                    </a:p>
                  </a:txBody>
                  <a:tcPr marL="9525" marR="9525" marT="9525" marB="0" anchor="ctr"/>
                </a:tc>
                <a:tc>
                  <a:txBody>
                    <a:bodyPr/>
                    <a:lstStyle/>
                    <a:p>
                      <a:pPr algn="ctr" fontAlgn="t"/>
                      <a:r>
                        <a:rPr lang="en-US" altLang="zh-CN" sz="1400" u="none" strike="noStrike" dirty="0"/>
                        <a:t>110.8</a:t>
                      </a:r>
                      <a:endParaRPr lang="en-US" altLang="zh-CN" sz="1400" b="0" i="0" u="none" strike="noStrike" dirty="0">
                        <a:solidFill>
                          <a:srgbClr val="000000"/>
                        </a:solidFill>
                        <a:latin typeface="宋体"/>
                      </a:endParaRPr>
                    </a:p>
                  </a:txBody>
                  <a:tcPr marL="9525" marR="9525" marT="9525" marB="0" anchor="ctr"/>
                </a:tc>
                <a:tc>
                  <a:txBody>
                    <a:bodyPr/>
                    <a:lstStyle/>
                    <a:p>
                      <a:pPr algn="ctr" fontAlgn="t"/>
                      <a:r>
                        <a:rPr lang="en-US" altLang="zh-CN" sz="1400" u="none" strike="noStrike"/>
                        <a:t>45.2</a:t>
                      </a:r>
                      <a:endParaRPr lang="en-US" altLang="zh-CN" sz="1400" b="0" i="0" u="none" strike="noStrike">
                        <a:solidFill>
                          <a:srgbClr val="000000"/>
                        </a:solidFill>
                        <a:latin typeface="宋体"/>
                      </a:endParaRPr>
                    </a:p>
                  </a:txBody>
                  <a:tcPr marL="9525" marR="9525" marT="9525" marB="0" anchor="ctr"/>
                </a:tc>
              </a:tr>
              <a:tr h="303801">
                <a:tc>
                  <a:txBody>
                    <a:bodyPr/>
                    <a:lstStyle/>
                    <a:p>
                      <a:pPr algn="ctr" fontAlgn="t"/>
                      <a:r>
                        <a:rPr lang="zh-CN" altLang="en-US" sz="1400" u="none" strike="noStrike"/>
                        <a:t>海欣食品</a:t>
                      </a:r>
                      <a:endParaRPr lang="zh-CN" altLang="en-US" sz="1400" b="0" i="0" u="none" strike="noStrike">
                        <a:solidFill>
                          <a:srgbClr val="000000"/>
                        </a:solidFill>
                        <a:latin typeface="宋体"/>
                      </a:endParaRPr>
                    </a:p>
                  </a:txBody>
                  <a:tcPr marL="9525" marR="9525" marT="9525" marB="0" anchor="ctr"/>
                </a:tc>
                <a:tc>
                  <a:txBody>
                    <a:bodyPr/>
                    <a:lstStyle/>
                    <a:p>
                      <a:pPr algn="ctr" fontAlgn="t"/>
                      <a:r>
                        <a:rPr lang="en-US" altLang="zh-CN" sz="1400" u="none" strike="noStrike" dirty="0"/>
                        <a:t>409.0</a:t>
                      </a:r>
                      <a:endParaRPr lang="en-US" altLang="zh-CN" sz="1400" b="0" i="0" u="none" strike="noStrike" dirty="0">
                        <a:solidFill>
                          <a:srgbClr val="000000"/>
                        </a:solidFill>
                        <a:latin typeface="宋体"/>
                      </a:endParaRPr>
                    </a:p>
                  </a:txBody>
                  <a:tcPr marL="9525" marR="9525" marT="9525" marB="0" anchor="ctr"/>
                </a:tc>
                <a:tc>
                  <a:txBody>
                    <a:bodyPr/>
                    <a:lstStyle/>
                    <a:p>
                      <a:pPr algn="ctr" fontAlgn="t"/>
                      <a:r>
                        <a:rPr lang="en-US" altLang="zh-CN" sz="1400" u="none" strike="noStrike" dirty="0"/>
                        <a:t>42.9</a:t>
                      </a:r>
                      <a:endParaRPr lang="en-US" altLang="zh-CN" sz="1400" b="0" i="0" u="none" strike="noStrike" dirty="0">
                        <a:solidFill>
                          <a:srgbClr val="000000"/>
                        </a:solidFill>
                        <a:latin typeface="宋体"/>
                      </a:endParaRPr>
                    </a:p>
                  </a:txBody>
                  <a:tcPr marL="9525" marR="9525" marT="9525" marB="0" anchor="ctr"/>
                </a:tc>
              </a:tr>
              <a:tr h="303801">
                <a:tc>
                  <a:txBody>
                    <a:bodyPr/>
                    <a:lstStyle/>
                    <a:p>
                      <a:pPr algn="ctr" fontAlgn="t"/>
                      <a:r>
                        <a:rPr lang="zh-CN" altLang="en-US" sz="1400" u="none" strike="noStrike"/>
                        <a:t>贵州茅台</a:t>
                      </a:r>
                      <a:endParaRPr lang="zh-CN" altLang="en-US" sz="1400" b="0" i="0" u="none" strike="noStrike">
                        <a:solidFill>
                          <a:srgbClr val="000000"/>
                        </a:solidFill>
                        <a:latin typeface="宋体"/>
                      </a:endParaRPr>
                    </a:p>
                  </a:txBody>
                  <a:tcPr marL="9525" marR="9525" marT="9525" marB="0" anchor="ctr"/>
                </a:tc>
                <a:tc>
                  <a:txBody>
                    <a:bodyPr/>
                    <a:lstStyle/>
                    <a:p>
                      <a:pPr algn="ctr" fontAlgn="t"/>
                      <a:r>
                        <a:rPr lang="en-US" altLang="zh-CN" sz="1400" u="none" strike="noStrike" dirty="0"/>
                        <a:t>39.5</a:t>
                      </a:r>
                      <a:endParaRPr lang="en-US" altLang="zh-CN" sz="1400" b="0" i="0" u="none" strike="noStrike" dirty="0">
                        <a:solidFill>
                          <a:srgbClr val="000000"/>
                        </a:solidFill>
                        <a:latin typeface="宋体"/>
                      </a:endParaRPr>
                    </a:p>
                  </a:txBody>
                  <a:tcPr marL="9525" marR="9525" marT="9525" marB="0" anchor="ctr"/>
                </a:tc>
                <a:tc>
                  <a:txBody>
                    <a:bodyPr/>
                    <a:lstStyle/>
                    <a:p>
                      <a:pPr algn="ctr" fontAlgn="t"/>
                      <a:r>
                        <a:rPr lang="en-US" altLang="zh-CN" sz="1400" u="none" strike="noStrike" dirty="0"/>
                        <a:t>31.2</a:t>
                      </a:r>
                      <a:endParaRPr lang="en-US" altLang="zh-CN" sz="1400" b="0" i="0" u="none" strike="noStrike" dirty="0">
                        <a:solidFill>
                          <a:srgbClr val="000000"/>
                        </a:solidFill>
                        <a:latin typeface="宋体"/>
                      </a:endParaRPr>
                    </a:p>
                  </a:txBody>
                  <a:tcPr marL="9525" marR="9525" marT="9525" marB="0" anchor="ctr"/>
                </a:tc>
              </a:tr>
              <a:tr h="303801">
                <a:tc>
                  <a:txBody>
                    <a:bodyPr/>
                    <a:lstStyle/>
                    <a:p>
                      <a:pPr algn="ctr" fontAlgn="t"/>
                      <a:r>
                        <a:rPr lang="zh-CN" altLang="en-US" sz="1400" u="none" strike="noStrike"/>
                        <a:t>山西汾酒</a:t>
                      </a:r>
                      <a:endParaRPr lang="zh-CN" altLang="en-US" sz="1400" b="0" i="0" u="none" strike="noStrike">
                        <a:solidFill>
                          <a:srgbClr val="000000"/>
                        </a:solidFill>
                        <a:latin typeface="宋体"/>
                      </a:endParaRPr>
                    </a:p>
                  </a:txBody>
                  <a:tcPr marL="9525" marR="9525" marT="9525" marB="0" anchor="ctr"/>
                </a:tc>
                <a:tc>
                  <a:txBody>
                    <a:bodyPr/>
                    <a:lstStyle/>
                    <a:p>
                      <a:pPr algn="ctr" fontAlgn="t"/>
                      <a:r>
                        <a:rPr lang="en-US" altLang="zh-CN" sz="1400" u="none" strike="noStrike" dirty="0"/>
                        <a:t>54.6</a:t>
                      </a:r>
                      <a:endParaRPr lang="en-US" altLang="zh-CN" sz="1400" b="0" i="0" u="none" strike="noStrike" dirty="0">
                        <a:solidFill>
                          <a:srgbClr val="000000"/>
                        </a:solidFill>
                        <a:latin typeface="宋体"/>
                      </a:endParaRPr>
                    </a:p>
                  </a:txBody>
                  <a:tcPr marL="9525" marR="9525" marT="9525" marB="0" anchor="ctr"/>
                </a:tc>
                <a:tc>
                  <a:txBody>
                    <a:bodyPr/>
                    <a:lstStyle/>
                    <a:p>
                      <a:pPr algn="ctr" fontAlgn="t"/>
                      <a:r>
                        <a:rPr lang="en-US" altLang="zh-CN" sz="1400" u="none" strike="noStrike" dirty="0"/>
                        <a:t>48.6</a:t>
                      </a:r>
                      <a:endParaRPr lang="en-US" altLang="zh-CN" sz="1400" b="0" i="0" u="none" strike="noStrike" dirty="0">
                        <a:solidFill>
                          <a:srgbClr val="000000"/>
                        </a:solidFill>
                        <a:latin typeface="宋体"/>
                      </a:endParaRPr>
                    </a:p>
                  </a:txBody>
                  <a:tcPr marL="9525" marR="9525" marT="9525" marB="0" anchor="ctr"/>
                </a:tc>
              </a:tr>
              <a:tr h="303801">
                <a:tc>
                  <a:txBody>
                    <a:bodyPr/>
                    <a:lstStyle/>
                    <a:p>
                      <a:pPr algn="ctr" fontAlgn="t"/>
                      <a:r>
                        <a:rPr lang="zh-CN" altLang="en-US" sz="1400" u="none" strike="noStrike"/>
                        <a:t>星湖科技</a:t>
                      </a:r>
                      <a:endParaRPr lang="zh-CN" altLang="en-US" sz="1400" b="0" i="0" u="none" strike="noStrike">
                        <a:solidFill>
                          <a:srgbClr val="000000"/>
                        </a:solidFill>
                        <a:latin typeface="宋体"/>
                      </a:endParaRPr>
                    </a:p>
                  </a:txBody>
                  <a:tcPr marL="9525" marR="9525" marT="9525" marB="0" anchor="ctr"/>
                </a:tc>
                <a:tc>
                  <a:txBody>
                    <a:bodyPr/>
                    <a:lstStyle/>
                    <a:p>
                      <a:pPr algn="ctr" fontAlgn="t"/>
                      <a:r>
                        <a:rPr lang="en-US" altLang="zh-CN" sz="1400" u="none" strike="noStrike"/>
                        <a:t>130.5</a:t>
                      </a:r>
                      <a:endParaRPr lang="en-US" altLang="zh-CN" sz="1400" b="0" i="0" u="none" strike="noStrike">
                        <a:solidFill>
                          <a:srgbClr val="000000"/>
                        </a:solidFill>
                        <a:latin typeface="宋体"/>
                      </a:endParaRPr>
                    </a:p>
                  </a:txBody>
                  <a:tcPr marL="9525" marR="9525" marT="9525" marB="0" anchor="ctr"/>
                </a:tc>
                <a:tc>
                  <a:txBody>
                    <a:bodyPr/>
                    <a:lstStyle/>
                    <a:p>
                      <a:pPr algn="ctr" fontAlgn="t"/>
                      <a:r>
                        <a:rPr lang="en-US" altLang="zh-CN" sz="1400" u="none" strike="noStrike" dirty="0"/>
                        <a:t>104.8</a:t>
                      </a:r>
                      <a:endParaRPr lang="en-US" altLang="zh-CN" sz="1400" b="0" i="0" u="none" strike="noStrike" dirty="0">
                        <a:solidFill>
                          <a:srgbClr val="000000"/>
                        </a:solidFill>
                        <a:latin typeface="宋体"/>
                      </a:endParaRPr>
                    </a:p>
                  </a:txBody>
                  <a:tcPr marL="9525" marR="9525" marT="9525" marB="0" anchor="ctr"/>
                </a:tc>
              </a:tr>
              <a:tr h="303801">
                <a:tc>
                  <a:txBody>
                    <a:bodyPr/>
                    <a:lstStyle/>
                    <a:p>
                      <a:pPr algn="ctr" fontAlgn="t"/>
                      <a:r>
                        <a:rPr lang="zh-CN" altLang="en-US" sz="1400" u="none" strike="noStrike" dirty="0"/>
                        <a:t>今世缘</a:t>
                      </a:r>
                      <a:endParaRPr lang="zh-CN" altLang="en-US" sz="1400" b="0" i="0" u="none" strike="noStrike" dirty="0">
                        <a:solidFill>
                          <a:srgbClr val="000000"/>
                        </a:solidFill>
                        <a:latin typeface="宋体"/>
                      </a:endParaRPr>
                    </a:p>
                  </a:txBody>
                  <a:tcPr marL="9525" marR="9525" marT="9525" marB="0" anchor="ctr"/>
                </a:tc>
                <a:tc>
                  <a:txBody>
                    <a:bodyPr/>
                    <a:lstStyle/>
                    <a:p>
                      <a:pPr algn="ctr" fontAlgn="t"/>
                      <a:r>
                        <a:rPr lang="en-US" altLang="zh-CN" sz="1400" u="none" strike="noStrike"/>
                        <a:t>31.6</a:t>
                      </a:r>
                      <a:endParaRPr lang="en-US" altLang="zh-CN" sz="1400" b="0" i="0" u="none" strike="noStrike">
                        <a:solidFill>
                          <a:srgbClr val="000000"/>
                        </a:solidFill>
                        <a:latin typeface="宋体"/>
                      </a:endParaRPr>
                    </a:p>
                  </a:txBody>
                  <a:tcPr marL="9525" marR="9525" marT="9525" marB="0" anchor="ctr"/>
                </a:tc>
                <a:tc>
                  <a:txBody>
                    <a:bodyPr/>
                    <a:lstStyle/>
                    <a:p>
                      <a:pPr algn="ctr" fontAlgn="t"/>
                      <a:r>
                        <a:rPr lang="en-US" altLang="zh-CN" sz="1400" u="none" strike="noStrike" dirty="0"/>
                        <a:t>31.1</a:t>
                      </a:r>
                      <a:endParaRPr lang="en-US" altLang="zh-CN" sz="1400" b="0" i="0" u="none" strike="noStrike" dirty="0">
                        <a:solidFill>
                          <a:srgbClr val="000000"/>
                        </a:solidFill>
                        <a:latin typeface="宋体"/>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95536" y="2214560"/>
            <a:ext cx="2319076" cy="2517430"/>
          </a:xfrm>
          <a:prstGeom prst="rect">
            <a:avLst/>
          </a:prstGeom>
          <a:noFill/>
          <a:ln w="9525">
            <a:noFill/>
            <a:miter lim="800000"/>
            <a:headEnd/>
            <a:tailEnd/>
          </a:ln>
        </p:spPr>
      </p:pic>
      <p:graphicFrame>
        <p:nvGraphicFramePr>
          <p:cNvPr id="3" name="图示 2"/>
          <p:cNvGraphicFramePr/>
          <p:nvPr/>
        </p:nvGraphicFramePr>
        <p:xfrm>
          <a:off x="3000364" y="642924"/>
          <a:ext cx="5214974"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椭圆 3"/>
          <p:cNvSpPr/>
          <p:nvPr/>
        </p:nvSpPr>
        <p:spPr>
          <a:xfrm>
            <a:off x="571472" y="642924"/>
            <a:ext cx="2071702" cy="142876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dirty="0" smtClean="0"/>
              <a:t>总结</a:t>
            </a:r>
            <a:endParaRPr lang="zh-CN" alt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18113" y="257010"/>
            <a:ext cx="5760640" cy="646331"/>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请使用</a:t>
            </a:r>
            <a:r>
              <a:rPr lang="en-US" altLang="zh-CN" b="1" dirty="0">
                <a:solidFill>
                  <a:schemeClr val="bg1"/>
                </a:solidFill>
                <a:latin typeface="微软雅黑" panose="020B0503020204020204" pitchFamily="34" charset="-122"/>
                <a:ea typeface="微软雅黑" panose="020B0503020204020204" pitchFamily="34" charset="-122"/>
              </a:rPr>
              <a:t>Wind</a:t>
            </a:r>
            <a:r>
              <a:rPr lang="zh-CN" altLang="en-US" b="1" dirty="0">
                <a:solidFill>
                  <a:schemeClr val="bg1"/>
                </a:solidFill>
                <a:latin typeface="微软雅黑" panose="020B0503020204020204" pitchFamily="34" charset="-122"/>
                <a:ea typeface="微软雅黑" panose="020B0503020204020204" pitchFamily="34" charset="-122"/>
              </a:rPr>
              <a:t>资讯手机</a:t>
            </a:r>
            <a:r>
              <a:rPr lang="en-US" altLang="zh-CN" b="1" dirty="0">
                <a:solidFill>
                  <a:schemeClr val="bg1"/>
                </a:solidFill>
                <a:latin typeface="微软雅黑" panose="020B0503020204020204" pitchFamily="34" charset="-122"/>
                <a:ea typeface="微软雅黑" panose="020B0503020204020204" pitchFamily="34" charset="-122"/>
              </a:rPr>
              <a:t>APP</a:t>
            </a:r>
            <a:r>
              <a:rPr lang="zh-CN" altLang="en-US" b="1" dirty="0">
                <a:solidFill>
                  <a:schemeClr val="bg1"/>
                </a:solidFill>
                <a:latin typeface="微软雅黑" panose="020B0503020204020204" pitchFamily="34" charset="-122"/>
                <a:ea typeface="微软雅黑" panose="020B0503020204020204" pitchFamily="34" charset="-122"/>
              </a:rPr>
              <a:t>中的扫一扫功能对此次课程进行反馈，感谢您的理解与支持</a:t>
            </a:r>
          </a:p>
        </p:txBody>
      </p:sp>
      <p:pic>
        <p:nvPicPr>
          <p:cNvPr id="5" name="Picture 3"/>
          <p:cNvPicPr>
            <a:picLocks noChangeAspect="1" noChangeArrowheads="1"/>
          </p:cNvPicPr>
          <p:nvPr/>
        </p:nvPicPr>
        <p:blipFill>
          <a:blip r:embed="rId2" cstate="print"/>
          <a:srcRect/>
          <a:stretch>
            <a:fillRect/>
          </a:stretch>
        </p:blipFill>
        <p:spPr bwMode="auto">
          <a:xfrm>
            <a:off x="6143636" y="2928940"/>
            <a:ext cx="1527558" cy="1570533"/>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076575" y="1357313"/>
            <a:ext cx="2990850" cy="2428875"/>
          </a:xfrm>
          <a:prstGeom prst="rect">
            <a:avLst/>
          </a:prstGeom>
          <a:noFill/>
          <a:ln w="9525">
            <a:noFill/>
            <a:miter lim="800000"/>
            <a:headEnd/>
            <a:tailEnd/>
          </a:ln>
          <a:effectLst/>
        </p:spPr>
      </p:pic>
    </p:spTree>
    <p:extLst>
      <p:ext uri="{BB962C8B-B14F-4D97-AF65-F5344CB8AC3E}">
        <p14:creationId xmlns:p14="http://schemas.microsoft.com/office/powerpoint/2010/main" val="909123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3"/>
          <p:cNvSpPr txBox="1"/>
          <p:nvPr/>
        </p:nvSpPr>
        <p:spPr>
          <a:xfrm>
            <a:off x="2438074" y="2668582"/>
            <a:ext cx="4320480" cy="623248"/>
          </a:xfrm>
          <a:prstGeom prst="rect">
            <a:avLst/>
          </a:prstGeom>
          <a:noFill/>
        </p:spPr>
        <p:txBody>
          <a:bodyPr wrap="square" lIns="68580" tIns="34290" rIns="68580" bIns="34290" rtlCol="0">
            <a:spAutoFit/>
          </a:bodyPr>
          <a:lstStyle/>
          <a:p>
            <a:pPr algn="ctr" fontAlgn="auto">
              <a:lnSpc>
                <a:spcPct val="100000"/>
              </a:lnSpc>
            </a:pPr>
            <a:r>
              <a:rPr lang="en-US" altLang="zh-CN" sz="3600" dirty="0">
                <a:solidFill>
                  <a:schemeClr val="bg1"/>
                </a:solidFill>
                <a:ea typeface="微软雅黑" pitchFamily="34" charset="-122"/>
              </a:rPr>
              <a:t>THANK </a:t>
            </a:r>
            <a:r>
              <a:rPr lang="en-US" altLang="zh-CN" sz="3600" dirty="0" smtClean="0">
                <a:solidFill>
                  <a:schemeClr val="bg1"/>
                </a:solidFill>
                <a:ea typeface="微软雅黑" pitchFamily="34" charset="-122"/>
              </a:rPr>
              <a:t> YOU</a:t>
            </a:r>
            <a:endParaRPr lang="en-US" altLang="zh-CN" sz="3600" dirty="0">
              <a:solidFill>
                <a:schemeClr val="bg1"/>
              </a:solidFill>
              <a:ea typeface="微软雅黑" pitchFamily="34" charset="-122"/>
            </a:endParaRPr>
          </a:p>
        </p:txBody>
      </p:sp>
    </p:spTree>
    <p:extLst>
      <p:ext uri="{BB962C8B-B14F-4D97-AF65-F5344CB8AC3E}">
        <p14:creationId xmlns:p14="http://schemas.microsoft.com/office/powerpoint/2010/main" val="48303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95536" y="2197460"/>
            <a:ext cx="2319076" cy="2517430"/>
          </a:xfrm>
          <a:prstGeom prst="rect">
            <a:avLst/>
          </a:prstGeom>
          <a:noFill/>
          <a:ln w="9525">
            <a:noFill/>
            <a:miter lim="800000"/>
            <a:headEnd/>
            <a:tailEnd/>
          </a:ln>
        </p:spPr>
      </p:pic>
      <p:graphicFrame>
        <p:nvGraphicFramePr>
          <p:cNvPr id="3" name="图示 2"/>
          <p:cNvGraphicFramePr/>
          <p:nvPr/>
        </p:nvGraphicFramePr>
        <p:xfrm>
          <a:off x="3000364" y="642924"/>
          <a:ext cx="5214974"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椭圆 5"/>
          <p:cNvSpPr/>
          <p:nvPr/>
        </p:nvSpPr>
        <p:spPr>
          <a:xfrm>
            <a:off x="571472" y="642924"/>
            <a:ext cx="2071702" cy="142876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dirty="0" smtClean="0"/>
              <a:t>终端</a:t>
            </a:r>
            <a:endParaRPr lang="en-US" altLang="zh-CN" sz="3200" dirty="0" smtClean="0"/>
          </a:p>
          <a:p>
            <a:pPr algn="ctr"/>
            <a:r>
              <a:rPr lang="zh-CN" altLang="en-US" sz="3200" dirty="0" smtClean="0"/>
              <a:t>模块</a:t>
            </a:r>
            <a:endParaRPr lang="zh-CN" alt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071802" y="500048"/>
            <a:ext cx="3071834" cy="50006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smtClean="0">
                <a:solidFill>
                  <a:schemeClr val="bg1"/>
                </a:solidFill>
              </a:rPr>
              <a:t>复盘白酒行业发展</a:t>
            </a:r>
            <a:endParaRPr lang="zh-CN" altLang="en-US" sz="2400" b="1" dirty="0">
              <a:solidFill>
                <a:schemeClr val="bg1"/>
              </a:solidFill>
            </a:endParaRPr>
          </a:p>
        </p:txBody>
      </p:sp>
      <p:graphicFrame>
        <p:nvGraphicFramePr>
          <p:cNvPr id="7" name="图示 6"/>
          <p:cNvGraphicFramePr/>
          <p:nvPr/>
        </p:nvGraphicFramePr>
        <p:xfrm>
          <a:off x="1142976" y="1285866"/>
          <a:ext cx="6643734" cy="331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57356" y="357172"/>
            <a:ext cx="532859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smtClean="0">
                <a:solidFill>
                  <a:schemeClr val="tx1">
                    <a:lumMod val="85000"/>
                    <a:lumOff val="15000"/>
                  </a:schemeClr>
                </a:solidFill>
              </a:rPr>
              <a:t>白酒行业发展和宏观经济周期紧密联系</a:t>
            </a:r>
          </a:p>
        </p:txBody>
      </p:sp>
      <p:graphicFrame>
        <p:nvGraphicFramePr>
          <p:cNvPr id="4" name="图表 3"/>
          <p:cNvGraphicFramePr/>
          <p:nvPr/>
        </p:nvGraphicFramePr>
        <p:xfrm>
          <a:off x="623888" y="762000"/>
          <a:ext cx="7896224" cy="3619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827584" y="1000114"/>
            <a:ext cx="7416824" cy="3659868"/>
          </a:xfrm>
          <a:prstGeom prst="rect">
            <a:avLst/>
          </a:prstGeom>
          <a:noFill/>
          <a:ln w="9525">
            <a:noFill/>
            <a:miter lim="800000"/>
            <a:headEnd/>
            <a:tailEnd/>
          </a:ln>
        </p:spPr>
      </p:pic>
      <p:sp>
        <p:nvSpPr>
          <p:cNvPr id="3" name="矩形 2"/>
          <p:cNvSpPr/>
          <p:nvPr/>
        </p:nvSpPr>
        <p:spPr>
          <a:xfrm>
            <a:off x="1285852" y="39338"/>
            <a:ext cx="6572296" cy="960776"/>
          </a:xfrm>
          <a:prstGeom prst="rect">
            <a:avLst/>
          </a:prstGeom>
        </p:spPr>
        <p:txBody>
          <a:bodyPr wrap="square">
            <a:spAutoFit/>
          </a:bodyPr>
          <a:lstStyle/>
          <a:p>
            <a:pPr algn="ctr">
              <a:lnSpc>
                <a:spcPct val="150000"/>
              </a:lnSpc>
            </a:pPr>
            <a:r>
              <a:rPr lang="zh-CN" altLang="en-US" sz="2000" b="1" dirty="0" smtClean="0">
                <a:solidFill>
                  <a:schemeClr val="tx1">
                    <a:lumMod val="85000"/>
                    <a:lumOff val="15000"/>
                  </a:schemeClr>
                </a:solidFill>
              </a:rPr>
              <a:t>白酒消费结构：分价格带分布</a:t>
            </a:r>
            <a:endParaRPr lang="en-US" altLang="zh-CN" sz="2000" b="1" dirty="0" smtClean="0">
              <a:solidFill>
                <a:schemeClr val="tx1">
                  <a:lumMod val="85000"/>
                  <a:lumOff val="15000"/>
                </a:schemeClr>
              </a:solidFill>
            </a:endParaRPr>
          </a:p>
          <a:p>
            <a:pPr algn="ctr">
              <a:lnSpc>
                <a:spcPct val="150000"/>
              </a:lnSpc>
            </a:pPr>
            <a:r>
              <a:rPr lang="zh-CN" altLang="en-US" sz="2000" b="1" dirty="0" smtClean="0">
                <a:solidFill>
                  <a:schemeClr val="tx1">
                    <a:lumMod val="85000"/>
                    <a:lumOff val="15000"/>
                  </a:schemeClr>
                </a:solidFill>
              </a:rPr>
              <a:t>从高到低每个价格带的市场容量逐渐增加</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07504" y="123726"/>
            <a:ext cx="9036496" cy="431800"/>
          </a:xfrm>
          <a:prstGeom prst="rect">
            <a:avLst/>
          </a:prstGeom>
        </p:spPr>
        <p:txBody>
          <a:bodyPr>
            <a:normAutofit/>
          </a:bodyPr>
          <a:lstStyle>
            <a:lvl1pPr marL="0" indent="0" algn="l" defTabSz="914400" rtl="0" eaLnBrk="1" latinLnBrk="0" hangingPunct="1">
              <a:spcBef>
                <a:spcPct val="20000"/>
              </a:spcBef>
              <a:buFont typeface="Arial" pitchFamily="34" charset="0"/>
              <a:buNone/>
              <a:defRPr lang="zh-CN" altLang="en-US" sz="3200" b="1" kern="1200" dirty="0">
                <a:solidFill>
                  <a:schemeClr val="bg1"/>
                </a:solidFill>
                <a:latin typeface="Arial" pitchFamily="34" charset="0"/>
                <a:ea typeface="微软雅黑" pitchFamily="34" charset="-122"/>
                <a:cs typeface="Arial" pitchFamily="34" charset="0"/>
              </a:defRPr>
            </a:lvl1pPr>
          </a:lstStyle>
          <a:p>
            <a:r>
              <a:rPr altLang="en-US" sz="2000" dirty="0" smtClean="0">
                <a:solidFill>
                  <a:schemeClr val="accent1"/>
                </a:solidFill>
                <a:latin typeface="+mn-ea"/>
                <a:cs typeface="Arial Unicode MS" pitchFamily="34" charset="-122"/>
              </a:rPr>
              <a:t>经济数据库</a:t>
            </a:r>
            <a:r>
              <a:rPr lang="zh-CN" altLang="en-US" sz="1800" dirty="0" smtClean="0">
                <a:solidFill>
                  <a:schemeClr val="accent1"/>
                </a:solidFill>
                <a:latin typeface="+mn-ea"/>
                <a:cs typeface="Arial Unicode MS" pitchFamily="34" charset="-122"/>
              </a:rPr>
              <a:t>丨</a:t>
            </a:r>
            <a:r>
              <a:rPr lang="zh-CN" altLang="en-US" sz="1600" dirty="0">
                <a:solidFill>
                  <a:schemeClr val="tx1">
                    <a:lumMod val="65000"/>
                    <a:lumOff val="35000"/>
                  </a:schemeClr>
                </a:solidFill>
                <a:latin typeface="+mn-ea"/>
                <a:cs typeface="Arial Unicode MS" pitchFamily="34" charset="-122"/>
              </a:rPr>
              <a:t>案例操作</a:t>
            </a:r>
          </a:p>
        </p:txBody>
      </p:sp>
      <p:sp>
        <p:nvSpPr>
          <p:cNvPr id="4" name="文本框 2"/>
          <p:cNvSpPr txBox="1"/>
          <p:nvPr/>
        </p:nvSpPr>
        <p:spPr>
          <a:xfrm>
            <a:off x="1022114" y="915566"/>
            <a:ext cx="6631937" cy="1289905"/>
          </a:xfrm>
          <a:prstGeom prst="rect">
            <a:avLst/>
          </a:prstGeom>
          <a:solidFill>
            <a:schemeClr val="bg1">
              <a:lumMod val="85000"/>
              <a:alpha val="30000"/>
            </a:schemeClr>
          </a:solidFill>
        </p:spPr>
        <p:txBody>
          <a:bodyPr wrap="square" rtlCol="0">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操作：</a:t>
            </a:r>
            <a:r>
              <a:rPr lang="en-US" altLang="zh-CN" b="1" dirty="0" smtClean="0">
                <a:latin typeface="微软雅黑" panose="020B0503020204020204" pitchFamily="34" charset="-122"/>
                <a:ea typeface="微软雅黑" panose="020B0503020204020204" pitchFamily="34" charset="-122"/>
              </a:rPr>
              <a:t>12</a:t>
            </a:r>
            <a:r>
              <a:rPr lang="zh-CN" altLang="en-US" b="1" dirty="0" smtClean="0">
                <a:latin typeface="微软雅黑" panose="020B0503020204020204" pitchFamily="34" charset="-122"/>
                <a:ea typeface="微软雅黑" panose="020B0503020204020204" pitchFamily="34" charset="-122"/>
              </a:rPr>
              <a:t>年后因为限制三公消费和随后的反腐行动对餐饮行业和高端白酒消费需求产生了很大的冲击，请通过终端用具体数据来分析。</a:t>
            </a:r>
            <a:endParaRPr lang="en-US" altLang="zh-CN" b="1" dirty="0" smtClean="0">
              <a:latin typeface="微软雅黑" panose="020B0503020204020204" pitchFamily="34" charset="-122"/>
              <a:ea typeface="微软雅黑" panose="020B0503020204020204" pitchFamily="34" charset="-122"/>
            </a:endParaRPr>
          </a:p>
        </p:txBody>
      </p:sp>
      <p:sp>
        <p:nvSpPr>
          <p:cNvPr id="5" name="文本框 3"/>
          <p:cNvSpPr txBox="1"/>
          <p:nvPr/>
        </p:nvSpPr>
        <p:spPr>
          <a:xfrm>
            <a:off x="1043608" y="2499742"/>
            <a:ext cx="6131071"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操作提示：</a:t>
            </a:r>
            <a:endParaRPr lang="en-US" altLang="zh-CN"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、宏观</a:t>
            </a:r>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经济数据库</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、选择对应指标并作图</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Shape 3717"/>
          <p:cNvSpPr/>
          <p:nvPr/>
        </p:nvSpPr>
        <p:spPr>
          <a:xfrm>
            <a:off x="784813" y="1072754"/>
            <a:ext cx="209550" cy="209496"/>
          </a:xfrm>
          <a:custGeom>
            <a:avLst/>
            <a:gdLst/>
            <a:ahLst/>
            <a:cxnLst/>
            <a:rect l="0" t="0" r="0" b="0"/>
            <a:pathLst>
              <a:path w="120000" h="120000" extrusionOk="0">
                <a:moveTo>
                  <a:pt x="109750" y="33388"/>
                </a:moveTo>
                <a:lnTo>
                  <a:pt x="103500" y="39644"/>
                </a:lnTo>
                <a:lnTo>
                  <a:pt x="80361" y="16500"/>
                </a:lnTo>
                <a:lnTo>
                  <a:pt x="86611" y="10250"/>
                </a:lnTo>
                <a:cubicBezTo>
                  <a:pt x="86611" y="10250"/>
                  <a:pt x="91061" y="5455"/>
                  <a:pt x="98183" y="5455"/>
                </a:cubicBezTo>
                <a:cubicBezTo>
                  <a:pt x="107222" y="5455"/>
                  <a:pt x="114544" y="12777"/>
                  <a:pt x="114544" y="21816"/>
                </a:cubicBezTo>
                <a:cubicBezTo>
                  <a:pt x="114544" y="26338"/>
                  <a:pt x="112711" y="30427"/>
                  <a:pt x="109750" y="33388"/>
                </a:cubicBezTo>
                <a:moveTo>
                  <a:pt x="40911" y="102233"/>
                </a:moveTo>
                <a:lnTo>
                  <a:pt x="40911" y="81816"/>
                </a:lnTo>
                <a:cubicBezTo>
                  <a:pt x="40911" y="80311"/>
                  <a:pt x="39688" y="79088"/>
                  <a:pt x="38183" y="79088"/>
                </a:cubicBezTo>
                <a:lnTo>
                  <a:pt x="17766" y="79088"/>
                </a:lnTo>
                <a:lnTo>
                  <a:pt x="76500" y="20361"/>
                </a:lnTo>
                <a:lnTo>
                  <a:pt x="99638" y="43500"/>
                </a:lnTo>
                <a:cubicBezTo>
                  <a:pt x="99638" y="43500"/>
                  <a:pt x="40911" y="102233"/>
                  <a:pt x="40911" y="102233"/>
                </a:cubicBezTo>
                <a:close/>
                <a:moveTo>
                  <a:pt x="35455" y="105788"/>
                </a:moveTo>
                <a:lnTo>
                  <a:pt x="16361" y="110250"/>
                </a:lnTo>
                <a:lnTo>
                  <a:pt x="16361" y="103638"/>
                </a:lnTo>
                <a:lnTo>
                  <a:pt x="9750" y="103638"/>
                </a:lnTo>
                <a:lnTo>
                  <a:pt x="14211" y="84544"/>
                </a:lnTo>
                <a:lnTo>
                  <a:pt x="35455" y="84544"/>
                </a:lnTo>
                <a:cubicBezTo>
                  <a:pt x="35455" y="84544"/>
                  <a:pt x="35455" y="105788"/>
                  <a:pt x="35455" y="105788"/>
                </a:cubicBezTo>
                <a:close/>
                <a:moveTo>
                  <a:pt x="98183" y="0"/>
                </a:moveTo>
                <a:cubicBezTo>
                  <a:pt x="92155" y="0"/>
                  <a:pt x="86700" y="2438"/>
                  <a:pt x="82755" y="6394"/>
                </a:cubicBezTo>
                <a:lnTo>
                  <a:pt x="9116" y="80027"/>
                </a:lnTo>
                <a:lnTo>
                  <a:pt x="0" y="120000"/>
                </a:lnTo>
                <a:lnTo>
                  <a:pt x="39972" y="110883"/>
                </a:lnTo>
                <a:lnTo>
                  <a:pt x="113605" y="37244"/>
                </a:lnTo>
                <a:cubicBezTo>
                  <a:pt x="117555" y="33300"/>
                  <a:pt x="120000" y="27844"/>
                  <a:pt x="120000" y="21816"/>
                </a:cubicBezTo>
                <a:cubicBezTo>
                  <a:pt x="120000" y="9766"/>
                  <a:pt x="110233" y="0"/>
                  <a:pt x="98183" y="0"/>
                </a:cubicBezTo>
              </a:path>
            </a:pathLst>
          </a:custGeom>
          <a:solidFill>
            <a:srgbClr val="53585F"/>
          </a:solidFill>
          <a:ln>
            <a:solidFill>
              <a:schemeClr val="tx1"/>
            </a:solidFill>
          </a:ln>
        </p:spPr>
        <p:txBody>
          <a:bodyPr lIns="14278" tIns="14278" rIns="14278" bIns="14278" anchor="ctr" anchorCtr="0">
            <a:noAutofit/>
          </a:bodyPr>
          <a:lstStyle/>
          <a:p>
            <a:endParaRPr sz="1100">
              <a:latin typeface="+mn-ea"/>
              <a:cs typeface="Lato" panose="020F0502020204030203"/>
              <a:sym typeface="Lato" panose="020F0502020204030203"/>
            </a:endParaRPr>
          </a:p>
        </p:txBody>
      </p:sp>
    </p:spTree>
    <p:extLst>
      <p:ext uri="{BB962C8B-B14F-4D97-AF65-F5344CB8AC3E}">
        <p14:creationId xmlns:p14="http://schemas.microsoft.com/office/powerpoint/2010/main" val="42354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BFB79705-A62A-4CB5-9F88-A9887BF554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67494"/>
            <a:ext cx="7452319" cy="4608512"/>
          </a:xfrm>
          <a:prstGeom prst="rect">
            <a:avLst/>
          </a:prstGeom>
        </p:spPr>
      </p:pic>
    </p:spTree>
    <p:extLst>
      <p:ext uri="{BB962C8B-B14F-4D97-AF65-F5344CB8AC3E}">
        <p14:creationId xmlns:p14="http://schemas.microsoft.com/office/powerpoint/2010/main" val="1384886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571472" y="357172"/>
            <a:ext cx="4049444" cy="2643206"/>
          </a:xfrm>
          <a:prstGeom prst="rect">
            <a:avLst/>
          </a:prstGeom>
          <a:noFill/>
          <a:ln w="9525">
            <a:noFill/>
            <a:miter lim="800000"/>
            <a:headEnd/>
            <a:tailEnd/>
          </a:ln>
          <a:effectLst/>
        </p:spPr>
      </p:pic>
      <p:pic>
        <p:nvPicPr>
          <p:cNvPr id="51203" name="Picture 3"/>
          <p:cNvPicPr>
            <a:picLocks noChangeAspect="1" noChangeArrowheads="1"/>
          </p:cNvPicPr>
          <p:nvPr/>
        </p:nvPicPr>
        <p:blipFill>
          <a:blip r:embed="rId3"/>
          <a:srcRect/>
          <a:stretch>
            <a:fillRect/>
          </a:stretch>
        </p:blipFill>
        <p:spPr bwMode="auto">
          <a:xfrm>
            <a:off x="5214942" y="302314"/>
            <a:ext cx="2976568" cy="2769502"/>
          </a:xfrm>
          <a:prstGeom prst="rect">
            <a:avLst/>
          </a:prstGeom>
          <a:noFill/>
          <a:ln w="9525">
            <a:noFill/>
            <a:miter lim="800000"/>
            <a:headEnd/>
            <a:tailEnd/>
          </a:ln>
          <a:effectLst/>
        </p:spPr>
      </p:pic>
      <p:sp>
        <p:nvSpPr>
          <p:cNvPr id="4" name="TextBox 3"/>
          <p:cNvSpPr txBox="1"/>
          <p:nvPr/>
        </p:nvSpPr>
        <p:spPr>
          <a:xfrm>
            <a:off x="5572132" y="714362"/>
            <a:ext cx="1338828" cy="369332"/>
          </a:xfrm>
          <a:prstGeom prst="rect">
            <a:avLst/>
          </a:prstGeom>
          <a:noFill/>
        </p:spPr>
        <p:txBody>
          <a:bodyPr wrap="none" rtlCol="0">
            <a:spAutoFit/>
          </a:bodyPr>
          <a:lstStyle/>
          <a:p>
            <a:r>
              <a:rPr lang="zh-CN" altLang="en-US" b="1" dirty="0" smtClean="0">
                <a:solidFill>
                  <a:schemeClr val="accent1">
                    <a:lumMod val="50000"/>
                  </a:schemeClr>
                </a:solidFill>
              </a:rPr>
              <a:t>工艺流程图</a:t>
            </a:r>
            <a:endParaRPr lang="zh-CN" altLang="en-US" b="1" dirty="0">
              <a:solidFill>
                <a:schemeClr val="accent1">
                  <a:lumMod val="50000"/>
                </a:schemeClr>
              </a:solidFill>
            </a:endParaRPr>
          </a:p>
        </p:txBody>
      </p:sp>
      <p:pic>
        <p:nvPicPr>
          <p:cNvPr id="51204" name="Picture 4"/>
          <p:cNvPicPr>
            <a:picLocks noChangeAspect="1" noChangeArrowheads="1"/>
          </p:cNvPicPr>
          <p:nvPr/>
        </p:nvPicPr>
        <p:blipFill>
          <a:blip r:embed="rId4"/>
          <a:srcRect/>
          <a:stretch>
            <a:fillRect/>
          </a:stretch>
        </p:blipFill>
        <p:spPr bwMode="auto">
          <a:xfrm>
            <a:off x="571472" y="3071816"/>
            <a:ext cx="8348684" cy="1702890"/>
          </a:xfrm>
          <a:prstGeom prst="rect">
            <a:avLst/>
          </a:prstGeom>
          <a:noFill/>
          <a:ln w="9525">
            <a:noFill/>
            <a:miter lim="800000"/>
            <a:headEnd/>
            <a:tailEnd/>
          </a:ln>
          <a:effectLst/>
        </p:spPr>
      </p:pic>
      <p:sp>
        <p:nvSpPr>
          <p:cNvPr id="6" name="矩形 5"/>
          <p:cNvSpPr/>
          <p:nvPr/>
        </p:nvSpPr>
        <p:spPr>
          <a:xfrm>
            <a:off x="2143108" y="2786064"/>
            <a:ext cx="5357850" cy="857256"/>
          </a:xfrm>
          <a:prstGeom prst="rect">
            <a:avLst/>
          </a:prstGeom>
          <a:noFill/>
          <a:ln w="57150">
            <a:solidFill>
              <a:schemeClr val="accent1">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smtClean="0">
                <a:solidFill>
                  <a:schemeClr val="accent1">
                    <a:lumMod val="50000"/>
                  </a:schemeClr>
                </a:solidFill>
              </a:rPr>
              <a:t>了解行业尽在行业中心（快捷键</a:t>
            </a:r>
            <a:r>
              <a:rPr lang="en-US" altLang="zh-CN" sz="2400" b="1" dirty="0" smtClean="0">
                <a:solidFill>
                  <a:schemeClr val="accent1">
                    <a:lumMod val="50000"/>
                  </a:schemeClr>
                </a:solidFill>
              </a:rPr>
              <a:t>WI</a:t>
            </a:r>
            <a:r>
              <a:rPr lang="zh-CN" altLang="en-US" sz="2400" b="1" dirty="0" smtClean="0">
                <a:solidFill>
                  <a:schemeClr val="accent1">
                    <a:lumMod val="50000"/>
                  </a:schemeClr>
                </a:solidFill>
              </a:rPr>
              <a:t>）</a:t>
            </a:r>
            <a:endParaRPr lang="zh-CN" altLang="en-US" sz="2400" b="1" dirty="0">
              <a:solidFill>
                <a:schemeClr val="accent1">
                  <a:lumMod val="50000"/>
                </a:schemeClr>
              </a:solidFill>
            </a:endParaRPr>
          </a:p>
        </p:txBody>
      </p:sp>
    </p:spTree>
  </p:cSld>
  <p:clrMapOvr>
    <a:masterClrMapping/>
  </p:clrMapOvr>
</p:sld>
</file>

<file path=ppt/theme/theme1.xml><?xml version="1.0" encoding="utf-8"?>
<a:theme xmlns:a="http://schemas.openxmlformats.org/drawingml/2006/main" name="Office 主题​​">
  <a:themeElements>
    <a:clrScheme name="Wind PPT 配色标准">
      <a:dk1>
        <a:srgbClr val="000000"/>
      </a:dk1>
      <a:lt1>
        <a:srgbClr val="FFFFFF"/>
      </a:lt1>
      <a:dk2>
        <a:srgbClr val="FFFFFF"/>
      </a:dk2>
      <a:lt2>
        <a:srgbClr val="FFFFFF"/>
      </a:lt2>
      <a:accent1>
        <a:srgbClr val="D9393C"/>
      </a:accent1>
      <a:accent2>
        <a:srgbClr val="FE7E17"/>
      </a:accent2>
      <a:accent3>
        <a:srgbClr val="0F734B"/>
      </a:accent3>
      <a:accent4>
        <a:srgbClr val="155CA8"/>
      </a:accent4>
      <a:accent5>
        <a:srgbClr val="338A9C"/>
      </a:accent5>
      <a:accent6>
        <a:srgbClr val="613D91"/>
      </a:accent6>
      <a:hlink>
        <a:srgbClr val="155CA8"/>
      </a:hlink>
      <a:folHlink>
        <a:srgbClr val="A5A5A5"/>
      </a:folHlink>
    </a:clrScheme>
    <a:fontScheme name="Wind资讯字体">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393C"/>
        </a:solidFill>
        <a:ln>
          <a:noFill/>
        </a:ln>
      </a:spPr>
      <a:bodyPr lIns="68580" tIns="34290" rIns="68580" bIns="3429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10828</TotalTime>
  <Words>1021</Words>
  <Application>Microsoft Office PowerPoint</Application>
  <PresentationFormat>全屏显示(16:9)</PresentationFormat>
  <Paragraphs>271</Paragraphs>
  <Slides>25</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Arial Unicode MS</vt:lpstr>
      <vt:lpstr>Lato</vt:lpstr>
      <vt:lpstr>华文细黑</vt:lpstr>
      <vt:lpstr>宋体</vt:lpstr>
      <vt:lpstr>微软雅黑</vt:lpstr>
      <vt:lpstr>Arial</vt:lpstr>
      <vt:lpstr>Helvetica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 LiJie</dc:creator>
  <cp:lastModifiedBy>Z900</cp:lastModifiedBy>
  <cp:revision>361</cp:revision>
  <dcterms:created xsi:type="dcterms:W3CDTF">2017-11-08T12:21:19Z</dcterms:created>
  <dcterms:modified xsi:type="dcterms:W3CDTF">2018-10-12T01:55:34Z</dcterms:modified>
</cp:coreProperties>
</file>