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257" r:id="rId2"/>
    <p:sldId id="256" r:id="rId3"/>
    <p:sldId id="259" r:id="rId4"/>
    <p:sldId id="260" r:id="rId5"/>
    <p:sldId id="261" r:id="rId6"/>
    <p:sldId id="264" r:id="rId7"/>
    <p:sldId id="262" r:id="rId8"/>
    <p:sldId id="263" r:id="rId9"/>
    <p:sldId id="271" r:id="rId10"/>
    <p:sldId id="269" r:id="rId11"/>
    <p:sldId id="272" r:id="rId12"/>
    <p:sldId id="273" r:id="rId13"/>
    <p:sldId id="274" r:id="rId14"/>
    <p:sldId id="268" r:id="rId15"/>
    <p:sldId id="270" r:id="rId16"/>
    <p:sldId id="266" r:id="rId17"/>
    <p:sldId id="275" r:id="rId18"/>
    <p:sldId id="276" r:id="rId19"/>
    <p:sldId id="277" r:id="rId20"/>
    <p:sldId id="258" r:id="rId21"/>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1259" autoAdjust="0"/>
  </p:normalViewPr>
  <p:slideViewPr>
    <p:cSldViewPr>
      <p:cViewPr varScale="1">
        <p:scale>
          <a:sx n="84" d="100"/>
          <a:sy n="84" d="100"/>
        </p:scale>
        <p:origin x="1182" y="84"/>
      </p:cViewPr>
      <p:guideLst>
        <p:guide orient="horz" pos="2160"/>
        <p:guide pos="2880"/>
      </p:guideLst>
    </p:cSldViewPr>
  </p:slideViewPr>
  <p:notesTextViewPr>
    <p:cViewPr>
      <p:scale>
        <a:sx n="100" d="100"/>
        <a:sy n="100" d="100"/>
      </p:scale>
      <p:origin x="0" y="0"/>
    </p:cViewPr>
  </p:notesTextViewPr>
  <p:notesViewPr>
    <p:cSldViewPr>
      <p:cViewPr varScale="1">
        <p:scale>
          <a:sx n="68" d="100"/>
          <a:sy n="68" d="100"/>
        </p:scale>
        <p:origin x="-285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B03433-6204-404C-9D75-AE32AD6E7198}" type="doc">
      <dgm:prSet loTypeId="urn:microsoft.com/office/officeart/2005/8/layout/vList6" loCatId="process" qsTypeId="urn:microsoft.com/office/officeart/2005/8/quickstyle/simple4" qsCatId="simple" csTypeId="urn:microsoft.com/office/officeart/2005/8/colors/colorful5" csCatId="colorful" phldr="1"/>
      <dgm:spPr/>
      <dgm:t>
        <a:bodyPr/>
        <a:lstStyle/>
        <a:p>
          <a:endParaRPr lang="zh-CN" altLang="en-US"/>
        </a:p>
      </dgm:t>
    </dgm:pt>
    <dgm:pt modelId="{ED33A980-580F-4928-BEB9-76BFF7A8D776}">
      <dgm:prSet phldrT="[文本]" custT="1"/>
      <dgm:spPr/>
      <dgm:t>
        <a:bodyPr/>
        <a:lstStyle/>
        <a:p>
          <a:r>
            <a:rPr lang="zh-CN" altLang="en-US" sz="2400" b="1" dirty="0" smtClean="0">
              <a:latin typeface="华文中宋" panose="02010600040101010101" pitchFamily="2" charset="-122"/>
              <a:ea typeface="华文中宋" panose="02010600040101010101" pitchFamily="2" charset="-122"/>
            </a:rPr>
            <a:t>数据库</a:t>
          </a:r>
          <a:endParaRPr lang="en-US" altLang="zh-CN" sz="2400" b="1" dirty="0" smtClean="0">
            <a:latin typeface="华文中宋" panose="02010600040101010101" pitchFamily="2" charset="-122"/>
            <a:ea typeface="华文中宋" panose="02010600040101010101" pitchFamily="2" charset="-122"/>
          </a:endParaRPr>
        </a:p>
        <a:p>
          <a:r>
            <a:rPr lang="zh-CN" altLang="en-US" sz="1600" dirty="0" smtClean="0">
              <a:latin typeface="华文中宋" panose="02010600040101010101" pitchFamily="2" charset="-122"/>
              <a:ea typeface="华文中宋" panose="02010600040101010101" pitchFamily="2" charset="-122"/>
            </a:rPr>
            <a:t>扩充数据资源</a:t>
          </a:r>
          <a:endParaRPr lang="zh-CN" altLang="en-US" sz="1600" dirty="0">
            <a:latin typeface="华文中宋" panose="02010600040101010101" pitchFamily="2" charset="-122"/>
            <a:ea typeface="华文中宋" panose="02010600040101010101" pitchFamily="2" charset="-122"/>
          </a:endParaRPr>
        </a:p>
      </dgm:t>
    </dgm:pt>
    <dgm:pt modelId="{8EB22E2F-4163-4635-817A-A0CDDC86C204}" type="parTrans" cxnId="{F84F32D0-9B74-43D1-9C0A-0FD267587F89}">
      <dgm:prSet/>
      <dgm:spPr/>
      <dgm:t>
        <a:bodyPr/>
        <a:lstStyle/>
        <a:p>
          <a:endParaRPr lang="zh-CN" altLang="en-US"/>
        </a:p>
      </dgm:t>
    </dgm:pt>
    <dgm:pt modelId="{1C402216-CF63-410A-B10C-D1CCC500F1C2}" type="sibTrans" cxnId="{F84F32D0-9B74-43D1-9C0A-0FD267587F89}">
      <dgm:prSet/>
      <dgm:spPr/>
      <dgm:t>
        <a:bodyPr/>
        <a:lstStyle/>
        <a:p>
          <a:endParaRPr lang="zh-CN" altLang="en-US"/>
        </a:p>
      </dgm:t>
    </dgm:pt>
    <dgm:pt modelId="{40CDF7E1-0C18-4FDD-862D-C1E7AEB121AE}">
      <dgm:prSet phldrT="[文本]"/>
      <dgm:spPr/>
      <dgm:t>
        <a:bodyPr/>
        <a:lstStyle/>
        <a:p>
          <a:r>
            <a:rPr lang="en-US" altLang="zh-CN" dirty="0" smtClean="0">
              <a:latin typeface="华文中宋" panose="02010600040101010101" pitchFamily="2" charset="-122"/>
              <a:ea typeface="华文中宋" panose="02010600040101010101" pitchFamily="2" charset="-122"/>
            </a:rPr>
            <a:t>20</a:t>
          </a:r>
          <a:r>
            <a:rPr lang="zh-CN" altLang="en-US" dirty="0" smtClean="0">
              <a:latin typeface="华文中宋" panose="02010600040101010101" pitchFamily="2" charset="-122"/>
              <a:ea typeface="华文中宋" panose="02010600040101010101" pitchFamily="2" charset="-122"/>
            </a:rPr>
            <a:t>个县市统计数据库</a:t>
          </a:r>
          <a:endParaRPr lang="zh-CN" altLang="en-US" dirty="0">
            <a:latin typeface="华文中宋" panose="02010600040101010101" pitchFamily="2" charset="-122"/>
            <a:ea typeface="华文中宋" panose="02010600040101010101" pitchFamily="2" charset="-122"/>
          </a:endParaRPr>
        </a:p>
      </dgm:t>
    </dgm:pt>
    <dgm:pt modelId="{F9B0BCF2-8926-4652-8F88-64A36959C1C7}" type="parTrans" cxnId="{18E5FEBF-592C-47E1-8030-3124B797AF2B}">
      <dgm:prSet/>
      <dgm:spPr/>
      <dgm:t>
        <a:bodyPr/>
        <a:lstStyle/>
        <a:p>
          <a:endParaRPr lang="zh-CN" altLang="en-US"/>
        </a:p>
      </dgm:t>
    </dgm:pt>
    <dgm:pt modelId="{8D6EFF4F-A8EE-4911-A399-64894125610B}" type="sibTrans" cxnId="{18E5FEBF-592C-47E1-8030-3124B797AF2B}">
      <dgm:prSet/>
      <dgm:spPr/>
      <dgm:t>
        <a:bodyPr/>
        <a:lstStyle/>
        <a:p>
          <a:endParaRPr lang="zh-CN" altLang="en-US"/>
        </a:p>
      </dgm:t>
    </dgm:pt>
    <dgm:pt modelId="{EA72DF13-EF38-4C91-AF89-518F7C2989D6}">
      <dgm:prSet phldrT="[文本]"/>
      <dgm:spPr/>
      <dgm:t>
        <a:bodyPr/>
        <a:lstStyle/>
        <a:p>
          <a:r>
            <a:rPr lang="zh-CN" altLang="en-US" dirty="0" smtClean="0">
              <a:latin typeface="华文中宋" panose="02010600040101010101" pitchFamily="2" charset="-122"/>
              <a:ea typeface="华文中宋" panose="02010600040101010101" pitchFamily="2" charset="-122"/>
            </a:rPr>
            <a:t>中国煤炭数据库</a:t>
          </a:r>
          <a:endParaRPr lang="zh-CN" altLang="en-US" dirty="0">
            <a:latin typeface="华文中宋" panose="02010600040101010101" pitchFamily="2" charset="-122"/>
            <a:ea typeface="华文中宋" panose="02010600040101010101" pitchFamily="2" charset="-122"/>
          </a:endParaRPr>
        </a:p>
      </dgm:t>
    </dgm:pt>
    <dgm:pt modelId="{E6859470-D5D1-49E5-9CFC-AC933CC70A41}" type="parTrans" cxnId="{9BDDCD39-3517-4816-97DA-F5F55AFB5D4A}">
      <dgm:prSet/>
      <dgm:spPr/>
      <dgm:t>
        <a:bodyPr/>
        <a:lstStyle/>
        <a:p>
          <a:endParaRPr lang="zh-CN" altLang="en-US"/>
        </a:p>
      </dgm:t>
    </dgm:pt>
    <dgm:pt modelId="{782D13DB-572D-4D49-9BF4-6F7503DB7575}" type="sibTrans" cxnId="{9BDDCD39-3517-4816-97DA-F5F55AFB5D4A}">
      <dgm:prSet/>
      <dgm:spPr/>
      <dgm:t>
        <a:bodyPr/>
        <a:lstStyle/>
        <a:p>
          <a:endParaRPr lang="zh-CN" altLang="en-US"/>
        </a:p>
      </dgm:t>
    </dgm:pt>
    <dgm:pt modelId="{457BDBE3-B05D-4544-9E35-9A581F11AEFC}">
      <dgm:prSet phldrT="[文本]" custT="1"/>
      <dgm:spPr/>
      <dgm:t>
        <a:bodyPr/>
        <a:lstStyle/>
        <a:p>
          <a:r>
            <a:rPr lang="en-US" altLang="zh-CN" sz="2400" b="1" dirty="0" smtClean="0">
              <a:latin typeface="华文中宋" panose="02010600040101010101" pitchFamily="2" charset="-122"/>
              <a:ea typeface="华文中宋" panose="02010600040101010101" pitchFamily="2" charset="-122"/>
            </a:rPr>
            <a:t>EPS</a:t>
          </a:r>
          <a:r>
            <a:rPr lang="zh-CN" altLang="en-US" sz="2400" b="1" dirty="0" smtClean="0">
              <a:latin typeface="华文中宋" panose="02010600040101010101" pitchFamily="2" charset="-122"/>
              <a:ea typeface="华文中宋" panose="02010600040101010101" pitchFamily="2" charset="-122"/>
            </a:rPr>
            <a:t>数据平台</a:t>
          </a:r>
          <a:r>
            <a:rPr lang="en-US" altLang="zh-CN" sz="2400" b="1" dirty="0" smtClean="0">
              <a:latin typeface="华文中宋" panose="02010600040101010101" pitchFamily="2" charset="-122"/>
              <a:ea typeface="华文中宋" panose="02010600040101010101" pitchFamily="2" charset="-122"/>
            </a:rPr>
            <a:t>V2.0</a:t>
          </a:r>
        </a:p>
        <a:p>
          <a:r>
            <a:rPr lang="zh-CN" altLang="en-US" sz="1600" dirty="0" smtClean="0">
              <a:latin typeface="华文中宋" panose="02010600040101010101" pitchFamily="2" charset="-122"/>
              <a:ea typeface="华文中宋" panose="02010600040101010101" pitchFamily="2" charset="-122"/>
            </a:rPr>
            <a:t>功能升级</a:t>
          </a:r>
          <a:endParaRPr lang="zh-CN" altLang="en-US" sz="1600" dirty="0">
            <a:latin typeface="华文中宋" panose="02010600040101010101" pitchFamily="2" charset="-122"/>
            <a:ea typeface="华文中宋" panose="02010600040101010101" pitchFamily="2" charset="-122"/>
          </a:endParaRPr>
        </a:p>
      </dgm:t>
    </dgm:pt>
    <dgm:pt modelId="{CBC71189-1399-4599-8619-226F21463B0F}" type="parTrans" cxnId="{51558532-AFD4-4B88-963E-935FE2632EF5}">
      <dgm:prSet/>
      <dgm:spPr/>
      <dgm:t>
        <a:bodyPr/>
        <a:lstStyle/>
        <a:p>
          <a:endParaRPr lang="zh-CN" altLang="en-US"/>
        </a:p>
      </dgm:t>
    </dgm:pt>
    <dgm:pt modelId="{6BD229F9-467B-4251-BA6A-DC85A68170DF}" type="sibTrans" cxnId="{51558532-AFD4-4B88-963E-935FE2632EF5}">
      <dgm:prSet/>
      <dgm:spPr/>
      <dgm:t>
        <a:bodyPr/>
        <a:lstStyle/>
        <a:p>
          <a:endParaRPr lang="zh-CN" altLang="en-US"/>
        </a:p>
      </dgm:t>
    </dgm:pt>
    <dgm:pt modelId="{32C842C4-B2B7-49C6-BFB5-9B9A8E455718}">
      <dgm:prSet phldrT="[文本]"/>
      <dgm:spPr/>
      <dgm:t>
        <a:bodyPr/>
        <a:lstStyle/>
        <a:p>
          <a:pPr algn="l"/>
          <a:r>
            <a:rPr lang="zh-CN" altLang="en-US" dirty="0" smtClean="0">
              <a:latin typeface="华文中宋" panose="02010600040101010101" pitchFamily="2" charset="-122"/>
              <a:ea typeface="华文中宋" panose="02010600040101010101" pitchFamily="2" charset="-122"/>
            </a:rPr>
            <a:t>优化界面设计</a:t>
          </a:r>
          <a:endParaRPr lang="zh-CN" altLang="en-US" dirty="0">
            <a:latin typeface="华文中宋" panose="02010600040101010101" pitchFamily="2" charset="-122"/>
            <a:ea typeface="华文中宋" panose="02010600040101010101" pitchFamily="2" charset="-122"/>
          </a:endParaRPr>
        </a:p>
      </dgm:t>
    </dgm:pt>
    <dgm:pt modelId="{3FCBF83E-0202-47B5-9423-E9598F2C997C}" type="parTrans" cxnId="{64F7B5AA-468C-4457-AB74-327927BACC97}">
      <dgm:prSet/>
      <dgm:spPr/>
      <dgm:t>
        <a:bodyPr/>
        <a:lstStyle/>
        <a:p>
          <a:endParaRPr lang="zh-CN" altLang="en-US"/>
        </a:p>
      </dgm:t>
    </dgm:pt>
    <dgm:pt modelId="{3DDF1966-0457-4385-B3C6-993803686B81}" type="sibTrans" cxnId="{64F7B5AA-468C-4457-AB74-327927BACC97}">
      <dgm:prSet/>
      <dgm:spPr/>
      <dgm:t>
        <a:bodyPr/>
        <a:lstStyle/>
        <a:p>
          <a:endParaRPr lang="zh-CN" altLang="en-US"/>
        </a:p>
      </dgm:t>
    </dgm:pt>
    <dgm:pt modelId="{F9812C82-57EA-4B19-B6C6-36FF5D182BBC}">
      <dgm:prSet phldrT="[文本]"/>
      <dgm:spPr/>
      <dgm:t>
        <a:bodyPr/>
        <a:lstStyle/>
        <a:p>
          <a:pPr algn="l"/>
          <a:r>
            <a:rPr lang="zh-CN" altLang="en-US" dirty="0" smtClean="0">
              <a:latin typeface="华文中宋" panose="02010600040101010101" pitchFamily="2" charset="-122"/>
              <a:ea typeface="华文中宋" panose="02010600040101010101" pitchFamily="2" charset="-122"/>
            </a:rPr>
            <a:t>优化检索功能</a:t>
          </a:r>
          <a:endParaRPr lang="zh-CN" altLang="en-US" dirty="0">
            <a:latin typeface="华文中宋" panose="02010600040101010101" pitchFamily="2" charset="-122"/>
            <a:ea typeface="华文中宋" panose="02010600040101010101" pitchFamily="2" charset="-122"/>
          </a:endParaRPr>
        </a:p>
      </dgm:t>
    </dgm:pt>
    <dgm:pt modelId="{EE671BFF-9E04-4223-B307-E3194DF35CA4}" type="parTrans" cxnId="{7582ECFA-C7C7-4331-A07B-2C6BD3FA190C}">
      <dgm:prSet/>
      <dgm:spPr/>
      <dgm:t>
        <a:bodyPr/>
        <a:lstStyle/>
        <a:p>
          <a:endParaRPr lang="zh-CN" altLang="en-US"/>
        </a:p>
      </dgm:t>
    </dgm:pt>
    <dgm:pt modelId="{1D5B97A5-A1F7-4BFF-A5CA-30C0E428BC6D}" type="sibTrans" cxnId="{7582ECFA-C7C7-4331-A07B-2C6BD3FA190C}">
      <dgm:prSet/>
      <dgm:spPr/>
      <dgm:t>
        <a:bodyPr/>
        <a:lstStyle/>
        <a:p>
          <a:endParaRPr lang="zh-CN" altLang="en-US"/>
        </a:p>
      </dgm:t>
    </dgm:pt>
    <dgm:pt modelId="{FBE34A5B-4360-4875-9D7C-3A95CBE03B0C}">
      <dgm:prSet phldrT="[文本]"/>
      <dgm:spPr/>
      <dgm:t>
        <a:bodyPr/>
        <a:lstStyle/>
        <a:p>
          <a:r>
            <a:rPr lang="zh-CN" altLang="en-US" dirty="0" smtClean="0">
              <a:latin typeface="华文中宋" panose="02010600040101010101" pitchFamily="2" charset="-122"/>
              <a:ea typeface="华文中宋" panose="02010600040101010101" pitchFamily="2" charset="-122"/>
            </a:rPr>
            <a:t>中国保险数据库</a:t>
          </a:r>
          <a:endParaRPr lang="zh-CN" altLang="en-US" dirty="0">
            <a:latin typeface="华文中宋" panose="02010600040101010101" pitchFamily="2" charset="-122"/>
            <a:ea typeface="华文中宋" panose="02010600040101010101" pitchFamily="2" charset="-122"/>
          </a:endParaRPr>
        </a:p>
      </dgm:t>
    </dgm:pt>
    <dgm:pt modelId="{FA019D67-4585-4FDB-8F07-8B58A9E23260}" type="parTrans" cxnId="{703EB056-331D-46A5-8CBA-B7C896FAA873}">
      <dgm:prSet/>
      <dgm:spPr/>
      <dgm:t>
        <a:bodyPr/>
        <a:lstStyle/>
        <a:p>
          <a:endParaRPr lang="zh-CN" altLang="en-US"/>
        </a:p>
      </dgm:t>
    </dgm:pt>
    <dgm:pt modelId="{B2908BE7-AA74-41F0-9B3B-542F3A50FE79}" type="sibTrans" cxnId="{703EB056-331D-46A5-8CBA-B7C896FAA873}">
      <dgm:prSet/>
      <dgm:spPr/>
      <dgm:t>
        <a:bodyPr/>
        <a:lstStyle/>
        <a:p>
          <a:endParaRPr lang="zh-CN" altLang="en-US"/>
        </a:p>
      </dgm:t>
    </dgm:pt>
    <dgm:pt modelId="{E194D834-65E3-4F2B-A0F9-4A08E5F6A76C}">
      <dgm:prSet phldrT="[文本]"/>
      <dgm:spPr/>
      <dgm:t>
        <a:bodyPr/>
        <a:lstStyle/>
        <a:p>
          <a:pPr algn="l"/>
          <a:r>
            <a:rPr lang="zh-CN" altLang="en-US" dirty="0" smtClean="0">
              <a:latin typeface="华文中宋" panose="02010600040101010101" pitchFamily="2" charset="-122"/>
              <a:ea typeface="华文中宋" panose="02010600040101010101" pitchFamily="2" charset="-122"/>
            </a:rPr>
            <a:t>优化云分析</a:t>
          </a:r>
          <a:endParaRPr lang="zh-CN" altLang="en-US" dirty="0">
            <a:latin typeface="华文中宋" panose="02010600040101010101" pitchFamily="2" charset="-122"/>
            <a:ea typeface="华文中宋" panose="02010600040101010101" pitchFamily="2" charset="-122"/>
          </a:endParaRPr>
        </a:p>
      </dgm:t>
    </dgm:pt>
    <dgm:pt modelId="{6E601661-6487-4A85-A594-4850768D4C00}" type="parTrans" cxnId="{15DFE731-ECAD-487A-9AE9-4D319D84A323}">
      <dgm:prSet/>
      <dgm:spPr/>
      <dgm:t>
        <a:bodyPr/>
        <a:lstStyle/>
        <a:p>
          <a:endParaRPr lang="zh-CN" altLang="en-US"/>
        </a:p>
      </dgm:t>
    </dgm:pt>
    <dgm:pt modelId="{EDA3D780-6D62-4416-8A9A-F1D0CBB4592B}" type="sibTrans" cxnId="{15DFE731-ECAD-487A-9AE9-4D319D84A323}">
      <dgm:prSet/>
      <dgm:spPr/>
      <dgm:t>
        <a:bodyPr/>
        <a:lstStyle/>
        <a:p>
          <a:endParaRPr lang="zh-CN" altLang="en-US"/>
        </a:p>
      </dgm:t>
    </dgm:pt>
    <dgm:pt modelId="{221EA6C2-FB5E-49F3-AE9B-27CDA059096D}">
      <dgm:prSet phldrT="[文本]"/>
      <dgm:spPr/>
      <dgm:t>
        <a:bodyPr/>
        <a:lstStyle/>
        <a:p>
          <a:pPr algn="l"/>
          <a:r>
            <a:rPr lang="zh-CN" altLang="en-US" dirty="0" smtClean="0">
              <a:latin typeface="华文中宋" panose="02010600040101010101" pitchFamily="2" charset="-122"/>
              <a:ea typeface="华文中宋" panose="02010600040101010101" pitchFamily="2" charset="-122"/>
            </a:rPr>
            <a:t>新增个人数据中心</a:t>
          </a:r>
          <a:endParaRPr lang="zh-CN" altLang="en-US" dirty="0">
            <a:latin typeface="华文中宋" panose="02010600040101010101" pitchFamily="2" charset="-122"/>
            <a:ea typeface="华文中宋" panose="02010600040101010101" pitchFamily="2" charset="-122"/>
          </a:endParaRPr>
        </a:p>
      </dgm:t>
    </dgm:pt>
    <dgm:pt modelId="{BAD3F76E-91AE-4906-952A-3AF0590BB169}" type="parTrans" cxnId="{7B7787D9-E6FE-4171-929C-85BD4744A996}">
      <dgm:prSet/>
      <dgm:spPr/>
      <dgm:t>
        <a:bodyPr/>
        <a:lstStyle/>
        <a:p>
          <a:endParaRPr lang="zh-CN" altLang="en-US"/>
        </a:p>
      </dgm:t>
    </dgm:pt>
    <dgm:pt modelId="{F5CEEAF1-A7AA-4B18-98C4-BEFE13768503}" type="sibTrans" cxnId="{7B7787D9-E6FE-4171-929C-85BD4744A996}">
      <dgm:prSet/>
      <dgm:spPr/>
      <dgm:t>
        <a:bodyPr/>
        <a:lstStyle/>
        <a:p>
          <a:endParaRPr lang="zh-CN" altLang="en-US"/>
        </a:p>
      </dgm:t>
    </dgm:pt>
    <dgm:pt modelId="{B50B3D0D-38B9-4291-991E-D11269D0A426}">
      <dgm:prSet phldrT="[文本]"/>
      <dgm:spPr/>
      <dgm:t>
        <a:bodyPr/>
        <a:lstStyle/>
        <a:p>
          <a:endParaRPr lang="zh-CN" altLang="en-US" dirty="0">
            <a:latin typeface="华文中宋" panose="02010600040101010101" pitchFamily="2" charset="-122"/>
            <a:ea typeface="华文中宋" panose="02010600040101010101" pitchFamily="2" charset="-122"/>
          </a:endParaRPr>
        </a:p>
      </dgm:t>
    </dgm:pt>
    <dgm:pt modelId="{0A1FBEEF-57A7-49AF-8D3A-D52FB853F9FA}" type="parTrans" cxnId="{085D6534-7374-4B01-B1AD-005AF01E1A01}">
      <dgm:prSet/>
      <dgm:spPr/>
      <dgm:t>
        <a:bodyPr/>
        <a:lstStyle/>
        <a:p>
          <a:endParaRPr lang="zh-CN" altLang="en-US"/>
        </a:p>
      </dgm:t>
    </dgm:pt>
    <dgm:pt modelId="{A65B54D4-0F6E-4970-8287-7C771D14B9F1}" type="sibTrans" cxnId="{085D6534-7374-4B01-B1AD-005AF01E1A01}">
      <dgm:prSet/>
      <dgm:spPr/>
      <dgm:t>
        <a:bodyPr/>
        <a:lstStyle/>
        <a:p>
          <a:endParaRPr lang="zh-CN" altLang="en-US"/>
        </a:p>
      </dgm:t>
    </dgm:pt>
    <dgm:pt modelId="{A058944A-BA08-44DF-810C-20C752AABE92}">
      <dgm:prSet phldrT="[文本]"/>
      <dgm:spPr/>
      <dgm:t>
        <a:bodyPr/>
        <a:lstStyle/>
        <a:p>
          <a:pPr algn="l"/>
          <a:r>
            <a:rPr lang="zh-CN" altLang="en-US" dirty="0" smtClean="0">
              <a:latin typeface="华文中宋" panose="02010600040101010101" pitchFamily="2" charset="-122"/>
              <a:ea typeface="华文中宋" panose="02010600040101010101" pitchFamily="2" charset="-122"/>
            </a:rPr>
            <a:t>优化数据可视化</a:t>
          </a:r>
          <a:endParaRPr lang="zh-CN" altLang="en-US" dirty="0">
            <a:latin typeface="华文中宋" panose="02010600040101010101" pitchFamily="2" charset="-122"/>
            <a:ea typeface="华文中宋" panose="02010600040101010101" pitchFamily="2" charset="-122"/>
          </a:endParaRPr>
        </a:p>
      </dgm:t>
    </dgm:pt>
    <dgm:pt modelId="{4F95FF71-A360-434A-884B-7C5603AFB927}" type="sibTrans" cxnId="{4AEE2E25-88DB-4B88-9209-F0F3EBF634C3}">
      <dgm:prSet/>
      <dgm:spPr/>
      <dgm:t>
        <a:bodyPr/>
        <a:lstStyle/>
        <a:p>
          <a:endParaRPr lang="zh-CN" altLang="en-US"/>
        </a:p>
      </dgm:t>
    </dgm:pt>
    <dgm:pt modelId="{3FD95F7D-59FF-4C82-8F85-DA9F6B6DCFE9}" type="parTrans" cxnId="{4AEE2E25-88DB-4B88-9209-F0F3EBF634C3}">
      <dgm:prSet/>
      <dgm:spPr/>
      <dgm:t>
        <a:bodyPr/>
        <a:lstStyle/>
        <a:p>
          <a:endParaRPr lang="zh-CN" altLang="en-US"/>
        </a:p>
      </dgm:t>
    </dgm:pt>
    <dgm:pt modelId="{E59CF2E5-B084-4A85-8B45-E91E3B004A85}" type="pres">
      <dgm:prSet presAssocID="{D8B03433-6204-404C-9D75-AE32AD6E7198}" presName="Name0" presStyleCnt="0">
        <dgm:presLayoutVars>
          <dgm:dir/>
          <dgm:animLvl val="lvl"/>
          <dgm:resizeHandles/>
        </dgm:presLayoutVars>
      </dgm:prSet>
      <dgm:spPr/>
      <dgm:t>
        <a:bodyPr/>
        <a:lstStyle/>
        <a:p>
          <a:endParaRPr lang="zh-CN" altLang="en-US"/>
        </a:p>
      </dgm:t>
    </dgm:pt>
    <dgm:pt modelId="{8208A3FF-F682-409E-A824-A65CBB9B7C25}" type="pres">
      <dgm:prSet presAssocID="{ED33A980-580F-4928-BEB9-76BFF7A8D776}" presName="linNode" presStyleCnt="0"/>
      <dgm:spPr/>
      <dgm:t>
        <a:bodyPr/>
        <a:lstStyle/>
        <a:p>
          <a:endParaRPr lang="zh-CN" altLang="en-US"/>
        </a:p>
      </dgm:t>
    </dgm:pt>
    <dgm:pt modelId="{02ACBA34-1A13-4D71-92E1-5D332CBB4BDA}" type="pres">
      <dgm:prSet presAssocID="{ED33A980-580F-4928-BEB9-76BFF7A8D776}" presName="parentShp" presStyleLbl="node1" presStyleIdx="0" presStyleCnt="2">
        <dgm:presLayoutVars>
          <dgm:bulletEnabled val="1"/>
        </dgm:presLayoutVars>
      </dgm:prSet>
      <dgm:spPr/>
      <dgm:t>
        <a:bodyPr/>
        <a:lstStyle/>
        <a:p>
          <a:endParaRPr lang="zh-CN" altLang="en-US"/>
        </a:p>
      </dgm:t>
    </dgm:pt>
    <dgm:pt modelId="{19308DD4-5F60-41B3-A330-E474AF87F0DF}" type="pres">
      <dgm:prSet presAssocID="{ED33A980-580F-4928-BEB9-76BFF7A8D776}" presName="childShp" presStyleLbl="bgAccFollowNode1" presStyleIdx="0" presStyleCnt="2" custLinFactNeighborX="0" custLinFactNeighborY="790">
        <dgm:presLayoutVars>
          <dgm:bulletEnabled val="1"/>
        </dgm:presLayoutVars>
      </dgm:prSet>
      <dgm:spPr/>
      <dgm:t>
        <a:bodyPr/>
        <a:lstStyle/>
        <a:p>
          <a:endParaRPr lang="zh-CN" altLang="en-US"/>
        </a:p>
      </dgm:t>
    </dgm:pt>
    <dgm:pt modelId="{24469D91-ECDD-4C42-A1CE-60B629F602C2}" type="pres">
      <dgm:prSet presAssocID="{1C402216-CF63-410A-B10C-D1CCC500F1C2}" presName="spacing" presStyleCnt="0"/>
      <dgm:spPr/>
      <dgm:t>
        <a:bodyPr/>
        <a:lstStyle/>
        <a:p>
          <a:endParaRPr lang="zh-CN" altLang="en-US"/>
        </a:p>
      </dgm:t>
    </dgm:pt>
    <dgm:pt modelId="{A78C9B61-B9E7-4E4F-BCBC-52E3A6DA9CE8}" type="pres">
      <dgm:prSet presAssocID="{457BDBE3-B05D-4544-9E35-9A581F11AEFC}" presName="linNode" presStyleCnt="0"/>
      <dgm:spPr/>
      <dgm:t>
        <a:bodyPr/>
        <a:lstStyle/>
        <a:p>
          <a:endParaRPr lang="zh-CN" altLang="en-US"/>
        </a:p>
      </dgm:t>
    </dgm:pt>
    <dgm:pt modelId="{3A22723C-FFF1-4883-9CBE-793387761EF6}" type="pres">
      <dgm:prSet presAssocID="{457BDBE3-B05D-4544-9E35-9A581F11AEFC}" presName="parentShp" presStyleLbl="node1" presStyleIdx="1" presStyleCnt="2" custLinFactNeighborY="2444">
        <dgm:presLayoutVars>
          <dgm:bulletEnabled val="1"/>
        </dgm:presLayoutVars>
      </dgm:prSet>
      <dgm:spPr/>
      <dgm:t>
        <a:bodyPr/>
        <a:lstStyle/>
        <a:p>
          <a:endParaRPr lang="zh-CN" altLang="en-US"/>
        </a:p>
      </dgm:t>
    </dgm:pt>
    <dgm:pt modelId="{617E795B-A8B3-4DDE-A6BE-EB1BABD62FD6}" type="pres">
      <dgm:prSet presAssocID="{457BDBE3-B05D-4544-9E35-9A581F11AEFC}" presName="childShp" presStyleLbl="bgAccFollowNode1" presStyleIdx="1" presStyleCnt="2">
        <dgm:presLayoutVars>
          <dgm:bulletEnabled val="1"/>
        </dgm:presLayoutVars>
      </dgm:prSet>
      <dgm:spPr/>
      <dgm:t>
        <a:bodyPr/>
        <a:lstStyle/>
        <a:p>
          <a:endParaRPr lang="zh-CN" altLang="en-US"/>
        </a:p>
      </dgm:t>
    </dgm:pt>
  </dgm:ptLst>
  <dgm:cxnLst>
    <dgm:cxn modelId="{EE7890FE-D630-44CA-A2E0-B34066C2A1A3}" type="presOf" srcId="{A058944A-BA08-44DF-810C-20C752AABE92}" destId="{617E795B-A8B3-4DDE-A6BE-EB1BABD62FD6}" srcOrd="0" destOrd="2" presId="urn:microsoft.com/office/officeart/2005/8/layout/vList6"/>
    <dgm:cxn modelId="{4AEE2E25-88DB-4B88-9209-F0F3EBF634C3}" srcId="{457BDBE3-B05D-4544-9E35-9A581F11AEFC}" destId="{A058944A-BA08-44DF-810C-20C752AABE92}" srcOrd="2" destOrd="0" parTransId="{3FD95F7D-59FF-4C82-8F85-DA9F6B6DCFE9}" sibTransId="{4F95FF71-A360-434A-884B-7C5603AFB927}"/>
    <dgm:cxn modelId="{62A27C83-CB4C-45C6-88B6-58716AF3D825}" type="presOf" srcId="{EA72DF13-EF38-4C91-AF89-518F7C2989D6}" destId="{19308DD4-5F60-41B3-A330-E474AF87F0DF}" srcOrd="0" destOrd="2" presId="urn:microsoft.com/office/officeart/2005/8/layout/vList6"/>
    <dgm:cxn modelId="{7582ECFA-C7C7-4331-A07B-2C6BD3FA190C}" srcId="{457BDBE3-B05D-4544-9E35-9A581F11AEFC}" destId="{F9812C82-57EA-4B19-B6C6-36FF5D182BBC}" srcOrd="1" destOrd="0" parTransId="{EE671BFF-9E04-4223-B307-E3194DF35CA4}" sibTransId="{1D5B97A5-A1F7-4BFF-A5CA-30C0E428BC6D}"/>
    <dgm:cxn modelId="{CEE23806-0C52-461E-B2AD-D43605CF57F8}" type="presOf" srcId="{40CDF7E1-0C18-4FDD-862D-C1E7AEB121AE}" destId="{19308DD4-5F60-41B3-A330-E474AF87F0DF}" srcOrd="0" destOrd="1" presId="urn:microsoft.com/office/officeart/2005/8/layout/vList6"/>
    <dgm:cxn modelId="{15DFE731-ECAD-487A-9AE9-4D319D84A323}" srcId="{457BDBE3-B05D-4544-9E35-9A581F11AEFC}" destId="{E194D834-65E3-4F2B-A0F9-4A08E5F6A76C}" srcOrd="3" destOrd="0" parTransId="{6E601661-6487-4A85-A594-4850768D4C00}" sibTransId="{EDA3D780-6D62-4416-8A9A-F1D0CBB4592B}"/>
    <dgm:cxn modelId="{AB5B4F8F-E97C-48B8-B5F0-8316F6AE9DD3}" type="presOf" srcId="{F9812C82-57EA-4B19-B6C6-36FF5D182BBC}" destId="{617E795B-A8B3-4DDE-A6BE-EB1BABD62FD6}" srcOrd="0" destOrd="1" presId="urn:microsoft.com/office/officeart/2005/8/layout/vList6"/>
    <dgm:cxn modelId="{21716069-C54F-499D-A5B6-2F4AE1C3C09A}" type="presOf" srcId="{E194D834-65E3-4F2B-A0F9-4A08E5F6A76C}" destId="{617E795B-A8B3-4DDE-A6BE-EB1BABD62FD6}" srcOrd="0" destOrd="3" presId="urn:microsoft.com/office/officeart/2005/8/layout/vList6"/>
    <dgm:cxn modelId="{8FF8EAA6-069C-43B2-86E3-66C7E194468D}" type="presOf" srcId="{B50B3D0D-38B9-4291-991E-D11269D0A426}" destId="{19308DD4-5F60-41B3-A330-E474AF87F0DF}" srcOrd="0" destOrd="0" presId="urn:microsoft.com/office/officeart/2005/8/layout/vList6"/>
    <dgm:cxn modelId="{9DC8083E-B307-43F6-BFBD-0C0499B264FB}" type="presOf" srcId="{ED33A980-580F-4928-BEB9-76BFF7A8D776}" destId="{02ACBA34-1A13-4D71-92E1-5D332CBB4BDA}" srcOrd="0" destOrd="0" presId="urn:microsoft.com/office/officeart/2005/8/layout/vList6"/>
    <dgm:cxn modelId="{5FE8A056-5654-48BA-AC6F-30450B5499F5}" type="presOf" srcId="{D8B03433-6204-404C-9D75-AE32AD6E7198}" destId="{E59CF2E5-B084-4A85-8B45-E91E3B004A85}" srcOrd="0" destOrd="0" presId="urn:microsoft.com/office/officeart/2005/8/layout/vList6"/>
    <dgm:cxn modelId="{18E5FEBF-592C-47E1-8030-3124B797AF2B}" srcId="{ED33A980-580F-4928-BEB9-76BFF7A8D776}" destId="{40CDF7E1-0C18-4FDD-862D-C1E7AEB121AE}" srcOrd="1" destOrd="0" parTransId="{F9B0BCF2-8926-4652-8F88-64A36959C1C7}" sibTransId="{8D6EFF4F-A8EE-4911-A399-64894125610B}"/>
    <dgm:cxn modelId="{9BDDCD39-3517-4816-97DA-F5F55AFB5D4A}" srcId="{ED33A980-580F-4928-BEB9-76BFF7A8D776}" destId="{EA72DF13-EF38-4C91-AF89-518F7C2989D6}" srcOrd="2" destOrd="0" parTransId="{E6859470-D5D1-49E5-9CFC-AC933CC70A41}" sibTransId="{782D13DB-572D-4D49-9BF4-6F7503DB7575}"/>
    <dgm:cxn modelId="{11FF0A68-3C8E-49D2-83B1-69C6F01F550A}" type="presOf" srcId="{32C842C4-B2B7-49C6-BFB5-9B9A8E455718}" destId="{617E795B-A8B3-4DDE-A6BE-EB1BABD62FD6}" srcOrd="0" destOrd="0" presId="urn:microsoft.com/office/officeart/2005/8/layout/vList6"/>
    <dgm:cxn modelId="{0FD2E8F0-00BB-443C-B28E-2BE4E6B3E9F2}" type="presOf" srcId="{457BDBE3-B05D-4544-9E35-9A581F11AEFC}" destId="{3A22723C-FFF1-4883-9CBE-793387761EF6}" srcOrd="0" destOrd="0" presId="urn:microsoft.com/office/officeart/2005/8/layout/vList6"/>
    <dgm:cxn modelId="{AAE67104-8106-4407-B154-82A06F215A0F}" type="presOf" srcId="{FBE34A5B-4360-4875-9D7C-3A95CBE03B0C}" destId="{19308DD4-5F60-41B3-A330-E474AF87F0DF}" srcOrd="0" destOrd="3" presId="urn:microsoft.com/office/officeart/2005/8/layout/vList6"/>
    <dgm:cxn modelId="{085D6534-7374-4B01-B1AD-005AF01E1A01}" srcId="{ED33A980-580F-4928-BEB9-76BFF7A8D776}" destId="{B50B3D0D-38B9-4291-991E-D11269D0A426}" srcOrd="0" destOrd="0" parTransId="{0A1FBEEF-57A7-49AF-8D3A-D52FB853F9FA}" sibTransId="{A65B54D4-0F6E-4970-8287-7C771D14B9F1}"/>
    <dgm:cxn modelId="{F84F32D0-9B74-43D1-9C0A-0FD267587F89}" srcId="{D8B03433-6204-404C-9D75-AE32AD6E7198}" destId="{ED33A980-580F-4928-BEB9-76BFF7A8D776}" srcOrd="0" destOrd="0" parTransId="{8EB22E2F-4163-4635-817A-A0CDDC86C204}" sibTransId="{1C402216-CF63-410A-B10C-D1CCC500F1C2}"/>
    <dgm:cxn modelId="{703EB056-331D-46A5-8CBA-B7C896FAA873}" srcId="{ED33A980-580F-4928-BEB9-76BFF7A8D776}" destId="{FBE34A5B-4360-4875-9D7C-3A95CBE03B0C}" srcOrd="3" destOrd="0" parTransId="{FA019D67-4585-4FDB-8F07-8B58A9E23260}" sibTransId="{B2908BE7-AA74-41F0-9B3B-542F3A50FE79}"/>
    <dgm:cxn modelId="{AB650DA4-80F0-4737-8611-974DBC9E85E7}" type="presOf" srcId="{221EA6C2-FB5E-49F3-AE9B-27CDA059096D}" destId="{617E795B-A8B3-4DDE-A6BE-EB1BABD62FD6}" srcOrd="0" destOrd="4" presId="urn:microsoft.com/office/officeart/2005/8/layout/vList6"/>
    <dgm:cxn modelId="{51558532-AFD4-4B88-963E-935FE2632EF5}" srcId="{D8B03433-6204-404C-9D75-AE32AD6E7198}" destId="{457BDBE3-B05D-4544-9E35-9A581F11AEFC}" srcOrd="1" destOrd="0" parTransId="{CBC71189-1399-4599-8619-226F21463B0F}" sibTransId="{6BD229F9-467B-4251-BA6A-DC85A68170DF}"/>
    <dgm:cxn modelId="{64F7B5AA-468C-4457-AB74-327927BACC97}" srcId="{457BDBE3-B05D-4544-9E35-9A581F11AEFC}" destId="{32C842C4-B2B7-49C6-BFB5-9B9A8E455718}" srcOrd="0" destOrd="0" parTransId="{3FCBF83E-0202-47B5-9423-E9598F2C997C}" sibTransId="{3DDF1966-0457-4385-B3C6-993803686B81}"/>
    <dgm:cxn modelId="{7B7787D9-E6FE-4171-929C-85BD4744A996}" srcId="{457BDBE3-B05D-4544-9E35-9A581F11AEFC}" destId="{221EA6C2-FB5E-49F3-AE9B-27CDA059096D}" srcOrd="4" destOrd="0" parTransId="{BAD3F76E-91AE-4906-952A-3AF0590BB169}" sibTransId="{F5CEEAF1-A7AA-4B18-98C4-BEFE13768503}"/>
    <dgm:cxn modelId="{1E18B727-AC29-4796-9A47-F431397BD1C2}" type="presParOf" srcId="{E59CF2E5-B084-4A85-8B45-E91E3B004A85}" destId="{8208A3FF-F682-409E-A824-A65CBB9B7C25}" srcOrd="0" destOrd="0" presId="urn:microsoft.com/office/officeart/2005/8/layout/vList6"/>
    <dgm:cxn modelId="{6EF3F174-9A00-4B20-9E2B-53A82A84313D}" type="presParOf" srcId="{8208A3FF-F682-409E-A824-A65CBB9B7C25}" destId="{02ACBA34-1A13-4D71-92E1-5D332CBB4BDA}" srcOrd="0" destOrd="0" presId="urn:microsoft.com/office/officeart/2005/8/layout/vList6"/>
    <dgm:cxn modelId="{35D0251A-F4DB-4F6E-9EF0-2FAD06786CCD}" type="presParOf" srcId="{8208A3FF-F682-409E-A824-A65CBB9B7C25}" destId="{19308DD4-5F60-41B3-A330-E474AF87F0DF}" srcOrd="1" destOrd="0" presId="urn:microsoft.com/office/officeart/2005/8/layout/vList6"/>
    <dgm:cxn modelId="{734A9A82-2E8C-4077-9C18-4CF8947F4EFF}" type="presParOf" srcId="{E59CF2E5-B084-4A85-8B45-E91E3B004A85}" destId="{24469D91-ECDD-4C42-A1CE-60B629F602C2}" srcOrd="1" destOrd="0" presId="urn:microsoft.com/office/officeart/2005/8/layout/vList6"/>
    <dgm:cxn modelId="{7CBF9F52-E737-4574-A8EC-ABAB554759FA}" type="presParOf" srcId="{E59CF2E5-B084-4A85-8B45-E91E3B004A85}" destId="{A78C9B61-B9E7-4E4F-BCBC-52E3A6DA9CE8}" srcOrd="2" destOrd="0" presId="urn:microsoft.com/office/officeart/2005/8/layout/vList6"/>
    <dgm:cxn modelId="{E92E67CF-7BDE-4DD5-9E47-4587A7058A1D}" type="presParOf" srcId="{A78C9B61-B9E7-4E4F-BCBC-52E3A6DA9CE8}" destId="{3A22723C-FFF1-4883-9CBE-793387761EF6}" srcOrd="0" destOrd="0" presId="urn:microsoft.com/office/officeart/2005/8/layout/vList6"/>
    <dgm:cxn modelId="{6DEA5652-906E-4CEB-B56D-35DBFECFEF06}" type="presParOf" srcId="{A78C9B61-B9E7-4E4F-BCBC-52E3A6DA9CE8}" destId="{617E795B-A8B3-4DDE-A6BE-EB1BABD62FD6}"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01246AB-2BC8-49E0-8B74-1859CF03BB1E}" type="datetimeFigureOut">
              <a:rPr lang="zh-CN" altLang="en-US" smtClean="0"/>
              <a:t>2018/9/26</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1F575B7-5DB3-42DD-B76F-D6F9CE9F25A3}" type="slidenum">
              <a:rPr lang="zh-CN" altLang="en-US" smtClean="0"/>
              <a:t>‹#›</a:t>
            </a:fld>
            <a:endParaRPr lang="zh-CN" altLang="en-US"/>
          </a:p>
        </p:txBody>
      </p:sp>
    </p:spTree>
    <p:extLst>
      <p:ext uri="{BB962C8B-B14F-4D97-AF65-F5344CB8AC3E}">
        <p14:creationId xmlns:p14="http://schemas.microsoft.com/office/powerpoint/2010/main" val="28081436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F8D6281-D079-4AF4-B64C-88DF7D3796B5}" type="datetimeFigureOut">
              <a:rPr lang="zh-CN" altLang="en-US" smtClean="0"/>
              <a:t>2018/9/26</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A7227DA-516B-4247-9F7C-D42185664EEB}" type="slidenum">
              <a:rPr lang="zh-CN" altLang="en-US" smtClean="0"/>
              <a:t>‹#›</a:t>
            </a:fld>
            <a:endParaRPr lang="zh-CN" altLang="en-US"/>
          </a:p>
        </p:txBody>
      </p:sp>
    </p:spTree>
    <p:extLst>
      <p:ext uri="{BB962C8B-B14F-4D97-AF65-F5344CB8AC3E}">
        <p14:creationId xmlns:p14="http://schemas.microsoft.com/office/powerpoint/2010/main" val="2660573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B5E402C-D499-47B8-98C9-405BBBE03341}" type="slidenum">
              <a:rPr lang="zh-CN" altLang="en-US" smtClean="0"/>
              <a:pPr/>
              <a:t>1</a:t>
            </a:fld>
            <a:endParaRPr lang="zh-CN" altLang="en-US"/>
          </a:p>
        </p:txBody>
      </p:sp>
    </p:spTree>
    <p:extLst>
      <p:ext uri="{BB962C8B-B14F-4D97-AF65-F5344CB8AC3E}">
        <p14:creationId xmlns:p14="http://schemas.microsoft.com/office/powerpoint/2010/main" val="2434052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A7227DA-516B-4247-9F7C-D42185664EEB}" type="slidenum">
              <a:rPr lang="zh-CN" altLang="en-US" smtClean="0"/>
              <a:t>7</a:t>
            </a:fld>
            <a:endParaRPr lang="zh-CN" altLang="en-US"/>
          </a:p>
        </p:txBody>
      </p:sp>
    </p:spTree>
    <p:extLst>
      <p:ext uri="{BB962C8B-B14F-4D97-AF65-F5344CB8AC3E}">
        <p14:creationId xmlns:p14="http://schemas.microsoft.com/office/powerpoint/2010/main" val="3850893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跨库检索页子库名称前的复选框实现全选和取消的功能</a:t>
            </a:r>
            <a:endParaRPr lang="zh-CN" altLang="en-US" dirty="0"/>
          </a:p>
        </p:txBody>
      </p:sp>
      <p:sp>
        <p:nvSpPr>
          <p:cNvPr id="4" name="灯片编号占位符 3"/>
          <p:cNvSpPr>
            <a:spLocks noGrp="1"/>
          </p:cNvSpPr>
          <p:nvPr>
            <p:ph type="sldNum" sz="quarter" idx="10"/>
          </p:nvPr>
        </p:nvSpPr>
        <p:spPr/>
        <p:txBody>
          <a:bodyPr/>
          <a:lstStyle/>
          <a:p>
            <a:fld id="{8A7227DA-516B-4247-9F7C-D42185664EEB}" type="slidenum">
              <a:rPr lang="zh-CN" altLang="en-US" smtClean="0"/>
              <a:t>8</a:t>
            </a:fld>
            <a:endParaRPr lang="zh-CN" altLang="en-US"/>
          </a:p>
        </p:txBody>
      </p:sp>
    </p:spTree>
    <p:extLst>
      <p:ext uri="{BB962C8B-B14F-4D97-AF65-F5344CB8AC3E}">
        <p14:creationId xmlns:p14="http://schemas.microsoft.com/office/powerpoint/2010/main" val="1259121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A7227DA-516B-4247-9F7C-D42185664EEB}" type="slidenum">
              <a:rPr lang="zh-CN" altLang="en-US" smtClean="0"/>
              <a:t>14</a:t>
            </a:fld>
            <a:endParaRPr lang="zh-CN" altLang="en-US"/>
          </a:p>
        </p:txBody>
      </p:sp>
    </p:spTree>
    <p:extLst>
      <p:ext uri="{BB962C8B-B14F-4D97-AF65-F5344CB8AC3E}">
        <p14:creationId xmlns:p14="http://schemas.microsoft.com/office/powerpoint/2010/main" val="69437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S2</a:t>
            </a:r>
            <a:r>
              <a:rPr lang="zh-CN" altLang="zh-CN" sz="1200" kern="1200" dirty="0" smtClean="0">
                <a:solidFill>
                  <a:schemeClr val="tx1"/>
                </a:solidFill>
                <a:effectLst/>
                <a:latin typeface="+mn-lt"/>
                <a:ea typeface="+mn-ea"/>
                <a:cs typeface="+mn-cs"/>
              </a:rPr>
              <a:t>和</a:t>
            </a:r>
            <a:r>
              <a:rPr lang="en-US" altLang="zh-CN" sz="1200" kern="1200" dirty="0" smtClean="0">
                <a:solidFill>
                  <a:schemeClr val="tx1"/>
                </a:solidFill>
                <a:effectLst/>
                <a:latin typeface="+mn-lt"/>
                <a:ea typeface="+mn-ea"/>
                <a:cs typeface="+mn-cs"/>
              </a:rPr>
              <a:t>S4</a:t>
            </a:r>
            <a:r>
              <a:rPr lang="zh-CN" altLang="zh-CN"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S2</a:t>
            </a:r>
            <a:r>
              <a:rPr lang="zh-CN" altLang="zh-CN" sz="1200" kern="1200" dirty="0" smtClean="0">
                <a:solidFill>
                  <a:schemeClr val="tx1"/>
                </a:solidFill>
                <a:effectLst/>
                <a:latin typeface="+mn-lt"/>
                <a:ea typeface="+mn-ea"/>
                <a:cs typeface="+mn-cs"/>
              </a:rPr>
              <a:t>和</a:t>
            </a:r>
            <a:r>
              <a:rPr lang="en-US" altLang="zh-CN" sz="1200" kern="1200" dirty="0" smtClean="0">
                <a:solidFill>
                  <a:schemeClr val="tx1"/>
                </a:solidFill>
                <a:effectLst/>
                <a:latin typeface="+mn-lt"/>
                <a:ea typeface="+mn-ea"/>
                <a:cs typeface="+mn-cs"/>
              </a:rPr>
              <a:t>S8</a:t>
            </a:r>
            <a:r>
              <a:rPr lang="zh-CN" altLang="zh-CN"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 S4</a:t>
            </a:r>
            <a:r>
              <a:rPr lang="zh-CN" altLang="zh-CN" sz="1200" kern="1200" dirty="0" smtClean="0">
                <a:solidFill>
                  <a:schemeClr val="tx1"/>
                </a:solidFill>
                <a:effectLst/>
                <a:latin typeface="+mn-lt"/>
                <a:ea typeface="+mn-ea"/>
                <a:cs typeface="+mn-cs"/>
              </a:rPr>
              <a:t>和</a:t>
            </a:r>
            <a:r>
              <a:rPr lang="en-US" altLang="zh-CN" sz="1200" kern="1200" dirty="0" smtClean="0">
                <a:solidFill>
                  <a:schemeClr val="tx1"/>
                </a:solidFill>
                <a:effectLst/>
                <a:latin typeface="+mn-lt"/>
                <a:ea typeface="+mn-ea"/>
                <a:cs typeface="+mn-cs"/>
              </a:rPr>
              <a:t>S8</a:t>
            </a:r>
            <a:r>
              <a:rPr lang="zh-CN" altLang="zh-CN" sz="1200" kern="1200" dirty="0" smtClean="0">
                <a:solidFill>
                  <a:schemeClr val="tx1"/>
                </a:solidFill>
                <a:effectLst/>
                <a:latin typeface="+mn-lt"/>
                <a:ea typeface="+mn-ea"/>
                <a:cs typeface="+mn-cs"/>
              </a:rPr>
              <a:t>之间有较强的相关性</a:t>
            </a:r>
            <a:r>
              <a:rPr lang="en-US" altLang="zh-CN"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可以初步判断</a:t>
            </a:r>
            <a:r>
              <a:rPr lang="en-US" altLang="zh-CN" sz="1200" kern="1200" dirty="0" smtClean="0">
                <a:solidFill>
                  <a:schemeClr val="tx1"/>
                </a:solidFill>
                <a:effectLst/>
                <a:latin typeface="+mn-lt"/>
                <a:ea typeface="+mn-ea"/>
                <a:cs typeface="+mn-cs"/>
              </a:rPr>
              <a:t> S2</a:t>
            </a:r>
            <a:r>
              <a:rPr lang="zh-CN" altLang="zh-CN"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S4</a:t>
            </a:r>
            <a:r>
              <a:rPr lang="zh-CN" altLang="zh-CN"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S8</a:t>
            </a:r>
            <a:r>
              <a:rPr lang="zh-CN" altLang="zh-CN" sz="1200" kern="1200" dirty="0" smtClean="0">
                <a:solidFill>
                  <a:schemeClr val="tx1"/>
                </a:solidFill>
                <a:effectLst/>
                <a:latin typeface="+mn-lt"/>
                <a:ea typeface="+mn-ea"/>
                <a:cs typeface="+mn-cs"/>
              </a:rPr>
              <a:t>之间可能存在多重共线性，可以考虑从模型中剔除</a:t>
            </a:r>
            <a:r>
              <a:rPr lang="en-US" altLang="zh-CN" sz="1200" kern="1200" dirty="0" smtClean="0">
                <a:solidFill>
                  <a:schemeClr val="tx1"/>
                </a:solidFill>
                <a:effectLst/>
                <a:latin typeface="+mn-lt"/>
                <a:ea typeface="+mn-ea"/>
                <a:cs typeface="+mn-cs"/>
              </a:rPr>
              <a:t>S2</a:t>
            </a:r>
            <a:r>
              <a:rPr lang="zh-CN" altLang="zh-CN"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S4.</a:t>
            </a:r>
            <a:endParaRPr lang="zh-CN" altLang="zh-CN"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zh-CN" altLang="zh-CN" sz="1200" kern="1200" dirty="0" smtClean="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8A7227DA-516B-4247-9F7C-D42185664EEB}" type="slidenum">
              <a:rPr lang="zh-CN" altLang="en-US" smtClean="0"/>
              <a:t>15</a:t>
            </a:fld>
            <a:endParaRPr lang="zh-CN" altLang="en-US"/>
          </a:p>
        </p:txBody>
      </p:sp>
    </p:spTree>
    <p:extLst>
      <p:ext uri="{BB962C8B-B14F-4D97-AF65-F5344CB8AC3E}">
        <p14:creationId xmlns:p14="http://schemas.microsoft.com/office/powerpoint/2010/main" val="3582677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smtClean="0">
                <a:solidFill>
                  <a:schemeClr val="tx1"/>
                </a:solidFill>
                <a:effectLst/>
                <a:latin typeface="+mn-lt"/>
                <a:ea typeface="+mn-ea"/>
                <a:cs typeface="+mn-cs"/>
              </a:rPr>
              <a:t>由</a:t>
            </a:r>
            <a:r>
              <a:rPr lang="en-US" altLang="zh-CN" sz="1200" kern="1200" dirty="0" smtClean="0">
                <a:solidFill>
                  <a:schemeClr val="tx1"/>
                </a:solidFill>
                <a:effectLst/>
                <a:latin typeface="+mn-lt"/>
                <a:ea typeface="+mn-ea"/>
                <a:cs typeface="+mn-cs"/>
              </a:rPr>
              <a:t>F=674.01</a:t>
            </a:r>
            <a:r>
              <a:rPr lang="zh-CN" altLang="zh-CN"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p&lt;0.05</a:t>
            </a:r>
            <a:r>
              <a:rPr lang="zh-CN" altLang="zh-CN" sz="1200" kern="1200" dirty="0" smtClean="0">
                <a:solidFill>
                  <a:schemeClr val="tx1"/>
                </a:solidFill>
                <a:effectLst/>
                <a:latin typeface="+mn-lt"/>
                <a:ea typeface="+mn-ea"/>
                <a:cs typeface="+mn-cs"/>
              </a:rPr>
              <a:t>统计学显著，并且，调整</a:t>
            </a:r>
            <a:r>
              <a:rPr lang="en-US" altLang="zh-CN" sz="1200" kern="1200" dirty="0" smtClean="0">
                <a:solidFill>
                  <a:schemeClr val="tx1"/>
                </a:solidFill>
                <a:effectLst/>
                <a:latin typeface="+mn-lt"/>
                <a:ea typeface="+mn-ea"/>
                <a:cs typeface="+mn-cs"/>
              </a:rPr>
              <a:t>R^2=0.9873,</a:t>
            </a:r>
            <a:r>
              <a:rPr lang="zh-CN" altLang="zh-CN" sz="1200" kern="1200" dirty="0" smtClean="0">
                <a:solidFill>
                  <a:schemeClr val="tx1"/>
                </a:solidFill>
                <a:effectLst/>
                <a:latin typeface="+mn-lt"/>
                <a:ea typeface="+mn-ea"/>
                <a:cs typeface="+mn-cs"/>
              </a:rPr>
              <a:t>可以看出粮食产量与自变量总体线性关系显著。</a:t>
            </a:r>
            <a:endParaRPr lang="en-US" altLang="zh-CN"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smtClean="0">
                <a:solidFill>
                  <a:schemeClr val="tx1"/>
                </a:solidFill>
                <a:effectLst/>
                <a:latin typeface="+mn-lt"/>
                <a:ea typeface="+mn-ea"/>
                <a:cs typeface="+mn-cs"/>
              </a:rPr>
              <a:t>模型调整</a:t>
            </a:r>
            <a:r>
              <a:rPr lang="en-US" altLang="zh-CN" sz="1200" kern="1200" dirty="0" smtClean="0">
                <a:solidFill>
                  <a:schemeClr val="tx1"/>
                </a:solidFill>
                <a:effectLst/>
                <a:latin typeface="+mn-lt"/>
                <a:ea typeface="+mn-ea"/>
                <a:cs typeface="+mn-cs"/>
              </a:rPr>
              <a:t>R^2=0.9873</a:t>
            </a:r>
            <a:r>
              <a:rPr lang="zh-CN" altLang="zh-CN" sz="1200" kern="1200" dirty="0" smtClean="0">
                <a:solidFill>
                  <a:schemeClr val="tx1"/>
                </a:solidFill>
                <a:effectLst/>
                <a:latin typeface="+mn-lt"/>
                <a:ea typeface="+mn-ea"/>
                <a:cs typeface="+mn-cs"/>
              </a:rPr>
              <a:t>，表明模型拟合程度比较理想。通过模型图也可以看出，拟合值和实际值之间误差较小。</a:t>
            </a:r>
          </a:p>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smtClean="0">
                <a:solidFill>
                  <a:schemeClr val="tx1"/>
                </a:solidFill>
                <a:effectLst/>
                <a:latin typeface="+mn-lt"/>
                <a:ea typeface="+mn-ea"/>
                <a:cs typeface="+mn-cs"/>
              </a:rPr>
              <a:t>另外，由于模型使用的是时间数据建模，因此残差可能存在自相关问题。查看残差图，认为残差序列可能不存在显著的自相关问题。</a:t>
            </a:r>
            <a:endParaRPr lang="en-US" altLang="zh-CN"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smtClean="0">
                <a:solidFill>
                  <a:schemeClr val="tx1"/>
                </a:solidFill>
                <a:effectLst/>
                <a:latin typeface="+mn-lt"/>
                <a:ea typeface="+mn-ea"/>
                <a:cs typeface="+mn-cs"/>
              </a:rPr>
              <a:t>结合标准化回归系数，不难看出， 化肥施用量与粮食播种面积对粮食产量影响为正，即在其他条件不变的情况下，化肥用量值在一定范围内越大，粮食播种面积越大，粮食产量越高。并且，化肥施用量的影响相对更大些。 成灾面积与粮食产量成负相关。在其他条件不变的情况下，成灾面积越大，粮食产量越低</a:t>
            </a:r>
          </a:p>
        </p:txBody>
      </p:sp>
      <p:sp>
        <p:nvSpPr>
          <p:cNvPr id="4" name="灯片编号占位符 3"/>
          <p:cNvSpPr>
            <a:spLocks noGrp="1"/>
          </p:cNvSpPr>
          <p:nvPr>
            <p:ph type="sldNum" sz="quarter" idx="10"/>
          </p:nvPr>
        </p:nvSpPr>
        <p:spPr/>
        <p:txBody>
          <a:bodyPr/>
          <a:lstStyle/>
          <a:p>
            <a:fld id="{8A7227DA-516B-4247-9F7C-D42185664EEB}" type="slidenum">
              <a:rPr lang="zh-CN" altLang="en-US" smtClean="0"/>
              <a:t>16</a:t>
            </a:fld>
            <a:endParaRPr lang="zh-CN" altLang="en-US"/>
          </a:p>
        </p:txBody>
      </p:sp>
    </p:spTree>
    <p:extLst>
      <p:ext uri="{BB962C8B-B14F-4D97-AF65-F5344CB8AC3E}">
        <p14:creationId xmlns:p14="http://schemas.microsoft.com/office/powerpoint/2010/main" val="3389574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B5E402C-D499-47B8-98C9-405BBBE03341}" type="slidenum">
              <a:rPr lang="zh-CN" altLang="en-US" smtClean="0"/>
              <a:pPr/>
              <a:t>20</a:t>
            </a:fld>
            <a:endParaRPr lang="zh-CN" altLang="en-US"/>
          </a:p>
        </p:txBody>
      </p:sp>
    </p:spTree>
    <p:extLst>
      <p:ext uri="{BB962C8B-B14F-4D97-AF65-F5344CB8AC3E}">
        <p14:creationId xmlns:p14="http://schemas.microsoft.com/office/powerpoint/2010/main" val="3160431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t>2018/9/26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t>2018/9/26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t>2018/9/26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仅标题">
    <p:spTree>
      <p:nvGrpSpPr>
        <p:cNvPr id="1" name=""/>
        <p:cNvGrpSpPr/>
        <p:nvPr/>
      </p:nvGrpSpPr>
      <p:grpSpPr>
        <a:xfrm>
          <a:off x="0" y="0"/>
          <a:ext cx="0" cy="0"/>
          <a:chOff x="0" y="0"/>
          <a:chExt cx="0" cy="0"/>
        </a:xfrm>
      </p:grpSpPr>
      <p:grpSp>
        <p:nvGrpSpPr>
          <p:cNvPr id="2" name="组合 1">
            <a:extLst>
              <a:ext uri="{FF2B5EF4-FFF2-40B4-BE49-F238E27FC236}">
                <a16:creationId xmlns="" xmlns:a16="http://schemas.microsoft.com/office/drawing/2014/main" id="{9DB809CF-0D87-4B8B-A29C-5A66DA489197}"/>
              </a:ext>
            </a:extLst>
          </p:cNvPr>
          <p:cNvGrpSpPr/>
          <p:nvPr userDrawn="1"/>
        </p:nvGrpSpPr>
        <p:grpSpPr>
          <a:xfrm>
            <a:off x="0" y="492369"/>
            <a:ext cx="9144000" cy="6274192"/>
            <a:chOff x="0" y="492369"/>
            <a:chExt cx="12192000" cy="6274192"/>
          </a:xfrm>
        </p:grpSpPr>
        <p:cxnSp>
          <p:nvCxnSpPr>
            <p:cNvPr id="3" name="直接连接符 2">
              <a:extLst>
                <a:ext uri="{FF2B5EF4-FFF2-40B4-BE49-F238E27FC236}">
                  <a16:creationId xmlns="" xmlns:a16="http://schemas.microsoft.com/office/drawing/2014/main" id="{DB95638F-78AB-43F0-AAA0-9FDCE354615C}"/>
                </a:ext>
              </a:extLst>
            </p:cNvPr>
            <p:cNvCxnSpPr/>
            <p:nvPr/>
          </p:nvCxnSpPr>
          <p:spPr>
            <a:xfrm>
              <a:off x="0" y="1153551"/>
              <a:ext cx="121920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流程图: 数据 3">
              <a:extLst>
                <a:ext uri="{FF2B5EF4-FFF2-40B4-BE49-F238E27FC236}">
                  <a16:creationId xmlns="" xmlns:a16="http://schemas.microsoft.com/office/drawing/2014/main" id="{1CC43BB8-3167-4944-8A77-A30DBAB74F93}"/>
                </a:ext>
              </a:extLst>
            </p:cNvPr>
            <p:cNvSpPr/>
            <p:nvPr/>
          </p:nvSpPr>
          <p:spPr>
            <a:xfrm>
              <a:off x="0" y="492369"/>
              <a:ext cx="759655" cy="661176"/>
            </a:xfrm>
            <a:prstGeom prst="flowChartInputOut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流程图: 数据 4">
              <a:extLst>
                <a:ext uri="{FF2B5EF4-FFF2-40B4-BE49-F238E27FC236}">
                  <a16:creationId xmlns="" xmlns:a16="http://schemas.microsoft.com/office/drawing/2014/main" id="{733E6A10-F71E-46EE-B01F-FD4ABCF4236E}"/>
                </a:ext>
              </a:extLst>
            </p:cNvPr>
            <p:cNvSpPr/>
            <p:nvPr/>
          </p:nvSpPr>
          <p:spPr>
            <a:xfrm>
              <a:off x="759655" y="492369"/>
              <a:ext cx="759655" cy="661176"/>
            </a:xfrm>
            <a:prstGeom prst="flowChartInputOut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 name="直接连接符 5">
              <a:extLst>
                <a:ext uri="{FF2B5EF4-FFF2-40B4-BE49-F238E27FC236}">
                  <a16:creationId xmlns="" xmlns:a16="http://schemas.microsoft.com/office/drawing/2014/main" id="{F4D0C4C3-605B-4306-99FE-45DF7EF0300C}"/>
                </a:ext>
              </a:extLst>
            </p:cNvPr>
            <p:cNvCxnSpPr/>
            <p:nvPr/>
          </p:nvCxnSpPr>
          <p:spPr>
            <a:xfrm>
              <a:off x="0" y="6766561"/>
              <a:ext cx="12192000" cy="0"/>
            </a:xfrm>
            <a:prstGeom prst="line">
              <a:avLst/>
            </a:prstGeom>
            <a:ln w="762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07433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t>2018/9/26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2018/9/26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t>2018/9/26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t>2018/9/26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t>2018/9/26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2018/9/26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2018/9/26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2018/9/26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2018/9/26</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15.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notesSlide" Target="../notesSlides/notesSlide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395536" y="1628799"/>
            <a:ext cx="3960440" cy="3955067"/>
            <a:chOff x="1168951" y="1388371"/>
            <a:chExt cx="4459979" cy="4459980"/>
          </a:xfrm>
        </p:grpSpPr>
        <p:sp>
          <p:nvSpPr>
            <p:cNvPr id="61" name="弧形 60"/>
            <p:cNvSpPr/>
            <p:nvPr/>
          </p:nvSpPr>
          <p:spPr>
            <a:xfrm>
              <a:off x="1370501" y="1589921"/>
              <a:ext cx="4056879" cy="4056879"/>
            </a:xfrm>
            <a:prstGeom prst="arc">
              <a:avLst>
                <a:gd name="adj1" fmla="val 17925647"/>
                <a:gd name="adj2" fmla="val 4452213"/>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sp>
          <p:nvSpPr>
            <p:cNvPr id="67" name="弧形 66"/>
            <p:cNvSpPr/>
            <p:nvPr/>
          </p:nvSpPr>
          <p:spPr>
            <a:xfrm>
              <a:off x="1168951" y="1388371"/>
              <a:ext cx="4459979" cy="4459980"/>
            </a:xfrm>
            <a:prstGeom prst="arc">
              <a:avLst>
                <a:gd name="adj1" fmla="val 6349887"/>
                <a:gd name="adj2" fmla="val 16273080"/>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grpSp>
      <p:grpSp>
        <p:nvGrpSpPr>
          <p:cNvPr id="62" name="组合 61"/>
          <p:cNvGrpSpPr>
            <a:grpSpLocks/>
          </p:cNvGrpSpPr>
          <p:nvPr/>
        </p:nvGrpSpPr>
        <p:grpSpPr bwMode="auto">
          <a:xfrm rot="10800000" flipH="1" flipV="1">
            <a:off x="851840" y="2051729"/>
            <a:ext cx="2864329" cy="3009172"/>
            <a:chOff x="6963437" y="1392790"/>
            <a:chExt cx="626639" cy="626639"/>
          </a:xfrm>
        </p:grpSpPr>
        <p:sp>
          <p:nvSpPr>
            <p:cNvPr id="78" name="椭圆 77"/>
            <p:cNvSpPr/>
            <p:nvPr/>
          </p:nvSpPr>
          <p:spPr>
            <a:xfrm>
              <a:off x="6963437" y="1392790"/>
              <a:ext cx="626639" cy="626639"/>
            </a:xfrm>
            <a:prstGeom prst="ellipse">
              <a:avLst/>
            </a:prstGeom>
            <a:solidFill>
              <a:sysClr val="window" lastClr="FFFFFF">
                <a:lumMod val="95000"/>
              </a:sysClr>
            </a:solidFill>
            <a:ln w="38100" cap="flat" cmpd="sng" algn="ctr">
              <a:solidFill>
                <a:sysClr val="window" lastClr="FFFFFF">
                  <a:lumMod val="95000"/>
                </a:sysClr>
              </a:solidFill>
              <a:prstDash val="solid"/>
            </a:ln>
            <a:effectLst>
              <a:outerShdw blurRad="711200" dist="177800" dir="4200000" algn="t" rotWithShape="0">
                <a:prstClr val="black">
                  <a:alpha val="40000"/>
                </a:prstClr>
              </a:outerShdw>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endParaRPr lang="en-US" sz="3600" kern="0">
                <a:solidFill>
                  <a:sysClr val="window" lastClr="FFFFFF"/>
                </a:solidFill>
                <a:latin typeface="Calibri"/>
                <a:ea typeface="+mn-ea"/>
              </a:endParaRPr>
            </a:p>
          </p:txBody>
        </p:sp>
        <p:sp>
          <p:nvSpPr>
            <p:cNvPr id="79" name="椭圆 78"/>
            <p:cNvSpPr/>
            <p:nvPr/>
          </p:nvSpPr>
          <p:spPr>
            <a:xfrm>
              <a:off x="6999588" y="1428944"/>
              <a:ext cx="554334" cy="554334"/>
            </a:xfrm>
            <a:prstGeom prst="ellipse">
              <a:avLst/>
            </a:prstGeom>
            <a:solidFill>
              <a:schemeClr val="accent1"/>
            </a:solidFill>
            <a:ln w="25400" cap="flat" cmpd="sng" algn="ctr">
              <a:noFill/>
              <a:prstDash val="solid"/>
            </a:ln>
            <a:effectLst>
              <a:innerShdw blurRad="114300">
                <a:prstClr val="black">
                  <a:alpha val="75000"/>
                </a:prstClr>
              </a:innerShdw>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endParaRPr lang="en-US" sz="3600" kern="0">
                <a:solidFill>
                  <a:sysClr val="window" lastClr="FFFFFF"/>
                </a:solidFill>
                <a:latin typeface="Calibri"/>
                <a:ea typeface="+mn-ea"/>
              </a:endParaRPr>
            </a:p>
          </p:txBody>
        </p:sp>
        <p:sp>
          <p:nvSpPr>
            <p:cNvPr id="80" name="椭圆 79"/>
            <p:cNvSpPr/>
            <p:nvPr/>
          </p:nvSpPr>
          <p:spPr>
            <a:xfrm>
              <a:off x="7030550" y="1459906"/>
              <a:ext cx="492413" cy="492414"/>
            </a:xfrm>
            <a:prstGeom prst="ellipse">
              <a:avLst/>
            </a:prstGeom>
            <a:gradFill flip="none" rotWithShape="1">
              <a:gsLst>
                <a:gs pos="0">
                  <a:sysClr val="window" lastClr="FFFFFF">
                    <a:lumMod val="95000"/>
                    <a:shade val="67500"/>
                    <a:satMod val="115000"/>
                  </a:sysClr>
                </a:gs>
                <a:gs pos="100000">
                  <a:sysClr val="window" lastClr="FFFFFF">
                    <a:lumMod val="95000"/>
                    <a:shade val="100000"/>
                    <a:satMod val="115000"/>
                  </a:sysClr>
                </a:gs>
              </a:gsLst>
              <a:lin ang="13500000" scaled="1"/>
              <a:tileRect/>
            </a:gradFill>
            <a:ln w="19050" cap="flat" cmpd="sng" algn="ctr">
              <a:solidFill>
                <a:sysClr val="window" lastClr="FFFFFF">
                  <a:lumMod val="95000"/>
                </a:sysClr>
              </a:solidFill>
              <a:prstDash val="solid"/>
            </a:ln>
            <a:effectLst>
              <a:outerShdw blurRad="50800" dist="38100" dir="5400000" algn="t" rotWithShape="0">
                <a:prstClr val="black">
                  <a:alpha val="40000"/>
                </a:prstClr>
              </a:outerShdw>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endParaRPr lang="en-US" sz="3600" kern="0">
                <a:solidFill>
                  <a:sysClr val="window" lastClr="FFFFFF"/>
                </a:solidFill>
                <a:latin typeface="Calibri"/>
                <a:ea typeface="+mn-ea"/>
              </a:endParaRPr>
            </a:p>
          </p:txBody>
        </p:sp>
      </p:grpSp>
      <p:grpSp>
        <p:nvGrpSpPr>
          <p:cNvPr id="63" name="组合 62"/>
          <p:cNvGrpSpPr>
            <a:grpSpLocks/>
          </p:cNvGrpSpPr>
          <p:nvPr/>
        </p:nvGrpSpPr>
        <p:grpSpPr bwMode="auto">
          <a:xfrm rot="10800000" flipH="1" flipV="1">
            <a:off x="843473" y="1420374"/>
            <a:ext cx="578585" cy="607841"/>
            <a:chOff x="6963437" y="1392790"/>
            <a:chExt cx="626639" cy="626639"/>
          </a:xfrm>
        </p:grpSpPr>
        <p:sp>
          <p:nvSpPr>
            <p:cNvPr id="75" name="椭圆 74"/>
            <p:cNvSpPr/>
            <p:nvPr/>
          </p:nvSpPr>
          <p:spPr>
            <a:xfrm>
              <a:off x="6963437" y="1392790"/>
              <a:ext cx="626639" cy="626639"/>
            </a:xfrm>
            <a:prstGeom prst="ellipse">
              <a:avLst/>
            </a:prstGeom>
            <a:solidFill>
              <a:sysClr val="window" lastClr="FFFFFF">
                <a:lumMod val="95000"/>
              </a:sysClr>
            </a:solidFill>
            <a:ln w="38100" cap="flat" cmpd="sng" algn="ctr">
              <a:solidFill>
                <a:sysClr val="window" lastClr="FFFFFF">
                  <a:lumMod val="95000"/>
                </a:sysClr>
              </a:solidFill>
              <a:prstDash val="solid"/>
            </a:ln>
            <a:effectLst>
              <a:outerShdw blurRad="711200" dist="177800" dir="4200000" algn="t" rotWithShape="0">
                <a:prstClr val="black">
                  <a:alpha val="40000"/>
                </a:prstClr>
              </a:outerShdw>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endParaRPr lang="en-US" sz="3600" kern="0">
                <a:solidFill>
                  <a:sysClr val="window" lastClr="FFFFFF"/>
                </a:solidFill>
                <a:latin typeface="Calibri"/>
                <a:ea typeface="+mn-ea"/>
              </a:endParaRPr>
            </a:p>
          </p:txBody>
        </p:sp>
        <p:sp>
          <p:nvSpPr>
            <p:cNvPr id="76" name="椭圆 75"/>
            <p:cNvSpPr/>
            <p:nvPr/>
          </p:nvSpPr>
          <p:spPr>
            <a:xfrm>
              <a:off x="6999588" y="1428944"/>
              <a:ext cx="554334" cy="554334"/>
            </a:xfrm>
            <a:prstGeom prst="ellipse">
              <a:avLst/>
            </a:prstGeom>
            <a:solidFill>
              <a:schemeClr val="accent1"/>
            </a:solidFill>
            <a:ln w="25400" cap="flat" cmpd="sng" algn="ctr">
              <a:noFill/>
              <a:prstDash val="solid"/>
            </a:ln>
            <a:effectLst>
              <a:innerShdw blurRad="114300">
                <a:prstClr val="black">
                  <a:alpha val="75000"/>
                </a:prstClr>
              </a:innerShdw>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endParaRPr lang="en-US" sz="3600" kern="0">
                <a:solidFill>
                  <a:sysClr val="window" lastClr="FFFFFF"/>
                </a:solidFill>
                <a:latin typeface="Calibri"/>
                <a:ea typeface="+mn-ea"/>
              </a:endParaRPr>
            </a:p>
          </p:txBody>
        </p:sp>
        <p:sp>
          <p:nvSpPr>
            <p:cNvPr id="77" name="椭圆 76"/>
            <p:cNvSpPr/>
            <p:nvPr/>
          </p:nvSpPr>
          <p:spPr>
            <a:xfrm>
              <a:off x="7067253" y="1496611"/>
              <a:ext cx="419009" cy="419006"/>
            </a:xfrm>
            <a:prstGeom prst="ellipse">
              <a:avLst/>
            </a:prstGeom>
            <a:gradFill flip="none" rotWithShape="1">
              <a:gsLst>
                <a:gs pos="0">
                  <a:sysClr val="window" lastClr="FFFFFF">
                    <a:lumMod val="95000"/>
                    <a:shade val="67500"/>
                    <a:satMod val="115000"/>
                  </a:sysClr>
                </a:gs>
                <a:gs pos="100000">
                  <a:sysClr val="window" lastClr="FFFFFF">
                    <a:lumMod val="95000"/>
                    <a:shade val="100000"/>
                    <a:satMod val="115000"/>
                  </a:sysClr>
                </a:gs>
              </a:gsLst>
              <a:lin ang="13500000" scaled="1"/>
              <a:tileRect/>
            </a:gradFill>
            <a:ln w="19050" cap="flat" cmpd="sng" algn="ctr">
              <a:solidFill>
                <a:sysClr val="window" lastClr="FFFFFF">
                  <a:lumMod val="95000"/>
                </a:sysClr>
              </a:solidFill>
              <a:prstDash val="solid"/>
            </a:ln>
            <a:effectLst>
              <a:outerShdw blurRad="50800" dist="38100" dir="5400000" algn="t" rotWithShape="0">
                <a:prstClr val="black">
                  <a:alpha val="40000"/>
                </a:prstClr>
              </a:outerShdw>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endParaRPr lang="en-US" sz="3600" kern="0">
                <a:solidFill>
                  <a:sysClr val="window" lastClr="FFFFFF"/>
                </a:solidFill>
                <a:latin typeface="Calibri"/>
                <a:ea typeface="+mn-ea"/>
              </a:endParaRPr>
            </a:p>
          </p:txBody>
        </p:sp>
      </p:grpSp>
      <p:grpSp>
        <p:nvGrpSpPr>
          <p:cNvPr id="64" name="组合 63"/>
          <p:cNvGrpSpPr>
            <a:grpSpLocks/>
          </p:cNvGrpSpPr>
          <p:nvPr/>
        </p:nvGrpSpPr>
        <p:grpSpPr bwMode="auto">
          <a:xfrm rot="10800000" flipH="1" flipV="1">
            <a:off x="2934100" y="2142341"/>
            <a:ext cx="1327027" cy="1394133"/>
            <a:chOff x="6963437" y="1392790"/>
            <a:chExt cx="626639" cy="626639"/>
          </a:xfrm>
        </p:grpSpPr>
        <p:sp>
          <p:nvSpPr>
            <p:cNvPr id="72" name="椭圆 71"/>
            <p:cNvSpPr/>
            <p:nvPr/>
          </p:nvSpPr>
          <p:spPr>
            <a:xfrm>
              <a:off x="6963437" y="1392790"/>
              <a:ext cx="626639" cy="626639"/>
            </a:xfrm>
            <a:prstGeom prst="ellipse">
              <a:avLst/>
            </a:prstGeom>
            <a:solidFill>
              <a:sysClr val="window" lastClr="FFFFFF">
                <a:lumMod val="95000"/>
              </a:sysClr>
            </a:solidFill>
            <a:ln w="38100" cap="flat" cmpd="sng" algn="ctr">
              <a:solidFill>
                <a:sysClr val="window" lastClr="FFFFFF">
                  <a:lumMod val="95000"/>
                </a:sysClr>
              </a:solidFill>
              <a:prstDash val="solid"/>
            </a:ln>
            <a:effectLst>
              <a:outerShdw blurRad="711200" dist="177800" dir="4200000" algn="t" rotWithShape="0">
                <a:prstClr val="black">
                  <a:alpha val="40000"/>
                </a:prstClr>
              </a:outerShdw>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endParaRPr lang="en-US" sz="3600" kern="0">
                <a:solidFill>
                  <a:sysClr val="window" lastClr="FFFFFF"/>
                </a:solidFill>
                <a:latin typeface="Calibri"/>
                <a:ea typeface="+mn-ea"/>
              </a:endParaRPr>
            </a:p>
          </p:txBody>
        </p:sp>
        <p:sp>
          <p:nvSpPr>
            <p:cNvPr id="73" name="椭圆 72"/>
            <p:cNvSpPr/>
            <p:nvPr/>
          </p:nvSpPr>
          <p:spPr>
            <a:xfrm>
              <a:off x="6999588" y="1428944"/>
              <a:ext cx="554334" cy="554334"/>
            </a:xfrm>
            <a:prstGeom prst="ellipse">
              <a:avLst/>
            </a:prstGeom>
            <a:solidFill>
              <a:schemeClr val="accent1"/>
            </a:solidFill>
            <a:ln w="25400" cap="flat" cmpd="sng" algn="ctr">
              <a:noFill/>
              <a:prstDash val="solid"/>
            </a:ln>
            <a:effectLst>
              <a:innerShdw blurRad="114300">
                <a:prstClr val="black">
                  <a:alpha val="75000"/>
                </a:prstClr>
              </a:innerShdw>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endParaRPr lang="en-US" sz="3600" kern="0">
                <a:solidFill>
                  <a:sysClr val="window" lastClr="FFFFFF"/>
                </a:solidFill>
                <a:latin typeface="Calibri"/>
                <a:ea typeface="+mn-ea"/>
              </a:endParaRPr>
            </a:p>
          </p:txBody>
        </p:sp>
        <p:sp>
          <p:nvSpPr>
            <p:cNvPr id="74" name="椭圆 73"/>
            <p:cNvSpPr/>
            <p:nvPr/>
          </p:nvSpPr>
          <p:spPr>
            <a:xfrm>
              <a:off x="7040638" y="1466516"/>
              <a:ext cx="472239" cy="472238"/>
            </a:xfrm>
            <a:prstGeom prst="ellipse">
              <a:avLst/>
            </a:prstGeom>
            <a:gradFill flip="none" rotWithShape="1">
              <a:gsLst>
                <a:gs pos="0">
                  <a:sysClr val="window" lastClr="FFFFFF">
                    <a:lumMod val="95000"/>
                    <a:shade val="67500"/>
                    <a:satMod val="115000"/>
                  </a:sysClr>
                </a:gs>
                <a:gs pos="100000">
                  <a:sysClr val="window" lastClr="FFFFFF">
                    <a:lumMod val="95000"/>
                    <a:shade val="100000"/>
                    <a:satMod val="115000"/>
                  </a:sysClr>
                </a:gs>
              </a:gsLst>
              <a:lin ang="13500000" scaled="1"/>
              <a:tileRect/>
            </a:gradFill>
            <a:ln w="19050" cap="flat" cmpd="sng" algn="ctr">
              <a:solidFill>
                <a:sysClr val="window" lastClr="FFFFFF">
                  <a:lumMod val="95000"/>
                </a:sysClr>
              </a:solidFill>
              <a:prstDash val="solid"/>
            </a:ln>
            <a:effectLst>
              <a:outerShdw blurRad="50800" dist="38100" dir="5400000" algn="t" rotWithShape="0">
                <a:prstClr val="black">
                  <a:alpha val="40000"/>
                </a:prstClr>
              </a:outerShdw>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endParaRPr lang="en-US" sz="3600" kern="0">
                <a:solidFill>
                  <a:sysClr val="window" lastClr="FFFFFF"/>
                </a:solidFill>
                <a:latin typeface="Calibri"/>
                <a:ea typeface="+mn-ea"/>
              </a:endParaRPr>
            </a:p>
          </p:txBody>
        </p:sp>
      </p:grpSp>
      <p:grpSp>
        <p:nvGrpSpPr>
          <p:cNvPr id="65" name="组合 64"/>
          <p:cNvGrpSpPr>
            <a:grpSpLocks/>
          </p:cNvGrpSpPr>
          <p:nvPr/>
        </p:nvGrpSpPr>
        <p:grpSpPr bwMode="auto">
          <a:xfrm rot="10800000" flipH="1" flipV="1">
            <a:off x="1938259" y="4653135"/>
            <a:ext cx="914422" cy="960663"/>
            <a:chOff x="6963437" y="1392790"/>
            <a:chExt cx="626639" cy="626639"/>
          </a:xfrm>
        </p:grpSpPr>
        <p:sp>
          <p:nvSpPr>
            <p:cNvPr id="70" name="椭圆 69"/>
            <p:cNvSpPr/>
            <p:nvPr/>
          </p:nvSpPr>
          <p:spPr>
            <a:xfrm>
              <a:off x="6963437" y="1392790"/>
              <a:ext cx="626639" cy="626639"/>
            </a:xfrm>
            <a:prstGeom prst="ellipse">
              <a:avLst/>
            </a:prstGeom>
            <a:solidFill>
              <a:sysClr val="window" lastClr="FFFFFF">
                <a:lumMod val="95000"/>
              </a:sysClr>
            </a:solidFill>
            <a:ln w="38100" cap="flat" cmpd="sng" algn="ctr">
              <a:solidFill>
                <a:sysClr val="window" lastClr="FFFFFF">
                  <a:lumMod val="95000"/>
                </a:sysClr>
              </a:solidFill>
              <a:prstDash val="solid"/>
            </a:ln>
            <a:effectLst>
              <a:outerShdw blurRad="711200" dist="177800" dir="4200000" algn="t" rotWithShape="0">
                <a:prstClr val="black">
                  <a:alpha val="40000"/>
                </a:prstClr>
              </a:outerShdw>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endParaRPr lang="en-US" sz="3600" kern="0">
                <a:solidFill>
                  <a:sysClr val="window" lastClr="FFFFFF"/>
                </a:solidFill>
                <a:latin typeface="Calibri"/>
                <a:ea typeface="+mn-ea"/>
              </a:endParaRPr>
            </a:p>
          </p:txBody>
        </p:sp>
        <p:sp>
          <p:nvSpPr>
            <p:cNvPr id="71" name="椭圆 70"/>
            <p:cNvSpPr/>
            <p:nvPr/>
          </p:nvSpPr>
          <p:spPr>
            <a:xfrm>
              <a:off x="6999588" y="1428944"/>
              <a:ext cx="554334" cy="554334"/>
            </a:xfrm>
            <a:prstGeom prst="ellipse">
              <a:avLst/>
            </a:prstGeom>
            <a:solidFill>
              <a:schemeClr val="accent1"/>
            </a:solidFill>
            <a:ln w="25400" cap="flat" cmpd="sng" algn="ctr">
              <a:noFill/>
              <a:prstDash val="solid"/>
            </a:ln>
            <a:effectLst>
              <a:innerShdw blurRad="114300">
                <a:prstClr val="black">
                  <a:alpha val="75000"/>
                </a:prstClr>
              </a:innerShdw>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endParaRPr lang="en-US" sz="3600" kern="0">
                <a:solidFill>
                  <a:sysClr val="window" lastClr="FFFFFF"/>
                </a:solidFill>
                <a:latin typeface="Calibri"/>
                <a:ea typeface="+mn-ea"/>
              </a:endParaRPr>
            </a:p>
          </p:txBody>
        </p:sp>
      </p:grpSp>
      <p:grpSp>
        <p:nvGrpSpPr>
          <p:cNvPr id="66" name="组合 65"/>
          <p:cNvGrpSpPr>
            <a:grpSpLocks/>
          </p:cNvGrpSpPr>
          <p:nvPr/>
        </p:nvGrpSpPr>
        <p:grpSpPr bwMode="auto">
          <a:xfrm rot="10800000" flipH="1" flipV="1">
            <a:off x="2697917" y="1484785"/>
            <a:ext cx="433923" cy="455866"/>
            <a:chOff x="6963437" y="1392790"/>
            <a:chExt cx="626639" cy="626639"/>
          </a:xfrm>
        </p:grpSpPr>
        <p:sp>
          <p:nvSpPr>
            <p:cNvPr id="68" name="椭圆 67"/>
            <p:cNvSpPr/>
            <p:nvPr/>
          </p:nvSpPr>
          <p:spPr>
            <a:xfrm>
              <a:off x="6963437" y="1392790"/>
              <a:ext cx="626639" cy="626639"/>
            </a:xfrm>
            <a:prstGeom prst="ellipse">
              <a:avLst/>
            </a:prstGeom>
            <a:solidFill>
              <a:sysClr val="window" lastClr="FFFFFF">
                <a:lumMod val="95000"/>
              </a:sysClr>
            </a:solidFill>
            <a:ln w="38100" cap="flat" cmpd="sng" algn="ctr">
              <a:solidFill>
                <a:sysClr val="window" lastClr="FFFFFF">
                  <a:lumMod val="95000"/>
                </a:sysClr>
              </a:solidFill>
              <a:prstDash val="solid"/>
            </a:ln>
            <a:effectLst>
              <a:outerShdw blurRad="711200" dist="177800" dir="4200000" algn="t" rotWithShape="0">
                <a:prstClr val="black">
                  <a:alpha val="40000"/>
                </a:prstClr>
              </a:outerShdw>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endParaRPr lang="en-US" sz="3600" kern="0">
                <a:solidFill>
                  <a:sysClr val="window" lastClr="FFFFFF"/>
                </a:solidFill>
                <a:latin typeface="Calibri"/>
                <a:ea typeface="+mn-ea"/>
              </a:endParaRPr>
            </a:p>
          </p:txBody>
        </p:sp>
        <p:sp>
          <p:nvSpPr>
            <p:cNvPr id="69" name="椭圆 68"/>
            <p:cNvSpPr/>
            <p:nvPr/>
          </p:nvSpPr>
          <p:spPr>
            <a:xfrm>
              <a:off x="6999588" y="1428944"/>
              <a:ext cx="554334" cy="554334"/>
            </a:xfrm>
            <a:prstGeom prst="ellipse">
              <a:avLst/>
            </a:prstGeom>
            <a:solidFill>
              <a:schemeClr val="accent1"/>
            </a:solidFill>
            <a:ln w="25400" cap="flat" cmpd="sng" algn="ctr">
              <a:noFill/>
              <a:prstDash val="solid"/>
            </a:ln>
            <a:effectLst>
              <a:innerShdw blurRad="114300">
                <a:prstClr val="black">
                  <a:alpha val="75000"/>
                </a:prstClr>
              </a:innerShdw>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endParaRPr lang="en-US" sz="3600" kern="0">
                <a:solidFill>
                  <a:sysClr val="window" lastClr="FFFFFF"/>
                </a:solidFill>
                <a:latin typeface="Calibri"/>
                <a:ea typeface="+mn-ea"/>
              </a:endParaRPr>
            </a:p>
          </p:txBody>
        </p:sp>
      </p:grpSp>
      <p:sp>
        <p:nvSpPr>
          <p:cNvPr id="59" name="椭圆 24"/>
          <p:cNvSpPr/>
          <p:nvPr/>
        </p:nvSpPr>
        <p:spPr>
          <a:xfrm>
            <a:off x="3295250" y="2577943"/>
            <a:ext cx="588854" cy="563025"/>
          </a:xfrm>
          <a:custGeom>
            <a:avLst/>
            <a:gdLst>
              <a:gd name="T0" fmla="*/ 472622 w 604011"/>
              <a:gd name="T1" fmla="*/ 472622 w 604011"/>
              <a:gd name="T2" fmla="*/ 472622 w 604011"/>
              <a:gd name="T3" fmla="*/ 472622 w 604011"/>
              <a:gd name="T4" fmla="*/ 472622 w 604011"/>
              <a:gd name="T5" fmla="*/ 472622 w 604011"/>
              <a:gd name="T6" fmla="*/ 472622 w 604011"/>
              <a:gd name="T7" fmla="*/ 472622 w 604011"/>
              <a:gd name="T8" fmla="*/ 472622 w 604011"/>
              <a:gd name="T9" fmla="*/ 472622 w 604011"/>
              <a:gd name="T10" fmla="*/ 472622 w 604011"/>
              <a:gd name="T11" fmla="*/ 472622 w 604011"/>
              <a:gd name="T12" fmla="*/ 472622 w 604011"/>
              <a:gd name="T13" fmla="*/ 472622 w 604011"/>
              <a:gd name="T14" fmla="*/ 472622 w 604011"/>
              <a:gd name="T15" fmla="*/ 472622 w 604011"/>
              <a:gd name="T16" fmla="*/ 472622 w 604011"/>
              <a:gd name="T17" fmla="*/ 472622 w 604011"/>
              <a:gd name="T18" fmla="*/ 472622 w 604011"/>
              <a:gd name="T19" fmla="*/ 472622 w 604011"/>
              <a:gd name="T20" fmla="*/ 472622 w 604011"/>
              <a:gd name="T21" fmla="*/ 472622 w 604011"/>
              <a:gd name="T22" fmla="*/ 472622 w 604011"/>
              <a:gd name="T23" fmla="*/ 472622 w 604011"/>
              <a:gd name="T24" fmla="*/ 472622 w 604011"/>
              <a:gd name="T25" fmla="*/ 472622 w 604011"/>
              <a:gd name="T26" fmla="*/ 472622 w 604011"/>
              <a:gd name="T27" fmla="*/ 472622 w 604011"/>
              <a:gd name="T28" fmla="*/ 472622 w 604011"/>
              <a:gd name="T29" fmla="*/ 472622 w 604011"/>
              <a:gd name="T30" fmla="*/ 472622 w 604011"/>
              <a:gd name="T31" fmla="*/ 472622 w 604011"/>
              <a:gd name="T32" fmla="*/ 472622 w 604011"/>
              <a:gd name="T33" fmla="*/ 472622 w 604011"/>
              <a:gd name="T34" fmla="*/ 472622 w 604011"/>
              <a:gd name="T35" fmla="*/ 472622 w 604011"/>
              <a:gd name="T36" fmla="*/ 472622 w 604011"/>
              <a:gd name="T37" fmla="*/ 472622 w 604011"/>
              <a:gd name="T38" fmla="*/ 472622 w 604011"/>
              <a:gd name="T39" fmla="*/ 472622 w 604011"/>
              <a:gd name="T40" fmla="*/ 472622 w 604011"/>
              <a:gd name="T41" fmla="*/ 472622 w 604011"/>
              <a:gd name="T42" fmla="*/ 472622 w 604011"/>
              <a:gd name="T43" fmla="*/ 472622 w 604011"/>
              <a:gd name="T44" fmla="*/ 472622 w 604011"/>
              <a:gd name="T45" fmla="*/ 472622 w 604011"/>
              <a:gd name="T46" fmla="*/ 472622 w 604011"/>
              <a:gd name="T47" fmla="*/ 472622 w 604011"/>
              <a:gd name="T48" fmla="*/ 472622 w 604011"/>
              <a:gd name="T49" fmla="*/ 472622 w 604011"/>
              <a:gd name="T50" fmla="*/ 472622 w 604011"/>
              <a:gd name="T51" fmla="*/ 472622 w 604011"/>
              <a:gd name="T52" fmla="*/ 472622 w 604011"/>
              <a:gd name="T53" fmla="*/ 472622 w 604011"/>
              <a:gd name="T54" fmla="*/ 472622 w 604011"/>
              <a:gd name="T55" fmla="*/ 472622 w 604011"/>
              <a:gd name="T56" fmla="*/ 472622 w 604011"/>
              <a:gd name="T57" fmla="*/ 472622 w 604011"/>
              <a:gd name="T58" fmla="*/ 472622 w 604011"/>
              <a:gd name="T59" fmla="*/ 472622 w 604011"/>
              <a:gd name="T60" fmla="*/ 472622 w 604011"/>
              <a:gd name="T61" fmla="*/ 472622 w 604011"/>
              <a:gd name="T62" fmla="*/ 472622 w 604011"/>
              <a:gd name="T63" fmla="*/ 472622 w 604011"/>
              <a:gd name="T64" fmla="*/ 472622 w 604011"/>
              <a:gd name="T65" fmla="*/ 472622 w 604011"/>
              <a:gd name="T66" fmla="*/ 472622 w 604011"/>
              <a:gd name="T67" fmla="*/ 472622 w 604011"/>
              <a:gd name="T68" fmla="*/ 472622 w 604011"/>
              <a:gd name="T69" fmla="*/ 472622 w 604011"/>
              <a:gd name="T70" fmla="*/ 472622 w 604011"/>
              <a:gd name="T71" fmla="*/ 472622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20" h="1750">
                <a:moveTo>
                  <a:pt x="1536" y="0"/>
                </a:moveTo>
                <a:cubicBezTo>
                  <a:pt x="1332" y="0"/>
                  <a:pt x="1165" y="161"/>
                  <a:pt x="1154" y="363"/>
                </a:cubicBezTo>
                <a:lnTo>
                  <a:pt x="766" y="363"/>
                </a:lnTo>
                <a:cubicBezTo>
                  <a:pt x="755" y="161"/>
                  <a:pt x="588" y="0"/>
                  <a:pt x="384" y="0"/>
                </a:cubicBezTo>
                <a:cubicBezTo>
                  <a:pt x="172" y="0"/>
                  <a:pt x="0" y="173"/>
                  <a:pt x="0" y="384"/>
                </a:cubicBezTo>
                <a:cubicBezTo>
                  <a:pt x="0" y="596"/>
                  <a:pt x="172" y="768"/>
                  <a:pt x="384" y="768"/>
                </a:cubicBezTo>
                <a:cubicBezTo>
                  <a:pt x="447" y="768"/>
                  <a:pt x="506" y="751"/>
                  <a:pt x="559" y="724"/>
                </a:cubicBezTo>
                <a:lnTo>
                  <a:pt x="748" y="1046"/>
                </a:lnTo>
                <a:cubicBezTo>
                  <a:pt x="644" y="1115"/>
                  <a:pt x="576" y="1232"/>
                  <a:pt x="576" y="1366"/>
                </a:cubicBezTo>
                <a:cubicBezTo>
                  <a:pt x="576" y="1577"/>
                  <a:pt x="748" y="1750"/>
                  <a:pt x="960" y="1750"/>
                </a:cubicBezTo>
                <a:cubicBezTo>
                  <a:pt x="1172" y="1750"/>
                  <a:pt x="1344" y="1577"/>
                  <a:pt x="1344" y="1366"/>
                </a:cubicBezTo>
                <a:cubicBezTo>
                  <a:pt x="1344" y="1233"/>
                  <a:pt x="1276" y="1115"/>
                  <a:pt x="1173" y="1046"/>
                </a:cubicBezTo>
                <a:lnTo>
                  <a:pt x="1362" y="724"/>
                </a:lnTo>
                <a:cubicBezTo>
                  <a:pt x="1414" y="752"/>
                  <a:pt x="1473" y="768"/>
                  <a:pt x="1536" y="768"/>
                </a:cubicBezTo>
                <a:cubicBezTo>
                  <a:pt x="1748" y="768"/>
                  <a:pt x="1920" y="596"/>
                  <a:pt x="1920" y="384"/>
                </a:cubicBezTo>
                <a:cubicBezTo>
                  <a:pt x="1920" y="173"/>
                  <a:pt x="1748" y="0"/>
                  <a:pt x="1536" y="0"/>
                </a:cubicBezTo>
                <a:close/>
                <a:moveTo>
                  <a:pt x="307" y="623"/>
                </a:moveTo>
                <a:cubicBezTo>
                  <a:pt x="307" y="623"/>
                  <a:pt x="358" y="597"/>
                  <a:pt x="337" y="548"/>
                </a:cubicBezTo>
                <a:cubicBezTo>
                  <a:pt x="327" y="550"/>
                  <a:pt x="301" y="555"/>
                  <a:pt x="280" y="557"/>
                </a:cubicBezTo>
                <a:cubicBezTo>
                  <a:pt x="259" y="560"/>
                  <a:pt x="241" y="548"/>
                  <a:pt x="237" y="537"/>
                </a:cubicBezTo>
                <a:cubicBezTo>
                  <a:pt x="233" y="527"/>
                  <a:pt x="244" y="508"/>
                  <a:pt x="240" y="502"/>
                </a:cubicBezTo>
                <a:cubicBezTo>
                  <a:pt x="235" y="496"/>
                  <a:pt x="219" y="479"/>
                  <a:pt x="225" y="464"/>
                </a:cubicBezTo>
                <a:cubicBezTo>
                  <a:pt x="230" y="449"/>
                  <a:pt x="228" y="442"/>
                  <a:pt x="228" y="442"/>
                </a:cubicBezTo>
                <a:cubicBezTo>
                  <a:pt x="228" y="442"/>
                  <a:pt x="197" y="436"/>
                  <a:pt x="195" y="425"/>
                </a:cubicBezTo>
                <a:cubicBezTo>
                  <a:pt x="192" y="414"/>
                  <a:pt x="236" y="346"/>
                  <a:pt x="236" y="346"/>
                </a:cubicBezTo>
                <a:cubicBezTo>
                  <a:pt x="236" y="346"/>
                  <a:pt x="227" y="330"/>
                  <a:pt x="224" y="321"/>
                </a:cubicBezTo>
                <a:cubicBezTo>
                  <a:pt x="222" y="312"/>
                  <a:pt x="224" y="265"/>
                  <a:pt x="253" y="211"/>
                </a:cubicBezTo>
                <a:cubicBezTo>
                  <a:pt x="281" y="157"/>
                  <a:pt x="347" y="138"/>
                  <a:pt x="434" y="149"/>
                </a:cubicBezTo>
                <a:cubicBezTo>
                  <a:pt x="521" y="160"/>
                  <a:pt x="573" y="248"/>
                  <a:pt x="573" y="301"/>
                </a:cubicBezTo>
                <a:cubicBezTo>
                  <a:pt x="573" y="406"/>
                  <a:pt x="499" y="455"/>
                  <a:pt x="498" y="493"/>
                </a:cubicBezTo>
                <a:cubicBezTo>
                  <a:pt x="496" y="561"/>
                  <a:pt x="573" y="623"/>
                  <a:pt x="573" y="623"/>
                </a:cubicBezTo>
                <a:lnTo>
                  <a:pt x="307" y="623"/>
                </a:lnTo>
                <a:close/>
                <a:moveTo>
                  <a:pt x="883" y="1604"/>
                </a:moveTo>
                <a:cubicBezTo>
                  <a:pt x="883" y="1604"/>
                  <a:pt x="934" y="1579"/>
                  <a:pt x="913" y="1529"/>
                </a:cubicBezTo>
                <a:cubicBezTo>
                  <a:pt x="904" y="1531"/>
                  <a:pt x="877" y="1536"/>
                  <a:pt x="856" y="1539"/>
                </a:cubicBezTo>
                <a:cubicBezTo>
                  <a:pt x="835" y="1541"/>
                  <a:pt x="817" y="1529"/>
                  <a:pt x="813" y="1518"/>
                </a:cubicBezTo>
                <a:cubicBezTo>
                  <a:pt x="809" y="1508"/>
                  <a:pt x="820" y="1489"/>
                  <a:pt x="816" y="1483"/>
                </a:cubicBezTo>
                <a:cubicBezTo>
                  <a:pt x="811" y="1477"/>
                  <a:pt x="795" y="1460"/>
                  <a:pt x="801" y="1445"/>
                </a:cubicBezTo>
                <a:cubicBezTo>
                  <a:pt x="806" y="1430"/>
                  <a:pt x="804" y="1423"/>
                  <a:pt x="804" y="1423"/>
                </a:cubicBezTo>
                <a:cubicBezTo>
                  <a:pt x="804" y="1423"/>
                  <a:pt x="773" y="1417"/>
                  <a:pt x="771" y="1406"/>
                </a:cubicBezTo>
                <a:cubicBezTo>
                  <a:pt x="768" y="1395"/>
                  <a:pt x="812" y="1327"/>
                  <a:pt x="812" y="1327"/>
                </a:cubicBezTo>
                <a:cubicBezTo>
                  <a:pt x="812" y="1327"/>
                  <a:pt x="803" y="1311"/>
                  <a:pt x="800" y="1302"/>
                </a:cubicBezTo>
                <a:cubicBezTo>
                  <a:pt x="798" y="1293"/>
                  <a:pt x="800" y="1246"/>
                  <a:pt x="829" y="1192"/>
                </a:cubicBezTo>
                <a:cubicBezTo>
                  <a:pt x="857" y="1139"/>
                  <a:pt x="923" y="1119"/>
                  <a:pt x="1010" y="1130"/>
                </a:cubicBezTo>
                <a:cubicBezTo>
                  <a:pt x="1097" y="1141"/>
                  <a:pt x="1149" y="1229"/>
                  <a:pt x="1149" y="1282"/>
                </a:cubicBezTo>
                <a:cubicBezTo>
                  <a:pt x="1149" y="1388"/>
                  <a:pt x="1075" y="1436"/>
                  <a:pt x="1074" y="1474"/>
                </a:cubicBezTo>
                <a:cubicBezTo>
                  <a:pt x="1072" y="1542"/>
                  <a:pt x="1149" y="1604"/>
                  <a:pt x="1149" y="1604"/>
                </a:cubicBezTo>
                <a:lnTo>
                  <a:pt x="883" y="1604"/>
                </a:lnTo>
                <a:close/>
                <a:moveTo>
                  <a:pt x="1135" y="1026"/>
                </a:moveTo>
                <a:cubicBezTo>
                  <a:pt x="1082" y="999"/>
                  <a:pt x="1023" y="982"/>
                  <a:pt x="960" y="982"/>
                </a:cubicBezTo>
                <a:cubicBezTo>
                  <a:pt x="897" y="982"/>
                  <a:pt x="838" y="998"/>
                  <a:pt x="785" y="1026"/>
                </a:cubicBezTo>
                <a:lnTo>
                  <a:pt x="596" y="704"/>
                </a:lnTo>
                <a:cubicBezTo>
                  <a:pt x="694" y="639"/>
                  <a:pt x="759" y="530"/>
                  <a:pt x="766" y="406"/>
                </a:cubicBezTo>
                <a:lnTo>
                  <a:pt x="1154" y="406"/>
                </a:lnTo>
                <a:cubicBezTo>
                  <a:pt x="1161" y="530"/>
                  <a:pt x="1226" y="639"/>
                  <a:pt x="1324" y="704"/>
                </a:cubicBezTo>
                <a:lnTo>
                  <a:pt x="1135" y="1026"/>
                </a:lnTo>
                <a:close/>
                <a:moveTo>
                  <a:pt x="1459" y="623"/>
                </a:moveTo>
                <a:cubicBezTo>
                  <a:pt x="1459" y="623"/>
                  <a:pt x="1510" y="597"/>
                  <a:pt x="1489" y="548"/>
                </a:cubicBezTo>
                <a:cubicBezTo>
                  <a:pt x="1479" y="550"/>
                  <a:pt x="1453" y="555"/>
                  <a:pt x="1432" y="557"/>
                </a:cubicBezTo>
                <a:cubicBezTo>
                  <a:pt x="1411" y="560"/>
                  <a:pt x="1393" y="548"/>
                  <a:pt x="1389" y="537"/>
                </a:cubicBezTo>
                <a:cubicBezTo>
                  <a:pt x="1385" y="527"/>
                  <a:pt x="1396" y="508"/>
                  <a:pt x="1392" y="502"/>
                </a:cubicBezTo>
                <a:cubicBezTo>
                  <a:pt x="1387" y="496"/>
                  <a:pt x="1371" y="479"/>
                  <a:pt x="1377" y="464"/>
                </a:cubicBezTo>
                <a:cubicBezTo>
                  <a:pt x="1382" y="449"/>
                  <a:pt x="1380" y="442"/>
                  <a:pt x="1380" y="442"/>
                </a:cubicBezTo>
                <a:cubicBezTo>
                  <a:pt x="1380" y="442"/>
                  <a:pt x="1350" y="436"/>
                  <a:pt x="1347" y="425"/>
                </a:cubicBezTo>
                <a:cubicBezTo>
                  <a:pt x="1344" y="414"/>
                  <a:pt x="1388" y="346"/>
                  <a:pt x="1388" y="346"/>
                </a:cubicBezTo>
                <a:cubicBezTo>
                  <a:pt x="1388" y="346"/>
                  <a:pt x="1379" y="330"/>
                  <a:pt x="1376" y="321"/>
                </a:cubicBezTo>
                <a:cubicBezTo>
                  <a:pt x="1374" y="312"/>
                  <a:pt x="1376" y="265"/>
                  <a:pt x="1405" y="211"/>
                </a:cubicBezTo>
                <a:cubicBezTo>
                  <a:pt x="1433" y="157"/>
                  <a:pt x="1499" y="138"/>
                  <a:pt x="1586" y="149"/>
                </a:cubicBezTo>
                <a:cubicBezTo>
                  <a:pt x="1673" y="160"/>
                  <a:pt x="1725" y="248"/>
                  <a:pt x="1725" y="301"/>
                </a:cubicBezTo>
                <a:cubicBezTo>
                  <a:pt x="1725" y="406"/>
                  <a:pt x="1651" y="455"/>
                  <a:pt x="1650" y="493"/>
                </a:cubicBezTo>
                <a:cubicBezTo>
                  <a:pt x="1648" y="561"/>
                  <a:pt x="1725" y="623"/>
                  <a:pt x="1725" y="623"/>
                </a:cubicBezTo>
                <a:lnTo>
                  <a:pt x="1459" y="623"/>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60" name="椭圆 35"/>
          <p:cNvSpPr/>
          <p:nvPr/>
        </p:nvSpPr>
        <p:spPr>
          <a:xfrm>
            <a:off x="2195736" y="4869159"/>
            <a:ext cx="443756" cy="457107"/>
          </a:xfrm>
          <a:custGeom>
            <a:avLst/>
            <a:gdLst>
              <a:gd name="T0" fmla="*/ 1312 w 1990"/>
              <a:gd name="T1" fmla="*/ 1552 h 1954"/>
              <a:gd name="T2" fmla="*/ 291 w 1990"/>
              <a:gd name="T3" fmla="*/ 1746 h 1954"/>
              <a:gd name="T4" fmla="*/ 0 w 1990"/>
              <a:gd name="T5" fmla="*/ 540 h 1954"/>
              <a:gd name="T6" fmla="*/ 515 w 1990"/>
              <a:gd name="T7" fmla="*/ 249 h 1954"/>
              <a:gd name="T8" fmla="*/ 1205 w 1990"/>
              <a:gd name="T9" fmla="*/ 0 h 1954"/>
              <a:gd name="T10" fmla="*/ 1496 w 1990"/>
              <a:gd name="T11" fmla="*/ 489 h 1954"/>
              <a:gd name="T12" fmla="*/ 1413 w 1990"/>
              <a:gd name="T13" fmla="*/ 291 h 1954"/>
              <a:gd name="T14" fmla="*/ 802 w 1990"/>
              <a:gd name="T15" fmla="*/ 83 h 1954"/>
              <a:gd name="T16" fmla="*/ 1039 w 1990"/>
              <a:gd name="T17" fmla="*/ 249 h 1954"/>
              <a:gd name="T18" fmla="*/ 1243 w 1990"/>
              <a:gd name="T19" fmla="*/ 499 h 1954"/>
              <a:gd name="T20" fmla="*/ 291 w 1990"/>
              <a:gd name="T21" fmla="*/ 333 h 1954"/>
              <a:gd name="T22" fmla="*/ 83 w 1990"/>
              <a:gd name="T23" fmla="*/ 1455 h 1954"/>
              <a:gd name="T24" fmla="*/ 1039 w 1990"/>
              <a:gd name="T25" fmla="*/ 1663 h 1954"/>
              <a:gd name="T26" fmla="*/ 1641 w 1990"/>
              <a:gd name="T27" fmla="*/ 1453 h 1954"/>
              <a:gd name="T28" fmla="*/ 1138 w 1990"/>
              <a:gd name="T29" fmla="*/ 583 h 1954"/>
              <a:gd name="T30" fmla="*/ 1641 w 1990"/>
              <a:gd name="T31" fmla="*/ 1453 h 1954"/>
              <a:gd name="T32" fmla="*/ 1752 w 1990"/>
              <a:gd name="T33" fmla="*/ 809 h 1954"/>
              <a:gd name="T34" fmla="*/ 1026 w 1990"/>
              <a:gd name="T35" fmla="*/ 1228 h 1954"/>
              <a:gd name="T36" fmla="*/ 1767 w 1990"/>
              <a:gd name="T37" fmla="*/ 1422 h 1954"/>
              <a:gd name="T38" fmla="*/ 1717 w 1990"/>
              <a:gd name="T39" fmla="*/ 1835 h 1954"/>
              <a:gd name="T40" fmla="*/ 1767 w 1990"/>
              <a:gd name="T41" fmla="*/ 1422 h 1954"/>
              <a:gd name="T42" fmla="*/ 1739 w 1990"/>
              <a:gd name="T43" fmla="*/ 1874 h 1954"/>
              <a:gd name="T44" fmla="*/ 1956 w 1990"/>
              <a:gd name="T45" fmla="*/ 1749 h 1954"/>
              <a:gd name="T46" fmla="*/ 249 w 1990"/>
              <a:gd name="T47" fmla="*/ 551 h 1954"/>
              <a:gd name="T48" fmla="*/ 803 w 1990"/>
              <a:gd name="T49" fmla="*/ 613 h 1954"/>
              <a:gd name="T50" fmla="*/ 675 w 1990"/>
              <a:gd name="T51" fmla="*/ 828 h 1954"/>
              <a:gd name="T52" fmla="*/ 249 w 1990"/>
              <a:gd name="T53" fmla="*/ 890 h 1954"/>
              <a:gd name="T54" fmla="*/ 675 w 1990"/>
              <a:gd name="T55" fmla="*/ 828 h 1954"/>
              <a:gd name="T56" fmla="*/ 675 w 1990"/>
              <a:gd name="T57" fmla="*/ 1167 h 1954"/>
              <a:gd name="T58" fmla="*/ 249 w 1990"/>
              <a:gd name="T59" fmla="*/ 1105 h 1954"/>
              <a:gd name="T60" fmla="*/ 249 w 1990"/>
              <a:gd name="T61" fmla="*/ 1444 h 1954"/>
              <a:gd name="T62" fmla="*/ 803 w 1990"/>
              <a:gd name="T63" fmla="*/ 1382 h 1954"/>
              <a:gd name="T64" fmla="*/ 249 w 1990"/>
              <a:gd name="T65" fmla="*/ 1444 h 1954"/>
              <a:gd name="T66" fmla="*/ 1179 w 1990"/>
              <a:gd name="T67" fmla="*/ 961 h 1954"/>
              <a:gd name="T68" fmla="*/ 1300 w 1990"/>
              <a:gd name="T69" fmla="*/ 1219 h 1954"/>
              <a:gd name="T70" fmla="*/ 1604 w 1990"/>
              <a:gd name="T71" fmla="*/ 858 h 1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90" h="1954">
                <a:moveTo>
                  <a:pt x="1231" y="1534"/>
                </a:moveTo>
                <a:cubicBezTo>
                  <a:pt x="1258" y="1542"/>
                  <a:pt x="1285" y="1548"/>
                  <a:pt x="1312" y="1552"/>
                </a:cubicBezTo>
                <a:cubicBezTo>
                  <a:pt x="1272" y="1665"/>
                  <a:pt x="1165" y="1746"/>
                  <a:pt x="1039" y="1746"/>
                </a:cubicBezTo>
                <a:lnTo>
                  <a:pt x="291" y="1746"/>
                </a:lnTo>
                <a:cubicBezTo>
                  <a:pt x="131" y="1746"/>
                  <a:pt x="0" y="1615"/>
                  <a:pt x="0" y="1455"/>
                </a:cubicBezTo>
                <a:lnTo>
                  <a:pt x="0" y="540"/>
                </a:lnTo>
                <a:cubicBezTo>
                  <a:pt x="0" y="380"/>
                  <a:pt x="131" y="249"/>
                  <a:pt x="291" y="249"/>
                </a:cubicBezTo>
                <a:lnTo>
                  <a:pt x="515" y="249"/>
                </a:lnTo>
                <a:cubicBezTo>
                  <a:pt x="535" y="109"/>
                  <a:pt x="656" y="0"/>
                  <a:pt x="802" y="0"/>
                </a:cubicBezTo>
                <a:lnTo>
                  <a:pt x="1205" y="0"/>
                </a:lnTo>
                <a:cubicBezTo>
                  <a:pt x="1366" y="0"/>
                  <a:pt x="1496" y="131"/>
                  <a:pt x="1496" y="291"/>
                </a:cubicBezTo>
                <a:lnTo>
                  <a:pt x="1496" y="489"/>
                </a:lnTo>
                <a:cubicBezTo>
                  <a:pt x="1469" y="484"/>
                  <a:pt x="1441" y="480"/>
                  <a:pt x="1413" y="479"/>
                </a:cubicBezTo>
                <a:lnTo>
                  <a:pt x="1413" y="291"/>
                </a:lnTo>
                <a:cubicBezTo>
                  <a:pt x="1413" y="176"/>
                  <a:pt x="1320" y="83"/>
                  <a:pt x="1205" y="83"/>
                </a:cubicBezTo>
                <a:lnTo>
                  <a:pt x="802" y="83"/>
                </a:lnTo>
                <a:cubicBezTo>
                  <a:pt x="701" y="83"/>
                  <a:pt x="617" y="155"/>
                  <a:pt x="598" y="249"/>
                </a:cubicBezTo>
                <a:lnTo>
                  <a:pt x="1039" y="249"/>
                </a:lnTo>
                <a:cubicBezTo>
                  <a:pt x="1180" y="249"/>
                  <a:pt x="1297" y="349"/>
                  <a:pt x="1324" y="482"/>
                </a:cubicBezTo>
                <a:cubicBezTo>
                  <a:pt x="1297" y="485"/>
                  <a:pt x="1270" y="491"/>
                  <a:pt x="1243" y="499"/>
                </a:cubicBezTo>
                <a:cubicBezTo>
                  <a:pt x="1224" y="404"/>
                  <a:pt x="1140" y="333"/>
                  <a:pt x="1039" y="333"/>
                </a:cubicBezTo>
                <a:lnTo>
                  <a:pt x="291" y="333"/>
                </a:lnTo>
                <a:cubicBezTo>
                  <a:pt x="177" y="333"/>
                  <a:pt x="83" y="426"/>
                  <a:pt x="83" y="540"/>
                </a:cubicBezTo>
                <a:lnTo>
                  <a:pt x="83" y="1455"/>
                </a:lnTo>
                <a:cubicBezTo>
                  <a:pt x="83" y="1569"/>
                  <a:pt x="177" y="1663"/>
                  <a:pt x="291" y="1663"/>
                </a:cubicBezTo>
                <a:lnTo>
                  <a:pt x="1039" y="1663"/>
                </a:lnTo>
                <a:cubicBezTo>
                  <a:pt x="1126" y="1663"/>
                  <a:pt x="1200" y="1609"/>
                  <a:pt x="1231" y="1534"/>
                </a:cubicBezTo>
                <a:close/>
                <a:moveTo>
                  <a:pt x="1641" y="1453"/>
                </a:moveTo>
                <a:cubicBezTo>
                  <a:pt x="1401" y="1591"/>
                  <a:pt x="1093" y="1509"/>
                  <a:pt x="955" y="1269"/>
                </a:cubicBezTo>
                <a:cubicBezTo>
                  <a:pt x="816" y="1029"/>
                  <a:pt x="899" y="722"/>
                  <a:pt x="1138" y="583"/>
                </a:cubicBezTo>
                <a:cubicBezTo>
                  <a:pt x="1378" y="445"/>
                  <a:pt x="1686" y="527"/>
                  <a:pt x="1824" y="767"/>
                </a:cubicBezTo>
                <a:cubicBezTo>
                  <a:pt x="1963" y="1007"/>
                  <a:pt x="1880" y="1314"/>
                  <a:pt x="1641" y="1453"/>
                </a:cubicBezTo>
                <a:close/>
                <a:moveTo>
                  <a:pt x="1599" y="1381"/>
                </a:moveTo>
                <a:cubicBezTo>
                  <a:pt x="1799" y="1266"/>
                  <a:pt x="1868" y="1009"/>
                  <a:pt x="1752" y="809"/>
                </a:cubicBezTo>
                <a:cubicBezTo>
                  <a:pt x="1637" y="608"/>
                  <a:pt x="1380" y="539"/>
                  <a:pt x="1180" y="655"/>
                </a:cubicBezTo>
                <a:cubicBezTo>
                  <a:pt x="980" y="771"/>
                  <a:pt x="911" y="1027"/>
                  <a:pt x="1026" y="1228"/>
                </a:cubicBezTo>
                <a:cubicBezTo>
                  <a:pt x="1142" y="1428"/>
                  <a:pt x="1399" y="1497"/>
                  <a:pt x="1599" y="1381"/>
                </a:cubicBezTo>
                <a:close/>
                <a:moveTo>
                  <a:pt x="1767" y="1422"/>
                </a:moveTo>
                <a:lnTo>
                  <a:pt x="1551" y="1547"/>
                </a:lnTo>
                <a:lnTo>
                  <a:pt x="1717" y="1835"/>
                </a:lnTo>
                <a:lnTo>
                  <a:pt x="1933" y="1710"/>
                </a:lnTo>
                <a:lnTo>
                  <a:pt x="1767" y="1422"/>
                </a:lnTo>
                <a:close/>
                <a:moveTo>
                  <a:pt x="1956" y="1749"/>
                </a:moveTo>
                <a:lnTo>
                  <a:pt x="1739" y="1874"/>
                </a:lnTo>
                <a:cubicBezTo>
                  <a:pt x="1774" y="1934"/>
                  <a:pt x="1850" y="1954"/>
                  <a:pt x="1910" y="1919"/>
                </a:cubicBezTo>
                <a:cubicBezTo>
                  <a:pt x="1969" y="1885"/>
                  <a:pt x="1990" y="1809"/>
                  <a:pt x="1956" y="1749"/>
                </a:cubicBezTo>
                <a:close/>
                <a:moveTo>
                  <a:pt x="803" y="551"/>
                </a:moveTo>
                <a:lnTo>
                  <a:pt x="249" y="551"/>
                </a:lnTo>
                <a:lnTo>
                  <a:pt x="249" y="613"/>
                </a:lnTo>
                <a:lnTo>
                  <a:pt x="803" y="613"/>
                </a:lnTo>
                <a:lnTo>
                  <a:pt x="803" y="551"/>
                </a:lnTo>
                <a:close/>
                <a:moveTo>
                  <a:pt x="675" y="828"/>
                </a:moveTo>
                <a:lnTo>
                  <a:pt x="249" y="828"/>
                </a:lnTo>
                <a:lnTo>
                  <a:pt x="249" y="890"/>
                </a:lnTo>
                <a:lnTo>
                  <a:pt x="675" y="890"/>
                </a:lnTo>
                <a:lnTo>
                  <a:pt x="675" y="828"/>
                </a:lnTo>
                <a:close/>
                <a:moveTo>
                  <a:pt x="249" y="1167"/>
                </a:moveTo>
                <a:lnTo>
                  <a:pt x="675" y="1167"/>
                </a:lnTo>
                <a:lnTo>
                  <a:pt x="675" y="1105"/>
                </a:lnTo>
                <a:lnTo>
                  <a:pt x="249" y="1105"/>
                </a:lnTo>
                <a:lnTo>
                  <a:pt x="249" y="1167"/>
                </a:lnTo>
                <a:close/>
                <a:moveTo>
                  <a:pt x="249" y="1444"/>
                </a:moveTo>
                <a:lnTo>
                  <a:pt x="803" y="1444"/>
                </a:lnTo>
                <a:lnTo>
                  <a:pt x="803" y="1382"/>
                </a:lnTo>
                <a:lnTo>
                  <a:pt x="249" y="1382"/>
                </a:lnTo>
                <a:lnTo>
                  <a:pt x="249" y="1444"/>
                </a:lnTo>
                <a:close/>
                <a:moveTo>
                  <a:pt x="1308" y="1105"/>
                </a:moveTo>
                <a:lnTo>
                  <a:pt x="1179" y="961"/>
                </a:lnTo>
                <a:lnTo>
                  <a:pt x="1118" y="1017"/>
                </a:lnTo>
                <a:lnTo>
                  <a:pt x="1300" y="1219"/>
                </a:lnTo>
                <a:lnTo>
                  <a:pt x="1657" y="922"/>
                </a:lnTo>
                <a:lnTo>
                  <a:pt x="1604" y="858"/>
                </a:lnTo>
                <a:lnTo>
                  <a:pt x="1308" y="110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7" name="文本框 26"/>
          <p:cNvSpPr txBox="1"/>
          <p:nvPr/>
        </p:nvSpPr>
        <p:spPr>
          <a:xfrm>
            <a:off x="4644008" y="3451647"/>
            <a:ext cx="4303395" cy="769441"/>
          </a:xfrm>
          <a:prstGeom prst="rect">
            <a:avLst/>
          </a:prstGeom>
          <a:noFill/>
        </p:spPr>
        <p:txBody>
          <a:bodyPr wrap="square" rtlCol="0">
            <a:spAutoFit/>
            <a:scene3d>
              <a:camera prst="orthographicFront"/>
              <a:lightRig rig="threePt" dir="t"/>
            </a:scene3d>
            <a:sp3d contourW="12700"/>
          </a:bodyPr>
          <a:lstStyle/>
          <a:p>
            <a:r>
              <a:rPr lang="en-US" altLang="zh-CN" sz="4400" b="1" dirty="0">
                <a:solidFill>
                  <a:schemeClr val="accent1"/>
                </a:solidFill>
              </a:rPr>
              <a:t>EPS</a:t>
            </a:r>
            <a:r>
              <a:rPr lang="zh-CN" altLang="en-US" sz="4400" b="1" dirty="0">
                <a:solidFill>
                  <a:schemeClr val="accent1"/>
                </a:solidFill>
              </a:rPr>
              <a:t>数据</a:t>
            </a:r>
            <a:r>
              <a:rPr lang="zh-CN" altLang="en-US" sz="4400" b="1" dirty="0" smtClean="0">
                <a:solidFill>
                  <a:schemeClr val="accent1"/>
                </a:solidFill>
              </a:rPr>
              <a:t>平台</a:t>
            </a:r>
            <a:r>
              <a:rPr lang="en-US" altLang="zh-CN" sz="4400" b="1" dirty="0" smtClean="0">
                <a:solidFill>
                  <a:schemeClr val="accent1"/>
                </a:solidFill>
              </a:rPr>
              <a:t>V2.0</a:t>
            </a:r>
            <a:endParaRPr lang="zh-CN" altLang="en-US" sz="4400" b="1" dirty="0">
              <a:solidFill>
                <a:schemeClr val="accent1"/>
              </a:solidFill>
            </a:endParaRPr>
          </a:p>
        </p:txBody>
      </p:sp>
      <p:cxnSp>
        <p:nvCxnSpPr>
          <p:cNvPr id="31" name="直接连接符 30"/>
          <p:cNvCxnSpPr/>
          <p:nvPr/>
        </p:nvCxnSpPr>
        <p:spPr>
          <a:xfrm>
            <a:off x="4771345" y="4286162"/>
            <a:ext cx="412113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2" name="文本框 31"/>
          <p:cNvSpPr txBox="1"/>
          <p:nvPr/>
        </p:nvSpPr>
        <p:spPr>
          <a:xfrm>
            <a:off x="1412954" y="3028745"/>
            <a:ext cx="1745253" cy="1048327"/>
          </a:xfrm>
          <a:prstGeom prst="rect">
            <a:avLst/>
          </a:prstGeom>
          <a:noFill/>
        </p:spPr>
        <p:txBody>
          <a:bodyPr wrap="square" rtlCol="0">
            <a:spAutoFit/>
            <a:scene3d>
              <a:camera prst="orthographicFront"/>
              <a:lightRig rig="threePt" dir="t"/>
            </a:scene3d>
            <a:sp3d contourW="12700"/>
          </a:bodyPr>
          <a:lstStyle/>
          <a:p>
            <a:pPr algn="ctr"/>
            <a:r>
              <a:rPr lang="en-US" altLang="zh-CN" sz="6000" b="1" dirty="0">
                <a:solidFill>
                  <a:schemeClr val="accent1"/>
                </a:solidFill>
              </a:rPr>
              <a:t>EPS</a:t>
            </a:r>
            <a:endParaRPr lang="zh-CN" altLang="en-US" sz="6000" b="1" dirty="0">
              <a:solidFill>
                <a:schemeClr val="accent1"/>
              </a:solidFill>
            </a:endParaRPr>
          </a:p>
        </p:txBody>
      </p:sp>
      <p:sp>
        <p:nvSpPr>
          <p:cNvPr id="81" name="文本框 80"/>
          <p:cNvSpPr txBox="1"/>
          <p:nvPr/>
        </p:nvSpPr>
        <p:spPr>
          <a:xfrm>
            <a:off x="5201432" y="5036464"/>
            <a:ext cx="3439649" cy="768800"/>
          </a:xfrm>
          <a:prstGeom prst="rect">
            <a:avLst/>
          </a:prstGeom>
          <a:noFill/>
        </p:spPr>
        <p:txBody>
          <a:bodyPr wrap="square" rtlCol="0">
            <a:spAutoFit/>
            <a:scene3d>
              <a:camera prst="orthographicFront"/>
              <a:lightRig rig="threePt" dir="t"/>
            </a:scene3d>
            <a:sp3d contourW="12700"/>
          </a:bodyPr>
          <a:lstStyle/>
          <a:p>
            <a:r>
              <a:rPr lang="zh-CN" altLang="en-US" sz="1400" b="1" dirty="0">
                <a:latin typeface="微软雅黑" panose="020B0503020204020204" pitchFamily="34" charset="-122"/>
                <a:ea typeface="微软雅黑" panose="020B0503020204020204" pitchFamily="34" charset="-122"/>
              </a:rPr>
              <a:t>北京福卡斯特信息技术有限公司</a:t>
            </a:r>
          </a:p>
          <a:p>
            <a:r>
              <a:rPr lang="zh-CN" altLang="en-US" sz="1400" b="1" dirty="0">
                <a:latin typeface="微软雅黑" panose="020B0503020204020204" pitchFamily="34" charset="-122"/>
                <a:ea typeface="微软雅黑" panose="020B0503020204020204" pitchFamily="34" charset="-122"/>
              </a:rPr>
              <a:t>     www.epsnet.com.cn</a:t>
            </a:r>
          </a:p>
          <a:p>
            <a:pPr>
              <a:lnSpc>
                <a:spcPct val="114000"/>
              </a:lnSpc>
            </a:pPr>
            <a:endParaRPr lang="en-US" altLang="zh-CN" sz="1400" b="1" dirty="0">
              <a:latin typeface="微软雅黑" panose="020B0503020204020204" pitchFamily="34" charset="-122"/>
              <a:ea typeface="微软雅黑" panose="020B0503020204020204" pitchFamily="34" charset="-122"/>
            </a:endParaRPr>
          </a:p>
        </p:txBody>
      </p:sp>
      <p:sp>
        <p:nvSpPr>
          <p:cNvPr id="30" name="文本框 28"/>
          <p:cNvSpPr txBox="1"/>
          <p:nvPr/>
        </p:nvSpPr>
        <p:spPr>
          <a:xfrm>
            <a:off x="4899014" y="2705033"/>
            <a:ext cx="3742067" cy="584775"/>
          </a:xfrm>
          <a:prstGeom prst="rect">
            <a:avLst/>
          </a:prstGeom>
          <a:noFill/>
        </p:spPr>
        <p:txBody>
          <a:bodyPr>
            <a:spAutoFit/>
            <a:scene3d>
              <a:camera prst="orthographicFront"/>
              <a:lightRig rig="threePt" dir="t"/>
            </a:scene3d>
            <a:sp3d contourW="12700"/>
          </a:bodyPr>
          <a:lstStyle/>
          <a:p>
            <a:pPr marR="0" defTabSz="914400" eaLnBrk="1" fontAlgn="auto" hangingPunct="1">
              <a:buClrTx/>
              <a:buSzTx/>
              <a:buFontTx/>
              <a:buNone/>
              <a:defRPr/>
            </a:pPr>
            <a:r>
              <a:rPr kumimoji="0" lang="zh-CN" altLang="en-US" sz="3200" b="1" kern="1200" cap="none" spc="0" normalizeH="0" baseline="0" noProof="1">
                <a:solidFill>
                  <a:schemeClr val="tx1">
                    <a:lumMod val="75000"/>
                    <a:lumOff val="25000"/>
                  </a:schemeClr>
                </a:solidFill>
                <a:latin typeface="+mn-lt"/>
                <a:ea typeface="+mn-ea"/>
                <a:cs typeface="+mn-cs"/>
              </a:rPr>
              <a:t>论文科研  实证分析</a:t>
            </a:r>
            <a:endParaRPr kumimoji="0" lang="zh-CN" altLang="en-US" sz="3200" b="1" kern="1200" cap="none" spc="0" normalizeH="0" baseline="0" noProof="1">
              <a:solidFill>
                <a:schemeClr val="tx1">
                  <a:lumMod val="75000"/>
                  <a:lumOff val="25000"/>
                </a:schemeClr>
              </a:solidFill>
              <a:latin typeface="等线" panose="02010600030101010101" pitchFamily="2" charset="-122"/>
              <a:ea typeface="等线" panose="02010600030101010101" pitchFamily="2" charset="-122"/>
              <a:cs typeface="+mn-cs"/>
            </a:endParaRPr>
          </a:p>
        </p:txBody>
      </p:sp>
    </p:spTree>
    <p:extLst>
      <p:ext uri="{BB962C8B-B14F-4D97-AF65-F5344CB8AC3E}">
        <p14:creationId xmlns:p14="http://schemas.microsoft.com/office/powerpoint/2010/main" val="63905075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1638" y="476672"/>
            <a:ext cx="7812362" cy="584775"/>
          </a:xfrm>
          <a:prstGeom prst="rect">
            <a:avLst/>
          </a:prstGeom>
          <a:noFill/>
        </p:spPr>
        <p:txBody>
          <a:bodyPr wrap="square" rtlCol="0">
            <a:spAutoFit/>
          </a:bodyPr>
          <a:lstStyle>
            <a:defPPr>
              <a:defRPr lang="zh-CN"/>
            </a:defPPr>
            <a:lvl1pPr>
              <a:defRPr sz="3600" b="1">
                <a:latin typeface="华文中宋" panose="02010600040101010101" pitchFamily="2" charset="-122"/>
                <a:ea typeface="华文中宋" panose="02010600040101010101" pitchFamily="2" charset="-122"/>
              </a:defRPr>
            </a:lvl1pPr>
          </a:lstStyle>
          <a:p>
            <a:r>
              <a:rPr lang="zh-CN" altLang="en-US" sz="3200" dirty="0" smtClean="0"/>
              <a:t>数据可视化</a:t>
            </a:r>
            <a:r>
              <a:rPr lang="en-US" altLang="zh-CN" sz="3200" dirty="0" smtClean="0"/>
              <a:t>—</a:t>
            </a:r>
            <a:r>
              <a:rPr lang="zh-CN" altLang="en-US" sz="2400" dirty="0" smtClean="0">
                <a:latin typeface="华文中宋" panose="02010600040101010101" charset="-122"/>
                <a:ea typeface="华文中宋" panose="02010600040101010101" charset="-122"/>
              </a:rPr>
              <a:t>直观</a:t>
            </a:r>
            <a:r>
              <a:rPr lang="zh-CN" altLang="en-US" sz="2400" dirty="0">
                <a:latin typeface="华文中宋" panose="02010600040101010101" charset="-122"/>
                <a:ea typeface="华文中宋" panose="02010600040101010101" charset="-122"/>
              </a:rPr>
              <a:t>呈现，一目了然</a:t>
            </a:r>
            <a:endParaRPr lang="zh-CN" altLang="en-US" sz="2400" dirty="0"/>
          </a:p>
        </p:txBody>
      </p:sp>
      <p:sp>
        <p:nvSpPr>
          <p:cNvPr id="11" name="未知"/>
          <p:cNvSpPr>
            <a:spLocks/>
          </p:cNvSpPr>
          <p:nvPr/>
        </p:nvSpPr>
        <p:spPr bwMode="auto">
          <a:xfrm flipH="1">
            <a:off x="5405342" y="1614493"/>
            <a:ext cx="2615778" cy="1346455"/>
          </a:xfrm>
          <a:custGeom>
            <a:avLst/>
            <a:gdLst/>
            <a:ahLst/>
            <a:cxnLst>
              <a:cxn ang="0">
                <a:pos x="303" y="1008"/>
              </a:cxn>
              <a:cxn ang="0">
                <a:pos x="1299" y="1008"/>
              </a:cxn>
              <a:cxn ang="0">
                <a:pos x="1296" y="315"/>
              </a:cxn>
              <a:cxn ang="0">
                <a:pos x="942" y="0"/>
              </a:cxn>
              <a:cxn ang="0">
                <a:pos x="3" y="0"/>
              </a:cxn>
              <a:cxn ang="0">
                <a:pos x="0" y="723"/>
              </a:cxn>
              <a:cxn ang="0">
                <a:pos x="303" y="1008"/>
              </a:cxn>
            </a:cxnLst>
            <a:rect l="0" t="0" r="r" b="b"/>
            <a:pathLst>
              <a:path w="1299" h="1008">
                <a:moveTo>
                  <a:pt x="303" y="1008"/>
                </a:moveTo>
                <a:cubicBezTo>
                  <a:pt x="801" y="1008"/>
                  <a:pt x="1299" y="1008"/>
                  <a:pt x="1299" y="1008"/>
                </a:cubicBezTo>
                <a:cubicBezTo>
                  <a:pt x="1299" y="1008"/>
                  <a:pt x="1297" y="661"/>
                  <a:pt x="1296" y="315"/>
                </a:cubicBezTo>
                <a:cubicBezTo>
                  <a:pt x="1290" y="150"/>
                  <a:pt x="1161" y="0"/>
                  <a:pt x="942" y="0"/>
                </a:cubicBezTo>
                <a:cubicBezTo>
                  <a:pt x="472" y="0"/>
                  <a:pt x="3" y="0"/>
                  <a:pt x="3" y="0"/>
                </a:cubicBezTo>
                <a:cubicBezTo>
                  <a:pt x="3" y="0"/>
                  <a:pt x="1" y="361"/>
                  <a:pt x="0" y="723"/>
                </a:cubicBezTo>
                <a:cubicBezTo>
                  <a:pt x="0" y="915"/>
                  <a:pt x="144" y="1002"/>
                  <a:pt x="303" y="1008"/>
                </a:cubicBezTo>
                <a:close/>
              </a:path>
            </a:pathLst>
          </a:custGeom>
          <a:ln>
            <a:headEnd/>
            <a:tailEnd/>
          </a:ln>
        </p:spPr>
        <p:style>
          <a:lnRef idx="2">
            <a:schemeClr val="accent5">
              <a:shade val="50000"/>
            </a:schemeClr>
          </a:lnRef>
          <a:fillRef idx="1">
            <a:schemeClr val="accent5"/>
          </a:fillRef>
          <a:effectRef idx="0">
            <a:schemeClr val="accent5"/>
          </a:effectRef>
          <a:fontRef idx="minor">
            <a:schemeClr val="lt1"/>
          </a:fontRef>
        </p:style>
        <p:txBody>
          <a:bodyPr/>
          <a:lstStyle/>
          <a:p>
            <a:pPr>
              <a:defRPr/>
            </a:pPr>
            <a:endParaRPr lang="zh-CN" altLang="en-US">
              <a:ea typeface="宋体" pitchFamily="2" charset="-122"/>
            </a:endParaRPr>
          </a:p>
        </p:txBody>
      </p:sp>
      <p:sp>
        <p:nvSpPr>
          <p:cNvPr id="12" name="Text Box 6"/>
          <p:cNvSpPr txBox="1">
            <a:spLocks noChangeArrowheads="1"/>
          </p:cNvSpPr>
          <p:nvPr/>
        </p:nvSpPr>
        <p:spPr bwMode="auto">
          <a:xfrm>
            <a:off x="5621242" y="1903418"/>
            <a:ext cx="2255862" cy="923330"/>
          </a:xfrm>
          <a:prstGeom prst="rect">
            <a:avLst/>
          </a:prstGeom>
          <a:noFill/>
          <a:ln w="9525">
            <a:noFill/>
            <a:miter lim="800000"/>
            <a:headEnd/>
            <a:tailEnd/>
          </a:ln>
        </p:spPr>
        <p:txBody>
          <a:bodyPr wrap="square">
            <a:spAutoFit/>
          </a:bodyPr>
          <a:lstStyle/>
          <a:p>
            <a:pPr algn="ctr">
              <a:spcBef>
                <a:spcPct val="50000"/>
              </a:spcBef>
            </a:pPr>
            <a:r>
              <a:rPr lang="zh-CN" altLang="en-US" b="1" dirty="0" smtClean="0">
                <a:solidFill>
                  <a:srgbClr val="FFFFFF"/>
                </a:solidFill>
                <a:latin typeface="微软雅黑" panose="020B0503020204020204" pitchFamily="34" charset="-122"/>
                <a:ea typeface="微软雅黑" panose="020B0503020204020204" pitchFamily="34" charset="-122"/>
              </a:rPr>
              <a:t>利用</a:t>
            </a:r>
            <a:r>
              <a:rPr lang="zh-CN" altLang="en-US" b="1" dirty="0">
                <a:solidFill>
                  <a:srgbClr val="FFFFFF"/>
                </a:solidFill>
                <a:latin typeface="微软雅黑" panose="020B0503020204020204" pitchFamily="34" charset="-122"/>
                <a:ea typeface="微软雅黑" panose="020B0503020204020204" pitchFamily="34" charset="-122"/>
              </a:rPr>
              <a:t>地图颜色深浅变化展现各地经济和社会发展状况。</a:t>
            </a:r>
            <a:endParaRPr lang="zh-CN" altLang="en-US" dirty="0">
              <a:latin typeface="微软雅黑" panose="020B0503020204020204" pitchFamily="34" charset="-122"/>
              <a:ea typeface="微软雅黑" panose="020B0503020204020204" pitchFamily="34" charset="-122"/>
            </a:endParaRP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201" y="1196752"/>
            <a:ext cx="4411807" cy="2929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55534" y="5886564"/>
            <a:ext cx="1891527" cy="369332"/>
          </a:xfrm>
          <a:prstGeom prst="rect">
            <a:avLst/>
          </a:prstGeom>
          <a:noFill/>
        </p:spPr>
        <p:txBody>
          <a:bodyPr wrap="square" rtlCol="0">
            <a:spAutoFit/>
          </a:bodyPr>
          <a:lstStyle/>
          <a:p>
            <a:r>
              <a:rPr lang="zh-CN" altLang="en-US" b="1" dirty="0" smtClean="0"/>
              <a:t>数字地图功能</a:t>
            </a:r>
            <a:endParaRPr lang="zh-CN" altLang="en-US" b="1" dirty="0"/>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1804" y="3621552"/>
            <a:ext cx="4502855" cy="2975800"/>
          </a:xfrm>
          <a:prstGeom prst="rect">
            <a:avLst/>
          </a:prstGeom>
          <a:noFill/>
          <a:ln w="9525">
            <a:solidFill>
              <a:schemeClr val="accent1">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1789356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 xmlns:a16="http://schemas.microsoft.com/office/drawing/2014/main" id="{35306B8A-1222-497A-803B-2A614139C770}"/>
              </a:ext>
            </a:extLst>
          </p:cNvPr>
          <p:cNvSpPr/>
          <p:nvPr/>
        </p:nvSpPr>
        <p:spPr>
          <a:xfrm>
            <a:off x="1331640" y="476672"/>
            <a:ext cx="5519460" cy="584775"/>
          </a:xfrm>
          <a:prstGeom prst="rect">
            <a:avLst/>
          </a:prstGeom>
          <a:noFill/>
        </p:spPr>
        <p:txBody>
          <a:bodyPr wrap="square" rtlCol="0">
            <a:spAutoFit/>
          </a:bodyPr>
          <a:lstStyle/>
          <a:p>
            <a:r>
              <a:rPr lang="zh-CN" altLang="en-US" sz="3200" b="1" dirty="0" smtClean="0">
                <a:latin typeface="华文中宋" panose="02010600040101010101" pitchFamily="2" charset="-122"/>
                <a:ea typeface="华文中宋" panose="02010600040101010101" pitchFamily="2" charset="-122"/>
              </a:rPr>
              <a:t>数据处理</a:t>
            </a:r>
            <a:r>
              <a:rPr lang="en-US" altLang="zh-CN" sz="3200" b="1" dirty="0" smtClean="0">
                <a:latin typeface="华文中宋" panose="02010600040101010101" pitchFamily="2" charset="-122"/>
                <a:ea typeface="华文中宋" panose="02010600040101010101" pitchFamily="2" charset="-122"/>
              </a:rPr>
              <a:t>—</a:t>
            </a:r>
            <a:r>
              <a:rPr lang="zh-CN" altLang="en-US" sz="2400" b="1" dirty="0" smtClean="0">
                <a:latin typeface="华文中宋" panose="02010600040101010101" pitchFamily="2" charset="-122"/>
                <a:ea typeface="华文中宋" panose="02010600040101010101" pitchFamily="2" charset="-122"/>
              </a:rPr>
              <a:t>简单</a:t>
            </a:r>
            <a:r>
              <a:rPr lang="zh-CN" altLang="en-US" sz="2400" b="1" dirty="0">
                <a:latin typeface="华文中宋" panose="02010600040101010101" pitchFamily="2" charset="-122"/>
                <a:ea typeface="华文中宋" panose="02010600040101010101" pitchFamily="2" charset="-122"/>
              </a:rPr>
              <a:t>快捷，易操作</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74" y="1418529"/>
            <a:ext cx="9146215"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2" y="3068960"/>
            <a:ext cx="4238625" cy="287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矩形 7"/>
          <p:cNvSpPr/>
          <p:nvPr/>
        </p:nvSpPr>
        <p:spPr>
          <a:xfrm>
            <a:off x="3305872" y="2373996"/>
            <a:ext cx="258016" cy="288032"/>
          </a:xfrm>
          <a:prstGeom prst="rect">
            <a:avLst/>
          </a:prstGeom>
          <a:solidFill>
            <a:schemeClr val="lt1">
              <a:alpha val="1000"/>
            </a:schemeClr>
          </a:solidFill>
          <a:ln w="317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pic>
        <p:nvPicPr>
          <p:cNvPr id="1127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46" y="1447492"/>
            <a:ext cx="9162676" cy="4886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圆角矩形标注 10">
            <a:extLst>
              <a:ext uri="{FF2B5EF4-FFF2-40B4-BE49-F238E27FC236}">
                <a16:creationId xmlns="" xmlns:a16="http://schemas.microsoft.com/office/drawing/2014/main" id="{1BD21579-CBD3-42AD-9AE9-7F368B34660E}"/>
              </a:ext>
            </a:extLst>
          </p:cNvPr>
          <p:cNvSpPr/>
          <p:nvPr/>
        </p:nvSpPr>
        <p:spPr>
          <a:xfrm>
            <a:off x="611560" y="2287475"/>
            <a:ext cx="2077740" cy="1398512"/>
          </a:xfrm>
          <a:prstGeom prst="wedgeRoundRectCallout">
            <a:avLst>
              <a:gd name="adj1" fmla="val 45447"/>
              <a:gd name="adj2" fmla="val 74859"/>
              <a:gd name="adj3" fmla="val 16667"/>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zh-CN" altLang="en-US" sz="2000" b="1" dirty="0">
                <a:latin typeface="华文中宋" panose="02010600040101010101" charset="-122"/>
                <a:ea typeface="华文中宋" panose="02010600040101010101" charset="-122"/>
              </a:rPr>
              <a:t>筛选过后，只剩下</a:t>
            </a:r>
            <a:r>
              <a:rPr lang="en-US" altLang="zh-CN" sz="2000" b="1" dirty="0" smtClean="0">
                <a:latin typeface="华文中宋" panose="02010600040101010101" charset="-122"/>
                <a:ea typeface="华文中宋" panose="02010600040101010101" charset="-122"/>
              </a:rPr>
              <a:t>17</a:t>
            </a:r>
            <a:r>
              <a:rPr lang="zh-CN" altLang="en-US" sz="2000" b="1" dirty="0" smtClean="0">
                <a:latin typeface="华文中宋" panose="02010600040101010101" charset="-122"/>
                <a:ea typeface="华文中宋" panose="02010600040101010101" charset="-122"/>
              </a:rPr>
              <a:t>个</a:t>
            </a:r>
            <a:r>
              <a:rPr lang="zh-CN" altLang="en-US" sz="2000" b="1" dirty="0">
                <a:latin typeface="华文中宋" panose="02010600040101010101" charset="-122"/>
                <a:ea typeface="华文中宋" panose="02010600040101010101" charset="-122"/>
              </a:rPr>
              <a:t>省区的数据</a:t>
            </a:r>
          </a:p>
        </p:txBody>
      </p:sp>
      <p:sp>
        <p:nvSpPr>
          <p:cNvPr id="10" name="圆角矩形标注 12">
            <a:extLst>
              <a:ext uri="{FF2B5EF4-FFF2-40B4-BE49-F238E27FC236}">
                <a16:creationId xmlns="" xmlns:a16="http://schemas.microsoft.com/office/drawing/2014/main" id="{8056BB5F-96F7-4101-8292-696F3F3BAB17}"/>
              </a:ext>
            </a:extLst>
          </p:cNvPr>
          <p:cNvSpPr/>
          <p:nvPr/>
        </p:nvSpPr>
        <p:spPr>
          <a:xfrm>
            <a:off x="4976134" y="1275571"/>
            <a:ext cx="4005580" cy="1440180"/>
          </a:xfrm>
          <a:prstGeom prst="wedgeRoundRectCallout">
            <a:avLst>
              <a:gd name="adj1" fmla="val 2103"/>
              <a:gd name="adj2" fmla="val 94268"/>
              <a:gd name="adj3" fmla="val 16667"/>
            </a:avLst>
          </a:prstGeom>
        </p:spPr>
        <p:style>
          <a:lnRef idx="3">
            <a:schemeClr val="lt1"/>
          </a:lnRef>
          <a:fillRef idx="1">
            <a:schemeClr val="accent5"/>
          </a:fillRef>
          <a:effectRef idx="1">
            <a:schemeClr val="accent5"/>
          </a:effectRef>
          <a:fontRef idx="minor">
            <a:schemeClr val="lt1"/>
          </a:fontRef>
        </p:style>
        <p:txBody>
          <a:bodyPr rtlCol="0" anchor="ctr"/>
          <a:lstStyle/>
          <a:p>
            <a:pPr algn="ctr" defTabSz="1285208">
              <a:defRPr/>
            </a:pPr>
            <a:r>
              <a:rPr lang="zh-CN" altLang="en-US" sz="2000" b="1" dirty="0">
                <a:solidFill>
                  <a:schemeClr val="bg1"/>
                </a:solidFill>
                <a:latin typeface="华文中宋" panose="02010600040101010101" charset="-122"/>
                <a:ea typeface="华文中宋" panose="02010600040101010101" charset="-122"/>
                <a:sym typeface="+mn-ea"/>
              </a:rPr>
              <a:t>筛选是整行整列的，如果在一行或一列里，有任何一个数</a:t>
            </a:r>
            <a:r>
              <a:rPr lang="zh-CN" altLang="en-US" sz="2000" b="1" dirty="0" smtClean="0">
                <a:solidFill>
                  <a:schemeClr val="bg1"/>
                </a:solidFill>
                <a:latin typeface="华文中宋" panose="02010600040101010101" charset="-122"/>
                <a:ea typeface="华文中宋" panose="02010600040101010101" charset="-122"/>
                <a:sym typeface="+mn-ea"/>
              </a:rPr>
              <a:t>大于</a:t>
            </a:r>
            <a:r>
              <a:rPr lang="en-US" altLang="zh-CN" sz="2000" b="1" dirty="0">
                <a:solidFill>
                  <a:schemeClr val="bg1"/>
                </a:solidFill>
                <a:latin typeface="华文中宋" panose="02010600040101010101" charset="-122"/>
                <a:ea typeface="华文中宋" panose="02010600040101010101" charset="-122"/>
                <a:sym typeface="+mn-ea"/>
              </a:rPr>
              <a:t>2</a:t>
            </a:r>
            <a:r>
              <a:rPr lang="en-US" altLang="zh-CN" sz="2000" b="1" dirty="0" smtClean="0">
                <a:solidFill>
                  <a:schemeClr val="bg1"/>
                </a:solidFill>
                <a:latin typeface="华文中宋" panose="02010600040101010101" charset="-122"/>
                <a:ea typeface="华文中宋" panose="02010600040101010101" charset="-122"/>
                <a:sym typeface="+mn-ea"/>
              </a:rPr>
              <a:t>0000</a:t>
            </a:r>
            <a:r>
              <a:rPr lang="zh-CN" altLang="en-US" sz="2000" b="1" dirty="0">
                <a:solidFill>
                  <a:schemeClr val="bg1"/>
                </a:solidFill>
                <a:latin typeface="华文中宋" panose="02010600040101010101" charset="-122"/>
                <a:ea typeface="华文中宋" panose="02010600040101010101" charset="-122"/>
                <a:sym typeface="+mn-ea"/>
              </a:rPr>
              <a:t>，那这整行和整列就都留下了。</a:t>
            </a:r>
            <a:endParaRPr lang="zh-CN" altLang="en-US" sz="2000" dirty="0"/>
          </a:p>
        </p:txBody>
      </p:sp>
      <p:sp>
        <p:nvSpPr>
          <p:cNvPr id="11" name="矩形 10">
            <a:extLst>
              <a:ext uri="{FF2B5EF4-FFF2-40B4-BE49-F238E27FC236}">
                <a16:creationId xmlns="" xmlns:a16="http://schemas.microsoft.com/office/drawing/2014/main" id="{287A9781-534B-4B89-AE25-4062C6889B35}"/>
              </a:ext>
            </a:extLst>
          </p:cNvPr>
          <p:cNvSpPr/>
          <p:nvPr/>
        </p:nvSpPr>
        <p:spPr>
          <a:xfrm>
            <a:off x="6084168" y="3467222"/>
            <a:ext cx="517589" cy="218766"/>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1127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6821" y="2568896"/>
            <a:ext cx="4238625" cy="387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矩形 13"/>
          <p:cNvSpPr/>
          <p:nvPr/>
        </p:nvSpPr>
        <p:spPr>
          <a:xfrm>
            <a:off x="3563888" y="2373997"/>
            <a:ext cx="288032" cy="288031"/>
          </a:xfrm>
          <a:prstGeom prst="rect">
            <a:avLst/>
          </a:prstGeom>
          <a:solidFill>
            <a:schemeClr val="lt1">
              <a:alpha val="1000"/>
            </a:schemeClr>
          </a:solidFill>
          <a:ln w="317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pic>
        <p:nvPicPr>
          <p:cNvPr id="1127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01" y="1409723"/>
            <a:ext cx="9161821" cy="490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3884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126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127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9"/>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11"/>
                                        </p:tgtEl>
                                        <p:attrNameLst>
                                          <p:attrName>style.visibility</p:attrName>
                                        </p:attrNameLst>
                                      </p:cBhvr>
                                      <p:to>
                                        <p:strVal val="hidden"/>
                                      </p:to>
                                    </p:set>
                                  </p:childTnLst>
                                </p:cTn>
                              </p:par>
                              <p:par>
                                <p:cTn id="38" presetID="1" presetClass="exit" presetSubtype="0" fill="hold" grpId="1" nodeType="withEffect">
                                  <p:stCondLst>
                                    <p:cond delay="0"/>
                                  </p:stCondLst>
                                  <p:childTnLst>
                                    <p:set>
                                      <p:cBhvr>
                                        <p:cTn id="39" dur="1" fill="hold">
                                          <p:stCondLst>
                                            <p:cond delay="0"/>
                                          </p:stCondLst>
                                        </p:cTn>
                                        <p:tgtEl>
                                          <p:spTgt spid="10"/>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1271"/>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12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9" grpId="1" animBg="1"/>
      <p:bldP spid="10" grpId="0" animBg="1"/>
      <p:bldP spid="10" grpId="1" animBg="1"/>
      <p:bldP spid="11" grpId="0" animBg="1"/>
      <p:bldP spid="11" grpId="1"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 xmlns:a16="http://schemas.microsoft.com/office/drawing/2014/main" id="{35306B8A-1222-497A-803B-2A614139C770}"/>
              </a:ext>
            </a:extLst>
          </p:cNvPr>
          <p:cNvSpPr/>
          <p:nvPr/>
        </p:nvSpPr>
        <p:spPr>
          <a:xfrm>
            <a:off x="1331640" y="476672"/>
            <a:ext cx="5519460" cy="584775"/>
          </a:xfrm>
          <a:prstGeom prst="rect">
            <a:avLst/>
          </a:prstGeom>
          <a:noFill/>
        </p:spPr>
        <p:txBody>
          <a:bodyPr wrap="square" rtlCol="0">
            <a:spAutoFit/>
          </a:bodyPr>
          <a:lstStyle/>
          <a:p>
            <a:r>
              <a:rPr lang="zh-CN" altLang="en-US" sz="3200" b="1" dirty="0" smtClean="0">
                <a:latin typeface="华文中宋" panose="02010600040101010101" pitchFamily="2" charset="-122"/>
                <a:ea typeface="华文中宋" panose="02010600040101010101" pitchFamily="2" charset="-122"/>
              </a:rPr>
              <a:t>数据处理</a:t>
            </a:r>
            <a:r>
              <a:rPr lang="en-US" altLang="zh-CN" sz="3200" b="1" dirty="0" smtClean="0">
                <a:latin typeface="华文中宋" panose="02010600040101010101" pitchFamily="2" charset="-122"/>
                <a:ea typeface="华文中宋" panose="02010600040101010101" pitchFamily="2" charset="-122"/>
              </a:rPr>
              <a:t>—</a:t>
            </a:r>
            <a:r>
              <a:rPr lang="zh-CN" altLang="en-US" sz="2400" b="1" dirty="0" smtClean="0">
                <a:latin typeface="华文中宋" panose="02010600040101010101" pitchFamily="2" charset="-122"/>
                <a:ea typeface="华文中宋" panose="02010600040101010101" pitchFamily="2" charset="-122"/>
              </a:rPr>
              <a:t>简单</a:t>
            </a:r>
            <a:r>
              <a:rPr lang="zh-CN" altLang="en-US" sz="2400" b="1" dirty="0">
                <a:latin typeface="华文中宋" panose="02010600040101010101" pitchFamily="2" charset="-122"/>
                <a:ea typeface="华文中宋" panose="02010600040101010101" pitchFamily="2" charset="-122"/>
              </a:rPr>
              <a:t>快捷，易操作</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37" y="1484784"/>
            <a:ext cx="9098101"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矩形 8"/>
          <p:cNvSpPr/>
          <p:nvPr/>
        </p:nvSpPr>
        <p:spPr>
          <a:xfrm>
            <a:off x="5292108" y="2420888"/>
            <a:ext cx="504028" cy="36004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1472" y="2276872"/>
            <a:ext cx="4505300" cy="3902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5784" y="2257618"/>
            <a:ext cx="6215064" cy="4111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6073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 xmlns:a16="http://schemas.microsoft.com/office/drawing/2014/main" id="{35306B8A-1222-497A-803B-2A614139C770}"/>
              </a:ext>
            </a:extLst>
          </p:cNvPr>
          <p:cNvSpPr/>
          <p:nvPr/>
        </p:nvSpPr>
        <p:spPr>
          <a:xfrm>
            <a:off x="1331640" y="476672"/>
            <a:ext cx="7344816" cy="584775"/>
          </a:xfrm>
          <a:prstGeom prst="rect">
            <a:avLst/>
          </a:prstGeom>
          <a:noFill/>
        </p:spPr>
        <p:txBody>
          <a:bodyPr wrap="square" rtlCol="0">
            <a:spAutoFit/>
          </a:bodyPr>
          <a:lstStyle/>
          <a:p>
            <a:r>
              <a:rPr lang="en-US" altLang="zh-CN" sz="3200" b="1" dirty="0" smtClean="0">
                <a:latin typeface="华文中宋" panose="02010600040101010101" pitchFamily="2" charset="-122"/>
                <a:ea typeface="华文中宋" panose="02010600040101010101" pitchFamily="2" charset="-122"/>
              </a:rPr>
              <a:t>80/20</a:t>
            </a:r>
            <a:r>
              <a:rPr lang="zh-CN" altLang="en-US" sz="3200" b="1" dirty="0" smtClean="0">
                <a:latin typeface="华文中宋" panose="02010600040101010101" pitchFamily="2" charset="-122"/>
                <a:ea typeface="华文中宋" panose="02010600040101010101" pitchFamily="2" charset="-122"/>
              </a:rPr>
              <a:t>分析</a:t>
            </a:r>
            <a:r>
              <a:rPr lang="en-US" altLang="zh-CN" sz="3200" b="1" dirty="0" smtClean="0">
                <a:latin typeface="华文中宋" panose="02010600040101010101" pitchFamily="2" charset="-122"/>
                <a:ea typeface="华文中宋" panose="02010600040101010101" pitchFamily="2" charset="-122"/>
              </a:rPr>
              <a:t>—</a:t>
            </a:r>
            <a:r>
              <a:rPr lang="zh-CN" altLang="en-US" sz="2400" b="1" dirty="0" smtClean="0">
                <a:latin typeface="华文中宋" panose="02010600040101010101" pitchFamily="2" charset="-122"/>
                <a:ea typeface="华文中宋" panose="02010600040101010101" pitchFamily="2" charset="-122"/>
              </a:rPr>
              <a:t>轻松判断起决定作用的因素或地区</a:t>
            </a:r>
            <a:endParaRPr lang="zh-CN" altLang="en-US" sz="2400" b="1" dirty="0">
              <a:latin typeface="华文中宋" panose="02010600040101010101" pitchFamily="2" charset="-122"/>
              <a:ea typeface="华文中宋" panose="02010600040101010101" pitchFamily="2" charset="-122"/>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38" y="1353890"/>
            <a:ext cx="8992834" cy="4840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flipV="1">
            <a:off x="5724128" y="2216587"/>
            <a:ext cx="432048" cy="432048"/>
          </a:xfrm>
          <a:prstGeom prst="rect">
            <a:avLst/>
          </a:prstGeom>
          <a:solidFill>
            <a:schemeClr val="lt1">
              <a:alpha val="1000"/>
            </a:schemeClr>
          </a:solidFill>
          <a:ln w="317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6124" y="2262723"/>
            <a:ext cx="4210050" cy="381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70" y="1349741"/>
            <a:ext cx="9063172" cy="4881140"/>
          </a:xfrm>
          <a:prstGeom prst="rect">
            <a:avLst/>
          </a:prstGeom>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 228">
            <a:extLst>
              <a:ext uri="{FF2B5EF4-FFF2-40B4-BE49-F238E27FC236}">
                <a16:creationId xmlns="" xmlns:a16="http://schemas.microsoft.com/office/drawing/2014/main" id="{BCDF3C81-98E2-447E-8448-67C535976B5E}"/>
              </a:ext>
            </a:extLst>
          </p:cNvPr>
          <p:cNvSpPr/>
          <p:nvPr/>
        </p:nvSpPr>
        <p:spPr>
          <a:xfrm>
            <a:off x="3707904" y="2121800"/>
            <a:ext cx="2809859" cy="1053670"/>
          </a:xfrm>
          <a:prstGeom prst="wedgeRectCallout">
            <a:avLst>
              <a:gd name="adj1" fmla="val 71511"/>
              <a:gd name="adj2" fmla="val 50000"/>
            </a:avLst>
          </a:prstGeom>
          <a:ln/>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1285208" eaLnBrk="1" fontAlgn="auto" hangingPunct="1">
              <a:spcBef>
                <a:spcPts val="0"/>
              </a:spcBef>
              <a:spcAft>
                <a:spcPts val="0"/>
              </a:spcAft>
              <a:defRPr/>
            </a:pPr>
            <a:r>
              <a:rPr lang="zh-CN" altLang="en-US" b="1" noProof="1">
                <a:solidFill>
                  <a:prstClr val="white"/>
                </a:solidFill>
                <a:latin typeface="华文中宋" panose="02010600040101010101" charset="-122"/>
                <a:ea typeface="华文中宋" panose="02010600040101010101" charset="-122"/>
              </a:rPr>
              <a:t>指标数据加起来总和占</a:t>
            </a:r>
            <a:r>
              <a:rPr lang="en-US" altLang="zh-CN" b="1" noProof="1">
                <a:solidFill>
                  <a:prstClr val="white"/>
                </a:solidFill>
                <a:latin typeface="华文中宋" panose="02010600040101010101" charset="-122"/>
                <a:ea typeface="华文中宋" panose="02010600040101010101" charset="-122"/>
              </a:rPr>
              <a:t>80%</a:t>
            </a:r>
            <a:r>
              <a:rPr lang="zh-CN" altLang="en-US" b="1" noProof="1">
                <a:solidFill>
                  <a:prstClr val="white"/>
                </a:solidFill>
                <a:latin typeface="华文中宋" panose="02010600040101010101" charset="-122"/>
                <a:ea typeface="华文中宋" panose="02010600040101010101" charset="-122"/>
              </a:rPr>
              <a:t>的省份，正常显示，并从多到少依次排序。</a:t>
            </a:r>
          </a:p>
        </p:txBody>
      </p:sp>
      <p:sp>
        <p:nvSpPr>
          <p:cNvPr id="8" name=" 228">
            <a:extLst>
              <a:ext uri="{FF2B5EF4-FFF2-40B4-BE49-F238E27FC236}">
                <a16:creationId xmlns="" xmlns:a16="http://schemas.microsoft.com/office/drawing/2014/main" id="{5B645047-A6D3-4F31-AF18-58A6CDA6580F}"/>
              </a:ext>
            </a:extLst>
          </p:cNvPr>
          <p:cNvSpPr/>
          <p:nvPr/>
        </p:nvSpPr>
        <p:spPr>
          <a:xfrm>
            <a:off x="467544" y="4725144"/>
            <a:ext cx="2293688" cy="816827"/>
          </a:xfrm>
          <a:prstGeom prst="wedgeRectCallout">
            <a:avLst>
              <a:gd name="adj1" fmla="val 60685"/>
              <a:gd name="adj2" fmla="val 83094"/>
            </a:avLst>
          </a:prstGeom>
          <a:ln/>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1285208" eaLnBrk="1" fontAlgn="auto" hangingPunct="1">
              <a:spcBef>
                <a:spcPts val="0"/>
              </a:spcBef>
              <a:spcAft>
                <a:spcPts val="0"/>
              </a:spcAft>
              <a:defRPr/>
            </a:pPr>
            <a:r>
              <a:rPr lang="zh-CN" altLang="en-US" b="1" dirty="0">
                <a:solidFill>
                  <a:prstClr val="white"/>
                </a:solidFill>
                <a:latin typeface="华文中宋" panose="02010600040101010101" charset="-122"/>
                <a:ea typeface="华文中宋" panose="02010600040101010101" charset="-122"/>
                <a:sym typeface="+mn-ea"/>
              </a:rPr>
              <a:t>指标数据加起来</a:t>
            </a:r>
            <a:endParaRPr lang="zh-CN" altLang="en-US" b="1" noProof="1">
              <a:solidFill>
                <a:prstClr val="white"/>
              </a:solidFill>
              <a:latin typeface="华文中宋" panose="02010600040101010101" charset="-122"/>
              <a:ea typeface="华文中宋" panose="02010600040101010101" charset="-122"/>
            </a:endParaRPr>
          </a:p>
          <a:p>
            <a:pPr algn="ctr" defTabSz="1285208" eaLnBrk="1" fontAlgn="auto" hangingPunct="1">
              <a:spcBef>
                <a:spcPts val="0"/>
              </a:spcBef>
              <a:spcAft>
                <a:spcPts val="0"/>
              </a:spcAft>
              <a:defRPr/>
            </a:pPr>
            <a:r>
              <a:rPr lang="zh-CN" altLang="en-US" b="1" dirty="0">
                <a:solidFill>
                  <a:prstClr val="white"/>
                </a:solidFill>
                <a:latin typeface="华文中宋" panose="02010600040101010101" charset="-122"/>
                <a:ea typeface="华文中宋" panose="02010600040101010101" charset="-122"/>
                <a:sym typeface="+mn-ea"/>
              </a:rPr>
              <a:t>总和占</a:t>
            </a:r>
            <a:r>
              <a:rPr lang="en-US" altLang="zh-CN" b="1" dirty="0">
                <a:solidFill>
                  <a:prstClr val="white"/>
                </a:solidFill>
                <a:latin typeface="华文中宋" panose="02010600040101010101" charset="-122"/>
                <a:ea typeface="华文中宋" panose="02010600040101010101" charset="-122"/>
                <a:sym typeface="+mn-ea"/>
              </a:rPr>
              <a:t>20%</a:t>
            </a:r>
            <a:r>
              <a:rPr lang="zh-CN" altLang="en-US" b="1" dirty="0">
                <a:solidFill>
                  <a:prstClr val="white"/>
                </a:solidFill>
                <a:latin typeface="华文中宋" panose="02010600040101010101" charset="-122"/>
                <a:ea typeface="华文中宋" panose="02010600040101010101" charset="-122"/>
                <a:sym typeface="+mn-ea"/>
              </a:rPr>
              <a:t>的省份，合并显示。</a:t>
            </a:r>
            <a:endParaRPr lang="zh-CN" altLang="en-US" b="1" noProof="1">
              <a:solidFill>
                <a:prstClr val="white"/>
              </a:solidFill>
              <a:latin typeface="华文中宋" panose="02010600040101010101" charset="-122"/>
              <a:ea typeface="华文中宋" panose="02010600040101010101" charset="-122"/>
            </a:endParaRPr>
          </a:p>
        </p:txBody>
      </p:sp>
      <p:pic>
        <p:nvPicPr>
          <p:cNvPr id="1331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0" y="1389330"/>
            <a:ext cx="9144490" cy="48769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68895" y="2673202"/>
            <a:ext cx="3924507" cy="3569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169" y="1387660"/>
            <a:ext cx="9108830" cy="4874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396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3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3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3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3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3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59632" y="476672"/>
            <a:ext cx="7812362" cy="523220"/>
          </a:xfrm>
          <a:prstGeom prst="rect">
            <a:avLst/>
          </a:prstGeom>
          <a:noFill/>
        </p:spPr>
        <p:txBody>
          <a:bodyPr wrap="square" rtlCol="0">
            <a:spAutoFit/>
          </a:bodyPr>
          <a:lstStyle>
            <a:defPPr>
              <a:defRPr lang="zh-CN"/>
            </a:defPPr>
            <a:lvl1pPr>
              <a:defRPr sz="3600" b="1">
                <a:latin typeface="华文中宋" panose="02010600040101010101" pitchFamily="2" charset="-122"/>
                <a:ea typeface="华文中宋" panose="02010600040101010101" pitchFamily="2" charset="-122"/>
              </a:defRPr>
            </a:lvl1pPr>
          </a:lstStyle>
          <a:p>
            <a:r>
              <a:rPr lang="zh-CN" altLang="en-US" sz="2800" dirty="0" smtClean="0"/>
              <a:t>个人数据中心</a:t>
            </a:r>
            <a:r>
              <a:rPr lang="en-US" altLang="zh-CN" sz="2800" dirty="0" smtClean="0"/>
              <a:t>—</a:t>
            </a:r>
            <a:r>
              <a:rPr lang="zh-CN" altLang="en-US" sz="2400" dirty="0" smtClean="0"/>
              <a:t>为用户提供保存信息的个人空间</a:t>
            </a:r>
            <a:endParaRPr lang="zh-CN" altLang="en-US" sz="2400"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484784"/>
            <a:ext cx="8856984" cy="47388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9343" y="2791591"/>
            <a:ext cx="4182227" cy="30636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矩形 6"/>
          <p:cNvSpPr/>
          <p:nvPr/>
        </p:nvSpPr>
        <p:spPr>
          <a:xfrm>
            <a:off x="7452320" y="2348880"/>
            <a:ext cx="504056" cy="432048"/>
          </a:xfrm>
          <a:prstGeom prst="rect">
            <a:avLst/>
          </a:prstGeom>
          <a:solidFill>
            <a:schemeClr val="lt1">
              <a:alpha val="1000"/>
            </a:schemeClr>
          </a:solidFill>
          <a:ln w="317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pic>
        <p:nvPicPr>
          <p:cNvPr id="92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5816" y="1498820"/>
            <a:ext cx="4375754" cy="4877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矩形 8"/>
          <p:cNvSpPr/>
          <p:nvPr/>
        </p:nvSpPr>
        <p:spPr>
          <a:xfrm>
            <a:off x="3779912" y="5877272"/>
            <a:ext cx="2376264" cy="432048"/>
          </a:xfrm>
          <a:prstGeom prst="rect">
            <a:avLst/>
          </a:prstGeom>
          <a:solidFill>
            <a:schemeClr val="lt1">
              <a:alpha val="1000"/>
            </a:schemeClr>
          </a:solidFill>
          <a:ln w="317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pic>
        <p:nvPicPr>
          <p:cNvPr id="922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624" y="1503196"/>
            <a:ext cx="9110774" cy="4858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967" y="1399610"/>
            <a:ext cx="9094298" cy="4891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矩形 12"/>
          <p:cNvSpPr/>
          <p:nvPr/>
        </p:nvSpPr>
        <p:spPr>
          <a:xfrm>
            <a:off x="1619672" y="2060848"/>
            <a:ext cx="2418257" cy="288032"/>
          </a:xfrm>
          <a:prstGeom prst="rect">
            <a:avLst/>
          </a:prstGeom>
          <a:solidFill>
            <a:schemeClr val="lt1">
              <a:alpha val="1000"/>
            </a:schemeClr>
          </a:solidFill>
          <a:ln w="317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pic>
        <p:nvPicPr>
          <p:cNvPr id="922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7413" y="1337445"/>
            <a:ext cx="7019755" cy="5200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5"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668" y="1284088"/>
            <a:ext cx="9047163"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7"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96938" y="2122367"/>
            <a:ext cx="5019675"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8"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62118" y="2155304"/>
            <a:ext cx="5095875" cy="305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5928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2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2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2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2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2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59632" y="476672"/>
            <a:ext cx="7812362" cy="584775"/>
          </a:xfrm>
          <a:prstGeom prst="rect">
            <a:avLst/>
          </a:prstGeom>
          <a:noFill/>
        </p:spPr>
        <p:txBody>
          <a:bodyPr wrap="square" rtlCol="0">
            <a:spAutoFit/>
          </a:bodyPr>
          <a:lstStyle>
            <a:defPPr>
              <a:defRPr lang="zh-CN"/>
            </a:defPPr>
            <a:lvl1pPr>
              <a:defRPr sz="3600" b="1">
                <a:latin typeface="华文中宋" panose="02010600040101010101" pitchFamily="2" charset="-122"/>
                <a:ea typeface="华文中宋" panose="02010600040101010101" pitchFamily="2" charset="-122"/>
              </a:defRPr>
            </a:lvl1pPr>
          </a:lstStyle>
          <a:p>
            <a:r>
              <a:rPr lang="zh-CN" altLang="en-US" sz="3200" dirty="0" smtClean="0"/>
              <a:t>云分析</a:t>
            </a:r>
            <a:r>
              <a:rPr lang="en-US" altLang="zh-CN" sz="3200" dirty="0" smtClean="0"/>
              <a:t>—</a:t>
            </a:r>
            <a:r>
              <a:rPr lang="zh-CN" altLang="en-US" sz="2400" dirty="0" smtClean="0"/>
              <a:t>实现跨库建模</a:t>
            </a:r>
            <a:endParaRPr lang="zh-CN" altLang="en-US" sz="2400" dirty="0"/>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1460868"/>
            <a:ext cx="8949106" cy="4828788"/>
          </a:xfrm>
          <a:prstGeom prst="rect">
            <a:avLst/>
          </a:prstGeom>
        </p:spPr>
      </p:pic>
      <p:sp>
        <p:nvSpPr>
          <p:cNvPr id="5" name="矩形 4"/>
          <p:cNvSpPr/>
          <p:nvPr/>
        </p:nvSpPr>
        <p:spPr>
          <a:xfrm>
            <a:off x="8388424" y="2420888"/>
            <a:ext cx="636728" cy="360040"/>
          </a:xfrm>
          <a:prstGeom prst="rect">
            <a:avLst/>
          </a:prstGeom>
          <a:solidFill>
            <a:schemeClr val="lt1">
              <a:alpha val="1000"/>
            </a:schemeClr>
          </a:solidFill>
          <a:ln w="317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5856" y="2753450"/>
            <a:ext cx="4591050" cy="3143250"/>
          </a:xfrm>
          <a:prstGeom prst="rect">
            <a:avLst/>
          </a:prstGeom>
        </p:spPr>
      </p:pic>
      <p:pic>
        <p:nvPicPr>
          <p:cNvPr id="102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831" y="1465273"/>
            <a:ext cx="8998908" cy="4824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04" y="1465830"/>
            <a:ext cx="9053591" cy="4818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6187" y="1988840"/>
            <a:ext cx="6627813" cy="2495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图片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59832" y="2347313"/>
            <a:ext cx="4552950" cy="3419475"/>
          </a:xfrm>
          <a:prstGeom prst="rect">
            <a:avLst/>
          </a:prstGeom>
        </p:spPr>
      </p:pic>
      <p:pic>
        <p:nvPicPr>
          <p:cNvPr id="10246"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71091" y="2549989"/>
            <a:ext cx="6508965" cy="2509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图片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75631" y="2517465"/>
            <a:ext cx="4524375" cy="3800475"/>
          </a:xfrm>
          <a:prstGeom prst="rect">
            <a:avLst/>
          </a:prstGeom>
        </p:spPr>
      </p:pic>
      <p:pic>
        <p:nvPicPr>
          <p:cNvPr id="10248"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1560" y="1196752"/>
            <a:ext cx="8268676" cy="5492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9" name="Picture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56875" y="1442499"/>
            <a:ext cx="4125550" cy="4653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50" name="Picture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6707" y="1460868"/>
            <a:ext cx="9055606" cy="492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3338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0245"/>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246"/>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24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249"/>
                                        </p:tgtEl>
                                        <p:attrNameLst>
                                          <p:attrName>style.visibility</p:attrName>
                                        </p:attrNameLst>
                                      </p:cBhvr>
                                      <p:to>
                                        <p:strVal val="visible"/>
                                      </p:to>
                                    </p:set>
                                  </p:childTnLst>
                                </p:cTn>
                              </p:par>
                              <p:par>
                                <p:cTn id="47" presetID="1" presetClass="exit" presetSubtype="0" fill="hold" nodeType="withEffect">
                                  <p:stCondLst>
                                    <p:cond delay="0"/>
                                  </p:stCondLst>
                                  <p:childTnLst>
                                    <p:set>
                                      <p:cBhvr>
                                        <p:cTn id="48" dur="1" fill="hold">
                                          <p:stCondLst>
                                            <p:cond delay="0"/>
                                          </p:stCondLst>
                                        </p:cTn>
                                        <p:tgtEl>
                                          <p:spTgt spid="1024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02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313"/>
            <a:ext cx="7885178" cy="5960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664" y="1340768"/>
            <a:ext cx="7279704" cy="5014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5928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15" y="1484784"/>
            <a:ext cx="9021026" cy="4835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矩形 1">
            <a:extLst>
              <a:ext uri="{FF2B5EF4-FFF2-40B4-BE49-F238E27FC236}">
                <a16:creationId xmlns="" xmlns:a16="http://schemas.microsoft.com/office/drawing/2014/main" id="{D0C72C87-7FCC-479F-91CB-1A4D3B1D43BB}"/>
              </a:ext>
            </a:extLst>
          </p:cNvPr>
          <p:cNvSpPr/>
          <p:nvPr/>
        </p:nvSpPr>
        <p:spPr>
          <a:xfrm>
            <a:off x="1259632" y="476672"/>
            <a:ext cx="2646878" cy="584775"/>
          </a:xfrm>
          <a:prstGeom prst="rect">
            <a:avLst/>
          </a:prstGeom>
        </p:spPr>
        <p:txBody>
          <a:bodyPr wrap="none">
            <a:spAutoFit/>
          </a:bodyPr>
          <a:lstStyle/>
          <a:p>
            <a:r>
              <a:rPr lang="zh-CN" altLang="en-US" sz="3200" b="1" dirty="0">
                <a:latin typeface="华文中宋" panose="02010600040101010101" charset="-122"/>
                <a:ea typeface="华文中宋" panose="02010600040101010101" charset="-122"/>
              </a:rPr>
              <a:t>特色售后服务</a:t>
            </a: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9183" y="2632532"/>
            <a:ext cx="6465887" cy="2733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a:extLst>
              <a:ext uri="{FF2B5EF4-FFF2-40B4-BE49-F238E27FC236}">
                <a16:creationId xmlns="" xmlns:a16="http://schemas.microsoft.com/office/drawing/2014/main" id="{F68A12F8-3DAC-4FC4-9782-03218ABEBAAE}"/>
              </a:ext>
            </a:extLst>
          </p:cNvPr>
          <p:cNvSpPr/>
          <p:nvPr/>
        </p:nvSpPr>
        <p:spPr>
          <a:xfrm>
            <a:off x="2195736" y="3030157"/>
            <a:ext cx="2463251" cy="2055027"/>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矩形 5">
            <a:extLst>
              <a:ext uri="{FF2B5EF4-FFF2-40B4-BE49-F238E27FC236}">
                <a16:creationId xmlns="" xmlns:a16="http://schemas.microsoft.com/office/drawing/2014/main" id="{AE59C321-DA12-4AC4-BCA0-FFBA42C33558}"/>
              </a:ext>
            </a:extLst>
          </p:cNvPr>
          <p:cNvSpPr/>
          <p:nvPr/>
        </p:nvSpPr>
        <p:spPr>
          <a:xfrm>
            <a:off x="4962126" y="3023431"/>
            <a:ext cx="2850234" cy="2061753"/>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 name="圆角矩形标注 12">
            <a:extLst>
              <a:ext uri="{FF2B5EF4-FFF2-40B4-BE49-F238E27FC236}">
                <a16:creationId xmlns="" xmlns:a16="http://schemas.microsoft.com/office/drawing/2014/main" id="{9F9AC337-7820-4A56-AA92-4773731C4A61}"/>
              </a:ext>
            </a:extLst>
          </p:cNvPr>
          <p:cNvSpPr/>
          <p:nvPr/>
        </p:nvSpPr>
        <p:spPr>
          <a:xfrm>
            <a:off x="323528" y="2704068"/>
            <a:ext cx="1522492" cy="809166"/>
          </a:xfrm>
          <a:prstGeom prst="wedgeRoundRectCallout">
            <a:avLst>
              <a:gd name="adj1" fmla="val 76459"/>
              <a:gd name="adj2" fmla="val 40949"/>
              <a:gd name="adj3" fmla="val 16667"/>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zh-CN" altLang="en-US" sz="2000" b="1" dirty="0">
                <a:latin typeface="华文中宋" panose="02010600040101010101" charset="-122"/>
                <a:ea typeface="华文中宋" panose="02010600040101010101" charset="-122"/>
              </a:rPr>
              <a:t>与客服联系或留言</a:t>
            </a:r>
          </a:p>
        </p:txBody>
      </p:sp>
      <p:sp>
        <p:nvSpPr>
          <p:cNvPr id="8" name="圆角矩形标注 23">
            <a:extLst>
              <a:ext uri="{FF2B5EF4-FFF2-40B4-BE49-F238E27FC236}">
                <a16:creationId xmlns="" xmlns:a16="http://schemas.microsoft.com/office/drawing/2014/main" id="{40BF60A8-A4B4-4CF2-A21A-48A4B1662B83}"/>
              </a:ext>
            </a:extLst>
          </p:cNvPr>
          <p:cNvSpPr/>
          <p:nvPr/>
        </p:nvSpPr>
        <p:spPr>
          <a:xfrm>
            <a:off x="6980694" y="5070281"/>
            <a:ext cx="1983794" cy="1061663"/>
          </a:xfrm>
          <a:prstGeom prst="wedgeRoundRectCallout">
            <a:avLst>
              <a:gd name="adj1" fmla="val -78888"/>
              <a:gd name="adj2" fmla="val -43760"/>
              <a:gd name="adj3" fmla="val 16667"/>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zh-CN" altLang="en-US" sz="2000" b="1" dirty="0">
                <a:latin typeface="华文中宋" panose="02010600040101010101" charset="-122"/>
                <a:ea typeface="华文中宋" panose="02010600040101010101" charset="-122"/>
              </a:rPr>
              <a:t>可通过视频学习使用操作</a:t>
            </a:r>
            <a:endParaRPr lang="en-US" altLang="zh-CN" sz="2000" b="1" dirty="0">
              <a:latin typeface="华文中宋" panose="02010600040101010101" charset="-122"/>
              <a:ea typeface="华文中宋" panose="02010600040101010101" charset="-122"/>
            </a:endParaRPr>
          </a:p>
        </p:txBody>
      </p:sp>
    </p:spTree>
    <p:extLst>
      <p:ext uri="{BB962C8B-B14F-4D97-AF65-F5344CB8AC3E}">
        <p14:creationId xmlns:p14="http://schemas.microsoft.com/office/powerpoint/2010/main" val="170796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6">
            <a:extLst>
              <a:ext uri="{FF2B5EF4-FFF2-40B4-BE49-F238E27FC236}">
                <a16:creationId xmlns="" xmlns:a16="http://schemas.microsoft.com/office/drawing/2014/main" id="{807ACE30-421B-4810-A0E4-AB494B158F04}"/>
              </a:ext>
            </a:extLst>
          </p:cNvPr>
          <p:cNvSpPr txBox="1"/>
          <p:nvPr/>
        </p:nvSpPr>
        <p:spPr>
          <a:xfrm>
            <a:off x="1259632" y="448799"/>
            <a:ext cx="2954215" cy="584775"/>
          </a:xfrm>
          <a:prstGeom prst="rect">
            <a:avLst/>
          </a:prstGeom>
          <a:noFill/>
        </p:spPr>
        <p:txBody>
          <a:bodyPr wrap="square" rtlCol="0">
            <a:spAutoFit/>
          </a:bodyPr>
          <a:lstStyle/>
          <a:p>
            <a:r>
              <a:rPr lang="zh-CN" altLang="en-US" sz="3200" b="1" dirty="0">
                <a:latin typeface="华文中宋" panose="02010600040101010101" pitchFamily="2" charset="-122"/>
                <a:ea typeface="华文中宋" panose="02010600040101010101" pitchFamily="2" charset="-122"/>
              </a:rPr>
              <a:t>数据定制</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68" y="1412776"/>
            <a:ext cx="9062335" cy="49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a:extLst>
              <a:ext uri="{FF2B5EF4-FFF2-40B4-BE49-F238E27FC236}">
                <a16:creationId xmlns="" xmlns:a16="http://schemas.microsoft.com/office/drawing/2014/main" id="{F68A12F8-3DAC-4FC4-9782-03218ABEBAAE}"/>
              </a:ext>
            </a:extLst>
          </p:cNvPr>
          <p:cNvSpPr/>
          <p:nvPr/>
        </p:nvSpPr>
        <p:spPr>
          <a:xfrm>
            <a:off x="6444209" y="1556792"/>
            <a:ext cx="720080" cy="36768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040" y="1310449"/>
            <a:ext cx="8718590" cy="5173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9975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157" y="1412776"/>
            <a:ext cx="8965476" cy="4855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文本框 2">
            <a:extLst>
              <a:ext uri="{FF2B5EF4-FFF2-40B4-BE49-F238E27FC236}">
                <a16:creationId xmlns="" xmlns:a16="http://schemas.microsoft.com/office/drawing/2014/main" id="{B17EBA06-7C20-42D7-BBAF-A6B01AC10072}"/>
              </a:ext>
            </a:extLst>
          </p:cNvPr>
          <p:cNvSpPr txBox="1"/>
          <p:nvPr/>
        </p:nvSpPr>
        <p:spPr>
          <a:xfrm>
            <a:off x="1370435" y="464234"/>
            <a:ext cx="3235569" cy="584775"/>
          </a:xfrm>
          <a:prstGeom prst="rect">
            <a:avLst/>
          </a:prstGeom>
          <a:noFill/>
        </p:spPr>
        <p:txBody>
          <a:bodyPr wrap="square" rtlCol="0">
            <a:spAutoFit/>
          </a:bodyPr>
          <a:lstStyle/>
          <a:p>
            <a:r>
              <a:rPr lang="zh-CN" altLang="en-US" sz="3200" b="1" dirty="0">
                <a:latin typeface="华文中宋" panose="02010600040101010101" pitchFamily="2" charset="-122"/>
                <a:ea typeface="华文中宋" panose="02010600040101010101" pitchFamily="2" charset="-122"/>
              </a:rPr>
              <a:t>数据狗论坛</a:t>
            </a:r>
          </a:p>
        </p:txBody>
      </p:sp>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608" y="2411654"/>
            <a:ext cx="7632848" cy="2218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263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0"/>
                                  </p:stCondLst>
                                  <p:childTnLst>
                                    <p:set>
                                      <p:cBhvr>
                                        <p:cTn id="6" dur="1" fill="hold">
                                          <p:stCondLst>
                                            <p:cond delay="0"/>
                                          </p:stCondLst>
                                        </p:cTn>
                                        <p:tgtEl>
                                          <p:spTgt spid="163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3"/>
          <p:cNvSpPr txBox="1"/>
          <p:nvPr/>
        </p:nvSpPr>
        <p:spPr>
          <a:xfrm>
            <a:off x="289732" y="1484784"/>
            <a:ext cx="8890000" cy="892552"/>
          </a:xfrm>
          <a:prstGeom prst="rect">
            <a:avLst/>
          </a:prstGeom>
          <a:noFill/>
          <a:ln w="9525">
            <a:noFill/>
          </a:ln>
        </p:spPr>
        <p:txBody>
          <a:bodyPr wrap="square" anchor="t">
            <a:spAutoFit/>
          </a:bodyPr>
          <a:lstStyle/>
          <a:p>
            <a:pPr lvl="0" indent="0" algn="l">
              <a:lnSpc>
                <a:spcPct val="200000"/>
              </a:lnSpc>
            </a:pPr>
            <a:r>
              <a:rPr lang="en-US" altLang="zh-CN" sz="2275" b="1" dirty="0" smtClean="0">
                <a:solidFill>
                  <a:srgbClr val="091D5D"/>
                </a:solidFill>
                <a:latin typeface="华文中宋" panose="02010600040101010101" pitchFamily="2" charset="-122"/>
                <a:ea typeface="华文中宋" panose="02010600040101010101" pitchFamily="2" charset="-122"/>
                <a:sym typeface="Calibri" pitchFamily="34" charset="0"/>
              </a:rPr>
              <a:t>EPS</a:t>
            </a:r>
            <a:r>
              <a:rPr lang="zh-CN" altLang="en-US" sz="2275" b="1" dirty="0" smtClean="0">
                <a:solidFill>
                  <a:srgbClr val="091D5D"/>
                </a:solidFill>
                <a:latin typeface="华文中宋" panose="02010600040101010101" pitchFamily="2" charset="-122"/>
                <a:ea typeface="华文中宋" panose="02010600040101010101" pitchFamily="2" charset="-122"/>
                <a:sym typeface="Calibri" pitchFamily="34" charset="0"/>
              </a:rPr>
              <a:t>是</a:t>
            </a:r>
            <a:r>
              <a:rPr lang="zh-CN" altLang="en-US" sz="2275" b="1" dirty="0">
                <a:solidFill>
                  <a:srgbClr val="091D5D"/>
                </a:solidFill>
                <a:latin typeface="华文中宋" panose="02010600040101010101" pitchFamily="2" charset="-122"/>
                <a:ea typeface="华文中宋" panose="02010600040101010101" pitchFamily="2" charset="-122"/>
                <a:sym typeface="Calibri" pitchFamily="34" charset="0"/>
              </a:rPr>
              <a:t>一个兼具</a:t>
            </a:r>
            <a:r>
              <a:rPr lang="zh-CN" altLang="en-US" sz="2600" b="1" dirty="0">
                <a:solidFill>
                  <a:srgbClr val="DC8240"/>
                </a:solidFill>
                <a:latin typeface="华文中宋" panose="02010600040101010101" pitchFamily="2" charset="-122"/>
                <a:ea typeface="华文中宋" panose="02010600040101010101" pitchFamily="2" charset="-122"/>
                <a:sym typeface="Calibri" pitchFamily="34" charset="0"/>
              </a:rPr>
              <a:t>海量数据</a:t>
            </a:r>
            <a:r>
              <a:rPr lang="zh-CN" altLang="en-US" sz="2275" b="1" dirty="0">
                <a:solidFill>
                  <a:srgbClr val="091D5D"/>
                </a:solidFill>
                <a:latin typeface="华文中宋" panose="02010600040101010101" pitchFamily="2" charset="-122"/>
                <a:ea typeface="华文中宋" panose="02010600040101010101" pitchFamily="2" charset="-122"/>
                <a:sym typeface="Calibri" pitchFamily="34" charset="0"/>
              </a:rPr>
              <a:t>和</a:t>
            </a:r>
            <a:r>
              <a:rPr lang="zh-CN" altLang="en-US" sz="2600" b="1" dirty="0">
                <a:solidFill>
                  <a:srgbClr val="DC8240"/>
                </a:solidFill>
                <a:latin typeface="华文中宋" panose="02010600040101010101" pitchFamily="2" charset="-122"/>
                <a:ea typeface="华文中宋" panose="02010600040101010101" pitchFamily="2" charset="-122"/>
                <a:sym typeface="Calibri" pitchFamily="34" charset="0"/>
              </a:rPr>
              <a:t>分析预测系统</a:t>
            </a:r>
            <a:r>
              <a:rPr lang="zh-CN" altLang="en-US" sz="2275" b="1" dirty="0" smtClean="0">
                <a:solidFill>
                  <a:srgbClr val="091D5D"/>
                </a:solidFill>
                <a:latin typeface="华文中宋" panose="02010600040101010101" pitchFamily="2" charset="-122"/>
                <a:ea typeface="华文中宋" panose="02010600040101010101" pitchFamily="2" charset="-122"/>
                <a:sym typeface="Calibri" pitchFamily="34" charset="0"/>
              </a:rPr>
              <a:t>的综合性信息服务平台</a:t>
            </a:r>
            <a:r>
              <a:rPr lang="zh-CN" altLang="en-US" sz="2275" b="1" dirty="0">
                <a:solidFill>
                  <a:srgbClr val="091D5D"/>
                </a:solidFill>
                <a:latin typeface="华文中宋" panose="02010600040101010101" pitchFamily="2" charset="-122"/>
                <a:ea typeface="华文中宋" panose="02010600040101010101" pitchFamily="2" charset="-122"/>
                <a:sym typeface="Calibri" pitchFamily="34" charset="0"/>
              </a:rPr>
              <a:t>。</a:t>
            </a:r>
          </a:p>
        </p:txBody>
      </p:sp>
      <p:sp>
        <p:nvSpPr>
          <p:cNvPr id="3" name="文本框 5"/>
          <p:cNvSpPr txBox="1"/>
          <p:nvPr/>
        </p:nvSpPr>
        <p:spPr>
          <a:xfrm>
            <a:off x="1547664" y="2492896"/>
            <a:ext cx="6911975" cy="2008402"/>
          </a:xfrm>
          <a:prstGeom prst="rect">
            <a:avLst/>
          </a:prstGeom>
          <a:noFill/>
          <a:ln w="9525">
            <a:noFill/>
          </a:ln>
        </p:spPr>
        <p:txBody>
          <a:bodyPr wrap="square" lIns="43854" tIns="38179" rIns="43854" bIns="38179" anchor="t">
            <a:spAutoFit/>
          </a:bodyPr>
          <a:lstStyle/>
          <a:p>
            <a:pPr lvl="0" indent="0"/>
            <a:r>
              <a:rPr lang="zh-CN" altLang="en-US" sz="2275" b="1" dirty="0">
                <a:solidFill>
                  <a:srgbClr val="091D5D"/>
                </a:solidFill>
                <a:latin typeface="华文中宋" panose="02010600040101010101" pitchFamily="2" charset="-122"/>
                <a:ea typeface="华文中宋" panose="02010600040101010101" pitchFamily="2" charset="-122"/>
                <a:sym typeface="宋体" panose="02010600030101010101" pitchFamily="2" charset="-122"/>
              </a:rPr>
              <a:t>我们让全方位多学科的数据：</a:t>
            </a:r>
          </a:p>
          <a:p>
            <a:pPr lvl="0" indent="0"/>
            <a:endParaRPr lang="zh-CN" altLang="en-US" sz="2275" b="1" dirty="0">
              <a:solidFill>
                <a:srgbClr val="091D5D"/>
              </a:solidFill>
              <a:latin typeface="华文中宋" panose="02010600040101010101" pitchFamily="2" charset="-122"/>
              <a:ea typeface="华文中宋" panose="02010600040101010101" pitchFamily="2" charset="-122"/>
              <a:sym typeface="宋体" panose="02010600030101010101" pitchFamily="2" charset="-122"/>
            </a:endParaRPr>
          </a:p>
          <a:p>
            <a:pPr lvl="0">
              <a:spcBef>
                <a:spcPct val="0"/>
              </a:spcBef>
            </a:pPr>
            <a:r>
              <a:rPr lang="en-US" altLang="zh-CN" sz="2000" b="1" dirty="0" smtClean="0">
                <a:solidFill>
                  <a:srgbClr val="FF0000"/>
                </a:solidFill>
                <a:latin typeface="华文中宋" panose="02010600040101010101" pitchFamily="2" charset="-122"/>
                <a:ea typeface="华文中宋" panose="02010600040101010101" pitchFamily="2" charset="-122"/>
                <a:sym typeface="等线" panose="02010600030101010101" pitchFamily="2" charset="-122"/>
              </a:rPr>
              <a:t>	 </a:t>
            </a:r>
            <a:r>
              <a:rPr lang="zh-CN" altLang="en-US" sz="2000" b="1" dirty="0" smtClean="0">
                <a:solidFill>
                  <a:srgbClr val="FF0000"/>
                </a:solidFill>
                <a:latin typeface="华文中宋" panose="02010600040101010101" pitchFamily="2" charset="-122"/>
                <a:ea typeface="华文中宋" panose="02010600040101010101" pitchFamily="2" charset="-122"/>
                <a:sym typeface="等线" panose="02010600030101010101" pitchFamily="2" charset="-122"/>
              </a:rPr>
              <a:t>查询</a:t>
            </a:r>
            <a:r>
              <a:rPr lang="en-US" altLang="zh-CN" sz="2000" b="1" dirty="0">
                <a:solidFill>
                  <a:srgbClr val="FF0000"/>
                </a:solidFill>
                <a:latin typeface="华文中宋" panose="02010600040101010101" pitchFamily="2" charset="-122"/>
                <a:ea typeface="华文中宋" panose="02010600040101010101" pitchFamily="2" charset="-122"/>
                <a:sym typeface="等线" panose="02010600030101010101" pitchFamily="2" charset="-122"/>
              </a:rPr>
              <a:t>——</a:t>
            </a:r>
            <a:r>
              <a:rPr lang="zh-CN" altLang="en-US" sz="2000" b="1" dirty="0">
                <a:solidFill>
                  <a:srgbClr val="FF0000"/>
                </a:solidFill>
                <a:latin typeface="华文中宋" panose="02010600040101010101" pitchFamily="2" charset="-122"/>
                <a:ea typeface="华文中宋" panose="02010600040101010101" pitchFamily="2" charset="-122"/>
                <a:sym typeface="等线" panose="02010600030101010101" pitchFamily="2" charset="-122"/>
              </a:rPr>
              <a:t>更加轻松</a:t>
            </a:r>
          </a:p>
          <a:p>
            <a:pPr lvl="0">
              <a:spcBef>
                <a:spcPct val="0"/>
              </a:spcBef>
            </a:pPr>
            <a:r>
              <a:rPr lang="zh-CN" altLang="en-US" sz="2000" b="1" dirty="0">
                <a:solidFill>
                  <a:srgbClr val="FF0000"/>
                </a:solidFill>
                <a:latin typeface="华文中宋" panose="02010600040101010101" pitchFamily="2" charset="-122"/>
                <a:ea typeface="华文中宋" panose="02010600040101010101" pitchFamily="2" charset="-122"/>
                <a:sym typeface="等线" panose="02010600030101010101" pitchFamily="2" charset="-122"/>
              </a:rPr>
              <a:t>           </a:t>
            </a:r>
            <a:r>
              <a:rPr lang="zh-CN" altLang="en-US" sz="2000" b="1" dirty="0" smtClean="0">
                <a:solidFill>
                  <a:srgbClr val="FF0000"/>
                </a:solidFill>
                <a:latin typeface="华文中宋" panose="02010600040101010101" pitchFamily="2" charset="-122"/>
                <a:ea typeface="华文中宋" panose="02010600040101010101" pitchFamily="2" charset="-122"/>
                <a:sym typeface="等线" panose="02010600030101010101" pitchFamily="2" charset="-122"/>
              </a:rPr>
              <a:t> 显示</a:t>
            </a:r>
            <a:r>
              <a:rPr lang="en-US" altLang="zh-CN" sz="2000" b="1" dirty="0">
                <a:solidFill>
                  <a:srgbClr val="FF0000"/>
                </a:solidFill>
                <a:latin typeface="华文中宋" panose="02010600040101010101" pitchFamily="2" charset="-122"/>
                <a:ea typeface="华文中宋" panose="02010600040101010101" pitchFamily="2" charset="-122"/>
                <a:sym typeface="等线" panose="02010600030101010101" pitchFamily="2" charset="-122"/>
              </a:rPr>
              <a:t>——</a:t>
            </a:r>
            <a:r>
              <a:rPr lang="zh-CN" altLang="en-US" sz="2000" b="1" dirty="0">
                <a:solidFill>
                  <a:srgbClr val="FF0000"/>
                </a:solidFill>
                <a:latin typeface="华文中宋" panose="02010600040101010101" pitchFamily="2" charset="-122"/>
                <a:ea typeface="华文中宋" panose="02010600040101010101" pitchFamily="2" charset="-122"/>
                <a:sym typeface="等线" panose="02010600030101010101" pitchFamily="2" charset="-122"/>
              </a:rPr>
              <a:t>更加直观</a:t>
            </a:r>
          </a:p>
          <a:p>
            <a:pPr lvl="0">
              <a:spcBef>
                <a:spcPct val="0"/>
              </a:spcBef>
            </a:pPr>
            <a:r>
              <a:rPr lang="zh-CN" altLang="en-US" sz="2000" b="1" dirty="0">
                <a:solidFill>
                  <a:srgbClr val="FF0000"/>
                </a:solidFill>
                <a:latin typeface="华文中宋" panose="02010600040101010101" pitchFamily="2" charset="-122"/>
                <a:ea typeface="华文中宋" panose="02010600040101010101" pitchFamily="2" charset="-122"/>
                <a:sym typeface="等线" panose="02010600030101010101" pitchFamily="2" charset="-122"/>
              </a:rPr>
              <a:t>           </a:t>
            </a:r>
            <a:r>
              <a:rPr lang="zh-CN" altLang="en-US" sz="2000" b="1" dirty="0" smtClean="0">
                <a:solidFill>
                  <a:srgbClr val="FF0000"/>
                </a:solidFill>
                <a:latin typeface="华文中宋" panose="02010600040101010101" pitchFamily="2" charset="-122"/>
                <a:ea typeface="华文中宋" panose="02010600040101010101" pitchFamily="2" charset="-122"/>
                <a:sym typeface="等线" panose="02010600030101010101" pitchFamily="2" charset="-122"/>
              </a:rPr>
              <a:t> 分析</a:t>
            </a:r>
            <a:r>
              <a:rPr lang="en-US" altLang="zh-CN" sz="2000" b="1" dirty="0">
                <a:solidFill>
                  <a:srgbClr val="FF0000"/>
                </a:solidFill>
                <a:latin typeface="华文中宋" panose="02010600040101010101" pitchFamily="2" charset="-122"/>
                <a:ea typeface="华文中宋" panose="02010600040101010101" pitchFamily="2" charset="-122"/>
                <a:sym typeface="等线" panose="02010600030101010101" pitchFamily="2" charset="-122"/>
              </a:rPr>
              <a:t>——</a:t>
            </a:r>
            <a:r>
              <a:rPr lang="zh-CN" altLang="en-US" sz="2000" b="1" dirty="0">
                <a:solidFill>
                  <a:srgbClr val="FF0000"/>
                </a:solidFill>
                <a:latin typeface="华文中宋" panose="02010600040101010101" pitchFamily="2" charset="-122"/>
                <a:ea typeface="华文中宋" panose="02010600040101010101" pitchFamily="2" charset="-122"/>
                <a:sym typeface="等线" panose="02010600030101010101" pitchFamily="2" charset="-122"/>
              </a:rPr>
              <a:t>更加简单</a:t>
            </a:r>
          </a:p>
          <a:p>
            <a:pPr lvl="0">
              <a:spcBef>
                <a:spcPct val="0"/>
              </a:spcBef>
            </a:pPr>
            <a:r>
              <a:rPr lang="zh-CN" altLang="en-US" sz="2000" b="1" dirty="0">
                <a:solidFill>
                  <a:srgbClr val="FF0000"/>
                </a:solidFill>
                <a:latin typeface="华文中宋" panose="02010600040101010101" pitchFamily="2" charset="-122"/>
                <a:ea typeface="华文中宋" panose="02010600040101010101" pitchFamily="2" charset="-122"/>
                <a:sym typeface="等线" panose="02010600030101010101" pitchFamily="2" charset="-122"/>
              </a:rPr>
              <a:t>           </a:t>
            </a:r>
            <a:r>
              <a:rPr lang="zh-CN" altLang="en-US" sz="2000" b="1" dirty="0" smtClean="0">
                <a:solidFill>
                  <a:srgbClr val="FF0000"/>
                </a:solidFill>
                <a:latin typeface="华文中宋" panose="02010600040101010101" pitchFamily="2" charset="-122"/>
                <a:ea typeface="华文中宋" panose="02010600040101010101" pitchFamily="2" charset="-122"/>
                <a:sym typeface="等线" panose="02010600030101010101" pitchFamily="2" charset="-122"/>
              </a:rPr>
              <a:t> 预测</a:t>
            </a:r>
            <a:r>
              <a:rPr lang="en-US" altLang="zh-CN" sz="2000" b="1" dirty="0">
                <a:solidFill>
                  <a:srgbClr val="FF0000"/>
                </a:solidFill>
                <a:latin typeface="华文中宋" panose="02010600040101010101" pitchFamily="2" charset="-122"/>
                <a:ea typeface="华文中宋" panose="02010600040101010101" pitchFamily="2" charset="-122"/>
                <a:sym typeface="等线" panose="02010600030101010101" pitchFamily="2" charset="-122"/>
              </a:rPr>
              <a:t>——</a:t>
            </a:r>
            <a:r>
              <a:rPr lang="zh-CN" altLang="en-US" sz="2000" b="1" dirty="0">
                <a:solidFill>
                  <a:srgbClr val="FF0000"/>
                </a:solidFill>
                <a:latin typeface="华文中宋" panose="02010600040101010101" pitchFamily="2" charset="-122"/>
                <a:ea typeface="华文中宋" panose="02010600040101010101" pitchFamily="2" charset="-122"/>
                <a:sym typeface="等线" panose="02010600030101010101" pitchFamily="2" charset="-122"/>
              </a:rPr>
              <a:t>更加科学</a:t>
            </a:r>
          </a:p>
        </p:txBody>
      </p:sp>
      <p:pic>
        <p:nvPicPr>
          <p:cNvPr id="4" name="Picture 2"/>
          <p:cNvPicPr>
            <a:picLocks noChangeAspect="1" noChangeArrowheads="1"/>
          </p:cNvPicPr>
          <p:nvPr/>
        </p:nvPicPr>
        <p:blipFill>
          <a:blip r:embed="rId2" cstate="print"/>
          <a:srcRect/>
          <a:stretch>
            <a:fillRect/>
          </a:stretch>
        </p:blipFill>
        <p:spPr bwMode="auto">
          <a:xfrm>
            <a:off x="1241400" y="4653136"/>
            <a:ext cx="7332663" cy="1724025"/>
          </a:xfrm>
          <a:prstGeom prst="rect">
            <a:avLst/>
          </a:prstGeom>
          <a:noFill/>
          <a:ln w="9525">
            <a:noFill/>
            <a:miter lim="800000"/>
            <a:headEnd/>
            <a:tailEnd/>
          </a:ln>
        </p:spPr>
      </p:pic>
    </p:spTree>
    <p:extLst>
      <p:ext uri="{BB962C8B-B14F-4D97-AF65-F5344CB8AC3E}">
        <p14:creationId xmlns:p14="http://schemas.microsoft.com/office/powerpoint/2010/main" val="2180682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Mark Pride - River Flows In You (Original Mix) - remix">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598715" y="-765628"/>
            <a:ext cx="457200" cy="609600"/>
          </a:xfrm>
          <a:prstGeom prst="rect">
            <a:avLst/>
          </a:prstGeom>
        </p:spPr>
      </p:pic>
      <p:pic>
        <p:nvPicPr>
          <p:cNvPr id="28" name="图片 27" descr="QQ图片20160927141333">
            <a:extLst>
              <a:ext uri="{FF2B5EF4-FFF2-40B4-BE49-F238E27FC236}">
                <a16:creationId xmlns="" xmlns:a16="http://schemas.microsoft.com/office/drawing/2014/main" id="{C8DBF0FE-E53B-4192-A6CA-1D4782278D6A}"/>
              </a:ext>
            </a:extLst>
          </p:cNvPr>
          <p:cNvPicPr>
            <a:picLocks noChangeAspect="1"/>
          </p:cNvPicPr>
          <p:nvPr/>
        </p:nvPicPr>
        <p:blipFill>
          <a:blip r:embed="rId6" cstate="print"/>
          <a:stretch>
            <a:fillRect/>
          </a:stretch>
        </p:blipFill>
        <p:spPr>
          <a:xfrm>
            <a:off x="6673199" y="4340545"/>
            <a:ext cx="2264045" cy="2263219"/>
          </a:xfrm>
          <a:prstGeom prst="rect">
            <a:avLst/>
          </a:prstGeom>
          <a:noFill/>
          <a:ln w="9525">
            <a:noFill/>
          </a:ln>
        </p:spPr>
      </p:pic>
      <p:grpSp>
        <p:nvGrpSpPr>
          <p:cNvPr id="29" name="组合 28"/>
          <p:cNvGrpSpPr/>
          <p:nvPr/>
        </p:nvGrpSpPr>
        <p:grpSpPr>
          <a:xfrm>
            <a:off x="107504" y="1892273"/>
            <a:ext cx="3960440" cy="3955067"/>
            <a:chOff x="1168951" y="1388371"/>
            <a:chExt cx="4459979" cy="4459980"/>
          </a:xfrm>
        </p:grpSpPr>
        <p:sp>
          <p:nvSpPr>
            <p:cNvPr id="30" name="弧形 29"/>
            <p:cNvSpPr/>
            <p:nvPr/>
          </p:nvSpPr>
          <p:spPr>
            <a:xfrm>
              <a:off x="1370501" y="1589921"/>
              <a:ext cx="4056879" cy="4056879"/>
            </a:xfrm>
            <a:prstGeom prst="arc">
              <a:avLst>
                <a:gd name="adj1" fmla="val 17925647"/>
                <a:gd name="adj2" fmla="val 4452213"/>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sp>
          <p:nvSpPr>
            <p:cNvPr id="31" name="弧形 30"/>
            <p:cNvSpPr/>
            <p:nvPr/>
          </p:nvSpPr>
          <p:spPr>
            <a:xfrm>
              <a:off x="1168951" y="1388371"/>
              <a:ext cx="4459979" cy="4459980"/>
            </a:xfrm>
            <a:prstGeom prst="arc">
              <a:avLst>
                <a:gd name="adj1" fmla="val 6349887"/>
                <a:gd name="adj2" fmla="val 16273080"/>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grpSp>
      <p:grpSp>
        <p:nvGrpSpPr>
          <p:cNvPr id="34" name="组合 33"/>
          <p:cNvGrpSpPr>
            <a:grpSpLocks/>
          </p:cNvGrpSpPr>
          <p:nvPr/>
        </p:nvGrpSpPr>
        <p:grpSpPr bwMode="auto">
          <a:xfrm rot="10800000" flipH="1" flipV="1">
            <a:off x="563808" y="2315203"/>
            <a:ext cx="2864329" cy="3009172"/>
            <a:chOff x="6963437" y="1392790"/>
            <a:chExt cx="626639" cy="626639"/>
          </a:xfrm>
        </p:grpSpPr>
        <p:sp>
          <p:nvSpPr>
            <p:cNvPr id="35" name="椭圆 34"/>
            <p:cNvSpPr/>
            <p:nvPr/>
          </p:nvSpPr>
          <p:spPr>
            <a:xfrm>
              <a:off x="6963437" y="1392790"/>
              <a:ext cx="626639" cy="626639"/>
            </a:xfrm>
            <a:prstGeom prst="ellipse">
              <a:avLst/>
            </a:prstGeom>
            <a:solidFill>
              <a:sysClr val="window" lastClr="FFFFFF">
                <a:lumMod val="95000"/>
              </a:sysClr>
            </a:solidFill>
            <a:ln w="38100" cap="flat" cmpd="sng" algn="ctr">
              <a:solidFill>
                <a:sysClr val="window" lastClr="FFFFFF">
                  <a:lumMod val="95000"/>
                </a:sysClr>
              </a:solidFill>
              <a:prstDash val="solid"/>
            </a:ln>
            <a:effectLst>
              <a:outerShdw blurRad="711200" dist="177800" dir="4200000" algn="t" rotWithShape="0">
                <a:prstClr val="black">
                  <a:alpha val="40000"/>
                </a:prstClr>
              </a:outerShdw>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endParaRPr lang="en-US" sz="3600" kern="0">
                <a:solidFill>
                  <a:sysClr val="window" lastClr="FFFFFF"/>
                </a:solidFill>
                <a:latin typeface="Calibri"/>
                <a:ea typeface="+mn-ea"/>
              </a:endParaRPr>
            </a:p>
          </p:txBody>
        </p:sp>
        <p:sp>
          <p:nvSpPr>
            <p:cNvPr id="36" name="椭圆 35"/>
            <p:cNvSpPr/>
            <p:nvPr/>
          </p:nvSpPr>
          <p:spPr>
            <a:xfrm>
              <a:off x="6999588" y="1428944"/>
              <a:ext cx="554334" cy="554334"/>
            </a:xfrm>
            <a:prstGeom prst="ellipse">
              <a:avLst/>
            </a:prstGeom>
            <a:solidFill>
              <a:schemeClr val="accent1"/>
            </a:solidFill>
            <a:ln w="25400" cap="flat" cmpd="sng" algn="ctr">
              <a:noFill/>
              <a:prstDash val="solid"/>
            </a:ln>
            <a:effectLst>
              <a:innerShdw blurRad="114300">
                <a:prstClr val="black">
                  <a:alpha val="75000"/>
                </a:prstClr>
              </a:innerShdw>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endParaRPr lang="en-US" sz="3600" kern="0">
                <a:solidFill>
                  <a:sysClr val="window" lastClr="FFFFFF"/>
                </a:solidFill>
                <a:latin typeface="Calibri"/>
                <a:ea typeface="+mn-ea"/>
              </a:endParaRPr>
            </a:p>
          </p:txBody>
        </p:sp>
        <p:sp>
          <p:nvSpPr>
            <p:cNvPr id="37" name="椭圆 36"/>
            <p:cNvSpPr/>
            <p:nvPr/>
          </p:nvSpPr>
          <p:spPr>
            <a:xfrm>
              <a:off x="7030550" y="1459906"/>
              <a:ext cx="492413" cy="492414"/>
            </a:xfrm>
            <a:prstGeom prst="ellipse">
              <a:avLst/>
            </a:prstGeom>
            <a:gradFill flip="none" rotWithShape="1">
              <a:gsLst>
                <a:gs pos="0">
                  <a:sysClr val="window" lastClr="FFFFFF">
                    <a:lumMod val="95000"/>
                    <a:shade val="67500"/>
                    <a:satMod val="115000"/>
                  </a:sysClr>
                </a:gs>
                <a:gs pos="100000">
                  <a:sysClr val="window" lastClr="FFFFFF">
                    <a:lumMod val="95000"/>
                    <a:shade val="100000"/>
                    <a:satMod val="115000"/>
                  </a:sysClr>
                </a:gs>
              </a:gsLst>
              <a:lin ang="13500000" scaled="1"/>
              <a:tileRect/>
            </a:gradFill>
            <a:ln w="19050" cap="flat" cmpd="sng" algn="ctr">
              <a:solidFill>
                <a:sysClr val="window" lastClr="FFFFFF">
                  <a:lumMod val="95000"/>
                </a:sysClr>
              </a:solidFill>
              <a:prstDash val="solid"/>
            </a:ln>
            <a:effectLst>
              <a:outerShdw blurRad="50800" dist="38100" dir="5400000" algn="t" rotWithShape="0">
                <a:prstClr val="black">
                  <a:alpha val="40000"/>
                </a:prstClr>
              </a:outerShdw>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endParaRPr lang="en-US" sz="3600" kern="0">
                <a:solidFill>
                  <a:sysClr val="window" lastClr="FFFFFF"/>
                </a:solidFill>
                <a:latin typeface="Calibri"/>
                <a:ea typeface="+mn-ea"/>
              </a:endParaRPr>
            </a:p>
          </p:txBody>
        </p:sp>
      </p:grpSp>
      <p:grpSp>
        <p:nvGrpSpPr>
          <p:cNvPr id="38" name="组合 37"/>
          <p:cNvGrpSpPr>
            <a:grpSpLocks/>
          </p:cNvGrpSpPr>
          <p:nvPr/>
        </p:nvGrpSpPr>
        <p:grpSpPr bwMode="auto">
          <a:xfrm rot="10800000" flipH="1" flipV="1">
            <a:off x="555441" y="1683848"/>
            <a:ext cx="578585" cy="607841"/>
            <a:chOff x="6963437" y="1392790"/>
            <a:chExt cx="626639" cy="626639"/>
          </a:xfrm>
        </p:grpSpPr>
        <p:sp>
          <p:nvSpPr>
            <p:cNvPr id="39" name="椭圆 38"/>
            <p:cNvSpPr/>
            <p:nvPr/>
          </p:nvSpPr>
          <p:spPr>
            <a:xfrm>
              <a:off x="6963437" y="1392790"/>
              <a:ext cx="626639" cy="626639"/>
            </a:xfrm>
            <a:prstGeom prst="ellipse">
              <a:avLst/>
            </a:prstGeom>
            <a:solidFill>
              <a:sysClr val="window" lastClr="FFFFFF">
                <a:lumMod val="95000"/>
              </a:sysClr>
            </a:solidFill>
            <a:ln w="38100" cap="flat" cmpd="sng" algn="ctr">
              <a:solidFill>
                <a:sysClr val="window" lastClr="FFFFFF">
                  <a:lumMod val="95000"/>
                </a:sysClr>
              </a:solidFill>
              <a:prstDash val="solid"/>
            </a:ln>
            <a:effectLst>
              <a:outerShdw blurRad="711200" dist="177800" dir="4200000" algn="t" rotWithShape="0">
                <a:prstClr val="black">
                  <a:alpha val="40000"/>
                </a:prstClr>
              </a:outerShdw>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endParaRPr lang="en-US" sz="3600" kern="0">
                <a:solidFill>
                  <a:sysClr val="window" lastClr="FFFFFF"/>
                </a:solidFill>
                <a:latin typeface="Calibri"/>
                <a:ea typeface="+mn-ea"/>
              </a:endParaRPr>
            </a:p>
          </p:txBody>
        </p:sp>
        <p:sp>
          <p:nvSpPr>
            <p:cNvPr id="40" name="椭圆 39"/>
            <p:cNvSpPr/>
            <p:nvPr/>
          </p:nvSpPr>
          <p:spPr>
            <a:xfrm>
              <a:off x="6999588" y="1428944"/>
              <a:ext cx="554334" cy="554334"/>
            </a:xfrm>
            <a:prstGeom prst="ellipse">
              <a:avLst/>
            </a:prstGeom>
            <a:solidFill>
              <a:schemeClr val="accent1"/>
            </a:solidFill>
            <a:ln w="25400" cap="flat" cmpd="sng" algn="ctr">
              <a:noFill/>
              <a:prstDash val="solid"/>
            </a:ln>
            <a:effectLst>
              <a:innerShdw blurRad="114300">
                <a:prstClr val="black">
                  <a:alpha val="75000"/>
                </a:prstClr>
              </a:innerShdw>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endParaRPr lang="en-US" sz="3600" kern="0">
                <a:solidFill>
                  <a:sysClr val="window" lastClr="FFFFFF"/>
                </a:solidFill>
                <a:latin typeface="Calibri"/>
                <a:ea typeface="+mn-ea"/>
              </a:endParaRPr>
            </a:p>
          </p:txBody>
        </p:sp>
        <p:sp>
          <p:nvSpPr>
            <p:cNvPr id="41" name="椭圆 40"/>
            <p:cNvSpPr/>
            <p:nvPr/>
          </p:nvSpPr>
          <p:spPr>
            <a:xfrm>
              <a:off x="7067253" y="1496611"/>
              <a:ext cx="419009" cy="419006"/>
            </a:xfrm>
            <a:prstGeom prst="ellipse">
              <a:avLst/>
            </a:prstGeom>
            <a:gradFill flip="none" rotWithShape="1">
              <a:gsLst>
                <a:gs pos="0">
                  <a:sysClr val="window" lastClr="FFFFFF">
                    <a:lumMod val="95000"/>
                    <a:shade val="67500"/>
                    <a:satMod val="115000"/>
                  </a:sysClr>
                </a:gs>
                <a:gs pos="100000">
                  <a:sysClr val="window" lastClr="FFFFFF">
                    <a:lumMod val="95000"/>
                    <a:shade val="100000"/>
                    <a:satMod val="115000"/>
                  </a:sysClr>
                </a:gs>
              </a:gsLst>
              <a:lin ang="13500000" scaled="1"/>
              <a:tileRect/>
            </a:gradFill>
            <a:ln w="19050" cap="flat" cmpd="sng" algn="ctr">
              <a:solidFill>
                <a:sysClr val="window" lastClr="FFFFFF">
                  <a:lumMod val="95000"/>
                </a:sysClr>
              </a:solidFill>
              <a:prstDash val="solid"/>
            </a:ln>
            <a:effectLst>
              <a:outerShdw blurRad="50800" dist="38100" dir="5400000" algn="t" rotWithShape="0">
                <a:prstClr val="black">
                  <a:alpha val="40000"/>
                </a:prstClr>
              </a:outerShdw>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endParaRPr lang="en-US" sz="3600" kern="0">
                <a:solidFill>
                  <a:sysClr val="window" lastClr="FFFFFF"/>
                </a:solidFill>
                <a:latin typeface="Calibri"/>
                <a:ea typeface="+mn-ea"/>
              </a:endParaRPr>
            </a:p>
          </p:txBody>
        </p:sp>
      </p:grpSp>
      <p:grpSp>
        <p:nvGrpSpPr>
          <p:cNvPr id="42" name="组合 41"/>
          <p:cNvGrpSpPr>
            <a:grpSpLocks/>
          </p:cNvGrpSpPr>
          <p:nvPr/>
        </p:nvGrpSpPr>
        <p:grpSpPr bwMode="auto">
          <a:xfrm rot="10800000" flipH="1" flipV="1">
            <a:off x="2646068" y="2405815"/>
            <a:ext cx="1327027" cy="1394133"/>
            <a:chOff x="6963437" y="1392790"/>
            <a:chExt cx="626639" cy="626639"/>
          </a:xfrm>
        </p:grpSpPr>
        <p:sp>
          <p:nvSpPr>
            <p:cNvPr id="43" name="椭圆 42"/>
            <p:cNvSpPr/>
            <p:nvPr/>
          </p:nvSpPr>
          <p:spPr>
            <a:xfrm>
              <a:off x="6963437" y="1392790"/>
              <a:ext cx="626639" cy="626639"/>
            </a:xfrm>
            <a:prstGeom prst="ellipse">
              <a:avLst/>
            </a:prstGeom>
            <a:solidFill>
              <a:sysClr val="window" lastClr="FFFFFF">
                <a:lumMod val="95000"/>
              </a:sysClr>
            </a:solidFill>
            <a:ln w="38100" cap="flat" cmpd="sng" algn="ctr">
              <a:solidFill>
                <a:sysClr val="window" lastClr="FFFFFF">
                  <a:lumMod val="95000"/>
                </a:sysClr>
              </a:solidFill>
              <a:prstDash val="solid"/>
            </a:ln>
            <a:effectLst>
              <a:outerShdw blurRad="711200" dist="177800" dir="4200000" algn="t" rotWithShape="0">
                <a:prstClr val="black">
                  <a:alpha val="40000"/>
                </a:prstClr>
              </a:outerShdw>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endParaRPr lang="en-US" sz="3600" kern="0">
                <a:solidFill>
                  <a:sysClr val="window" lastClr="FFFFFF"/>
                </a:solidFill>
                <a:latin typeface="Calibri"/>
                <a:ea typeface="+mn-ea"/>
              </a:endParaRPr>
            </a:p>
          </p:txBody>
        </p:sp>
        <p:sp>
          <p:nvSpPr>
            <p:cNvPr id="44" name="椭圆 43"/>
            <p:cNvSpPr/>
            <p:nvPr/>
          </p:nvSpPr>
          <p:spPr>
            <a:xfrm>
              <a:off x="6999588" y="1428944"/>
              <a:ext cx="554334" cy="554334"/>
            </a:xfrm>
            <a:prstGeom prst="ellipse">
              <a:avLst/>
            </a:prstGeom>
            <a:solidFill>
              <a:schemeClr val="accent1"/>
            </a:solidFill>
            <a:ln w="25400" cap="flat" cmpd="sng" algn="ctr">
              <a:noFill/>
              <a:prstDash val="solid"/>
            </a:ln>
            <a:effectLst>
              <a:innerShdw blurRad="114300">
                <a:prstClr val="black">
                  <a:alpha val="75000"/>
                </a:prstClr>
              </a:innerShdw>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endParaRPr lang="en-US" sz="3600" kern="0">
                <a:solidFill>
                  <a:sysClr val="window" lastClr="FFFFFF"/>
                </a:solidFill>
                <a:latin typeface="Calibri"/>
                <a:ea typeface="+mn-ea"/>
              </a:endParaRPr>
            </a:p>
          </p:txBody>
        </p:sp>
        <p:sp>
          <p:nvSpPr>
            <p:cNvPr id="45" name="椭圆 44"/>
            <p:cNvSpPr/>
            <p:nvPr/>
          </p:nvSpPr>
          <p:spPr>
            <a:xfrm>
              <a:off x="7040638" y="1466516"/>
              <a:ext cx="472239" cy="472238"/>
            </a:xfrm>
            <a:prstGeom prst="ellipse">
              <a:avLst/>
            </a:prstGeom>
            <a:gradFill flip="none" rotWithShape="1">
              <a:gsLst>
                <a:gs pos="0">
                  <a:sysClr val="window" lastClr="FFFFFF">
                    <a:lumMod val="95000"/>
                    <a:shade val="67500"/>
                    <a:satMod val="115000"/>
                  </a:sysClr>
                </a:gs>
                <a:gs pos="100000">
                  <a:sysClr val="window" lastClr="FFFFFF">
                    <a:lumMod val="95000"/>
                    <a:shade val="100000"/>
                    <a:satMod val="115000"/>
                  </a:sysClr>
                </a:gs>
              </a:gsLst>
              <a:lin ang="13500000" scaled="1"/>
              <a:tileRect/>
            </a:gradFill>
            <a:ln w="19050" cap="flat" cmpd="sng" algn="ctr">
              <a:solidFill>
                <a:sysClr val="window" lastClr="FFFFFF">
                  <a:lumMod val="95000"/>
                </a:sysClr>
              </a:solidFill>
              <a:prstDash val="solid"/>
            </a:ln>
            <a:effectLst>
              <a:outerShdw blurRad="50800" dist="38100" dir="5400000" algn="t" rotWithShape="0">
                <a:prstClr val="black">
                  <a:alpha val="40000"/>
                </a:prstClr>
              </a:outerShdw>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endParaRPr lang="en-US" sz="3600" kern="0">
                <a:solidFill>
                  <a:sysClr val="window" lastClr="FFFFFF"/>
                </a:solidFill>
                <a:latin typeface="Calibri"/>
                <a:ea typeface="+mn-ea"/>
              </a:endParaRPr>
            </a:p>
          </p:txBody>
        </p:sp>
      </p:grpSp>
      <p:grpSp>
        <p:nvGrpSpPr>
          <p:cNvPr id="46" name="组合 45"/>
          <p:cNvGrpSpPr>
            <a:grpSpLocks/>
          </p:cNvGrpSpPr>
          <p:nvPr/>
        </p:nvGrpSpPr>
        <p:grpSpPr bwMode="auto">
          <a:xfrm rot="10800000" flipH="1" flipV="1">
            <a:off x="1650227" y="4916609"/>
            <a:ext cx="914422" cy="960663"/>
            <a:chOff x="6963437" y="1392790"/>
            <a:chExt cx="626639" cy="626639"/>
          </a:xfrm>
        </p:grpSpPr>
        <p:sp>
          <p:nvSpPr>
            <p:cNvPr id="47" name="椭圆 46"/>
            <p:cNvSpPr/>
            <p:nvPr/>
          </p:nvSpPr>
          <p:spPr>
            <a:xfrm>
              <a:off x="6963437" y="1392790"/>
              <a:ext cx="626639" cy="626639"/>
            </a:xfrm>
            <a:prstGeom prst="ellipse">
              <a:avLst/>
            </a:prstGeom>
            <a:solidFill>
              <a:sysClr val="window" lastClr="FFFFFF">
                <a:lumMod val="95000"/>
              </a:sysClr>
            </a:solidFill>
            <a:ln w="38100" cap="flat" cmpd="sng" algn="ctr">
              <a:solidFill>
                <a:sysClr val="window" lastClr="FFFFFF">
                  <a:lumMod val="95000"/>
                </a:sysClr>
              </a:solidFill>
              <a:prstDash val="solid"/>
            </a:ln>
            <a:effectLst>
              <a:outerShdw blurRad="711200" dist="177800" dir="4200000" algn="t" rotWithShape="0">
                <a:prstClr val="black">
                  <a:alpha val="40000"/>
                </a:prstClr>
              </a:outerShdw>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endParaRPr lang="en-US" sz="3600" kern="0">
                <a:solidFill>
                  <a:sysClr val="window" lastClr="FFFFFF"/>
                </a:solidFill>
                <a:latin typeface="Calibri"/>
                <a:ea typeface="+mn-ea"/>
              </a:endParaRPr>
            </a:p>
          </p:txBody>
        </p:sp>
        <p:sp>
          <p:nvSpPr>
            <p:cNvPr id="48" name="椭圆 47"/>
            <p:cNvSpPr/>
            <p:nvPr/>
          </p:nvSpPr>
          <p:spPr>
            <a:xfrm>
              <a:off x="6999588" y="1428944"/>
              <a:ext cx="554334" cy="554334"/>
            </a:xfrm>
            <a:prstGeom prst="ellipse">
              <a:avLst/>
            </a:prstGeom>
            <a:solidFill>
              <a:schemeClr val="accent1"/>
            </a:solidFill>
            <a:ln w="25400" cap="flat" cmpd="sng" algn="ctr">
              <a:noFill/>
              <a:prstDash val="solid"/>
            </a:ln>
            <a:effectLst>
              <a:innerShdw blurRad="114300">
                <a:prstClr val="black">
                  <a:alpha val="75000"/>
                </a:prstClr>
              </a:innerShdw>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endParaRPr lang="en-US" sz="3600" kern="0">
                <a:solidFill>
                  <a:sysClr val="window" lastClr="FFFFFF"/>
                </a:solidFill>
                <a:latin typeface="Calibri"/>
                <a:ea typeface="+mn-ea"/>
              </a:endParaRPr>
            </a:p>
          </p:txBody>
        </p:sp>
      </p:grpSp>
      <p:grpSp>
        <p:nvGrpSpPr>
          <p:cNvPr id="49" name="组合 48"/>
          <p:cNvGrpSpPr>
            <a:grpSpLocks/>
          </p:cNvGrpSpPr>
          <p:nvPr/>
        </p:nvGrpSpPr>
        <p:grpSpPr bwMode="auto">
          <a:xfrm rot="10800000" flipH="1" flipV="1">
            <a:off x="2409885" y="1748259"/>
            <a:ext cx="433923" cy="455866"/>
            <a:chOff x="6963437" y="1392790"/>
            <a:chExt cx="626639" cy="626639"/>
          </a:xfrm>
        </p:grpSpPr>
        <p:sp>
          <p:nvSpPr>
            <p:cNvPr id="50" name="椭圆 49"/>
            <p:cNvSpPr/>
            <p:nvPr/>
          </p:nvSpPr>
          <p:spPr>
            <a:xfrm>
              <a:off x="6963437" y="1392790"/>
              <a:ext cx="626639" cy="626639"/>
            </a:xfrm>
            <a:prstGeom prst="ellipse">
              <a:avLst/>
            </a:prstGeom>
            <a:solidFill>
              <a:sysClr val="window" lastClr="FFFFFF">
                <a:lumMod val="95000"/>
              </a:sysClr>
            </a:solidFill>
            <a:ln w="38100" cap="flat" cmpd="sng" algn="ctr">
              <a:solidFill>
                <a:sysClr val="window" lastClr="FFFFFF">
                  <a:lumMod val="95000"/>
                </a:sysClr>
              </a:solidFill>
              <a:prstDash val="solid"/>
            </a:ln>
            <a:effectLst>
              <a:outerShdw blurRad="711200" dist="177800" dir="4200000" algn="t" rotWithShape="0">
                <a:prstClr val="black">
                  <a:alpha val="40000"/>
                </a:prstClr>
              </a:outerShdw>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endParaRPr lang="en-US" sz="3600" kern="0">
                <a:solidFill>
                  <a:sysClr val="window" lastClr="FFFFFF"/>
                </a:solidFill>
                <a:latin typeface="Calibri"/>
                <a:ea typeface="+mn-ea"/>
              </a:endParaRPr>
            </a:p>
          </p:txBody>
        </p:sp>
        <p:sp>
          <p:nvSpPr>
            <p:cNvPr id="51" name="椭圆 50"/>
            <p:cNvSpPr/>
            <p:nvPr/>
          </p:nvSpPr>
          <p:spPr>
            <a:xfrm>
              <a:off x="6999588" y="1428944"/>
              <a:ext cx="554334" cy="554334"/>
            </a:xfrm>
            <a:prstGeom prst="ellipse">
              <a:avLst/>
            </a:prstGeom>
            <a:solidFill>
              <a:schemeClr val="accent1"/>
            </a:solidFill>
            <a:ln w="25400" cap="flat" cmpd="sng" algn="ctr">
              <a:noFill/>
              <a:prstDash val="solid"/>
            </a:ln>
            <a:effectLst>
              <a:innerShdw blurRad="114300">
                <a:prstClr val="black">
                  <a:alpha val="75000"/>
                </a:prstClr>
              </a:innerShdw>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endParaRPr lang="en-US" sz="3600" kern="0">
                <a:solidFill>
                  <a:sysClr val="window" lastClr="FFFFFF"/>
                </a:solidFill>
                <a:latin typeface="Calibri"/>
                <a:ea typeface="+mn-ea"/>
              </a:endParaRPr>
            </a:p>
          </p:txBody>
        </p:sp>
      </p:grpSp>
      <p:sp>
        <p:nvSpPr>
          <p:cNvPr id="52" name="椭圆 24"/>
          <p:cNvSpPr/>
          <p:nvPr/>
        </p:nvSpPr>
        <p:spPr>
          <a:xfrm>
            <a:off x="3007218" y="2841417"/>
            <a:ext cx="588854" cy="563025"/>
          </a:xfrm>
          <a:custGeom>
            <a:avLst/>
            <a:gdLst>
              <a:gd name="T0" fmla="*/ 472622 w 604011"/>
              <a:gd name="T1" fmla="*/ 472622 w 604011"/>
              <a:gd name="T2" fmla="*/ 472622 w 604011"/>
              <a:gd name="T3" fmla="*/ 472622 w 604011"/>
              <a:gd name="T4" fmla="*/ 472622 w 604011"/>
              <a:gd name="T5" fmla="*/ 472622 w 604011"/>
              <a:gd name="T6" fmla="*/ 472622 w 604011"/>
              <a:gd name="T7" fmla="*/ 472622 w 604011"/>
              <a:gd name="T8" fmla="*/ 472622 w 604011"/>
              <a:gd name="T9" fmla="*/ 472622 w 604011"/>
              <a:gd name="T10" fmla="*/ 472622 w 604011"/>
              <a:gd name="T11" fmla="*/ 472622 w 604011"/>
              <a:gd name="T12" fmla="*/ 472622 w 604011"/>
              <a:gd name="T13" fmla="*/ 472622 w 604011"/>
              <a:gd name="T14" fmla="*/ 472622 w 604011"/>
              <a:gd name="T15" fmla="*/ 472622 w 604011"/>
              <a:gd name="T16" fmla="*/ 472622 w 604011"/>
              <a:gd name="T17" fmla="*/ 472622 w 604011"/>
              <a:gd name="T18" fmla="*/ 472622 w 604011"/>
              <a:gd name="T19" fmla="*/ 472622 w 604011"/>
              <a:gd name="T20" fmla="*/ 472622 w 604011"/>
              <a:gd name="T21" fmla="*/ 472622 w 604011"/>
              <a:gd name="T22" fmla="*/ 472622 w 604011"/>
              <a:gd name="T23" fmla="*/ 472622 w 604011"/>
              <a:gd name="T24" fmla="*/ 472622 w 604011"/>
              <a:gd name="T25" fmla="*/ 472622 w 604011"/>
              <a:gd name="T26" fmla="*/ 472622 w 604011"/>
              <a:gd name="T27" fmla="*/ 472622 w 604011"/>
              <a:gd name="T28" fmla="*/ 472622 w 604011"/>
              <a:gd name="T29" fmla="*/ 472622 w 604011"/>
              <a:gd name="T30" fmla="*/ 472622 w 604011"/>
              <a:gd name="T31" fmla="*/ 472622 w 604011"/>
              <a:gd name="T32" fmla="*/ 472622 w 604011"/>
              <a:gd name="T33" fmla="*/ 472622 w 604011"/>
              <a:gd name="T34" fmla="*/ 472622 w 604011"/>
              <a:gd name="T35" fmla="*/ 472622 w 604011"/>
              <a:gd name="T36" fmla="*/ 472622 w 604011"/>
              <a:gd name="T37" fmla="*/ 472622 w 604011"/>
              <a:gd name="T38" fmla="*/ 472622 w 604011"/>
              <a:gd name="T39" fmla="*/ 472622 w 604011"/>
              <a:gd name="T40" fmla="*/ 472622 w 604011"/>
              <a:gd name="T41" fmla="*/ 472622 w 604011"/>
              <a:gd name="T42" fmla="*/ 472622 w 604011"/>
              <a:gd name="T43" fmla="*/ 472622 w 604011"/>
              <a:gd name="T44" fmla="*/ 472622 w 604011"/>
              <a:gd name="T45" fmla="*/ 472622 w 604011"/>
              <a:gd name="T46" fmla="*/ 472622 w 604011"/>
              <a:gd name="T47" fmla="*/ 472622 w 604011"/>
              <a:gd name="T48" fmla="*/ 472622 w 604011"/>
              <a:gd name="T49" fmla="*/ 472622 w 604011"/>
              <a:gd name="T50" fmla="*/ 472622 w 604011"/>
              <a:gd name="T51" fmla="*/ 472622 w 604011"/>
              <a:gd name="T52" fmla="*/ 472622 w 604011"/>
              <a:gd name="T53" fmla="*/ 472622 w 604011"/>
              <a:gd name="T54" fmla="*/ 472622 w 604011"/>
              <a:gd name="T55" fmla="*/ 472622 w 604011"/>
              <a:gd name="T56" fmla="*/ 472622 w 604011"/>
              <a:gd name="T57" fmla="*/ 472622 w 604011"/>
              <a:gd name="T58" fmla="*/ 472622 w 604011"/>
              <a:gd name="T59" fmla="*/ 472622 w 604011"/>
              <a:gd name="T60" fmla="*/ 472622 w 604011"/>
              <a:gd name="T61" fmla="*/ 472622 w 604011"/>
              <a:gd name="T62" fmla="*/ 472622 w 604011"/>
              <a:gd name="T63" fmla="*/ 472622 w 604011"/>
              <a:gd name="T64" fmla="*/ 472622 w 604011"/>
              <a:gd name="T65" fmla="*/ 472622 w 604011"/>
              <a:gd name="T66" fmla="*/ 472622 w 604011"/>
              <a:gd name="T67" fmla="*/ 472622 w 604011"/>
              <a:gd name="T68" fmla="*/ 472622 w 604011"/>
              <a:gd name="T69" fmla="*/ 472622 w 604011"/>
              <a:gd name="T70" fmla="*/ 472622 w 604011"/>
              <a:gd name="T71" fmla="*/ 472622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20" h="1750">
                <a:moveTo>
                  <a:pt x="1536" y="0"/>
                </a:moveTo>
                <a:cubicBezTo>
                  <a:pt x="1332" y="0"/>
                  <a:pt x="1165" y="161"/>
                  <a:pt x="1154" y="363"/>
                </a:cubicBezTo>
                <a:lnTo>
                  <a:pt x="766" y="363"/>
                </a:lnTo>
                <a:cubicBezTo>
                  <a:pt x="755" y="161"/>
                  <a:pt x="588" y="0"/>
                  <a:pt x="384" y="0"/>
                </a:cubicBezTo>
                <a:cubicBezTo>
                  <a:pt x="172" y="0"/>
                  <a:pt x="0" y="173"/>
                  <a:pt x="0" y="384"/>
                </a:cubicBezTo>
                <a:cubicBezTo>
                  <a:pt x="0" y="596"/>
                  <a:pt x="172" y="768"/>
                  <a:pt x="384" y="768"/>
                </a:cubicBezTo>
                <a:cubicBezTo>
                  <a:pt x="447" y="768"/>
                  <a:pt x="506" y="751"/>
                  <a:pt x="559" y="724"/>
                </a:cubicBezTo>
                <a:lnTo>
                  <a:pt x="748" y="1046"/>
                </a:lnTo>
                <a:cubicBezTo>
                  <a:pt x="644" y="1115"/>
                  <a:pt x="576" y="1232"/>
                  <a:pt x="576" y="1366"/>
                </a:cubicBezTo>
                <a:cubicBezTo>
                  <a:pt x="576" y="1577"/>
                  <a:pt x="748" y="1750"/>
                  <a:pt x="960" y="1750"/>
                </a:cubicBezTo>
                <a:cubicBezTo>
                  <a:pt x="1172" y="1750"/>
                  <a:pt x="1344" y="1577"/>
                  <a:pt x="1344" y="1366"/>
                </a:cubicBezTo>
                <a:cubicBezTo>
                  <a:pt x="1344" y="1233"/>
                  <a:pt x="1276" y="1115"/>
                  <a:pt x="1173" y="1046"/>
                </a:cubicBezTo>
                <a:lnTo>
                  <a:pt x="1362" y="724"/>
                </a:lnTo>
                <a:cubicBezTo>
                  <a:pt x="1414" y="752"/>
                  <a:pt x="1473" y="768"/>
                  <a:pt x="1536" y="768"/>
                </a:cubicBezTo>
                <a:cubicBezTo>
                  <a:pt x="1748" y="768"/>
                  <a:pt x="1920" y="596"/>
                  <a:pt x="1920" y="384"/>
                </a:cubicBezTo>
                <a:cubicBezTo>
                  <a:pt x="1920" y="173"/>
                  <a:pt x="1748" y="0"/>
                  <a:pt x="1536" y="0"/>
                </a:cubicBezTo>
                <a:close/>
                <a:moveTo>
                  <a:pt x="307" y="623"/>
                </a:moveTo>
                <a:cubicBezTo>
                  <a:pt x="307" y="623"/>
                  <a:pt x="358" y="597"/>
                  <a:pt x="337" y="548"/>
                </a:cubicBezTo>
                <a:cubicBezTo>
                  <a:pt x="327" y="550"/>
                  <a:pt x="301" y="555"/>
                  <a:pt x="280" y="557"/>
                </a:cubicBezTo>
                <a:cubicBezTo>
                  <a:pt x="259" y="560"/>
                  <a:pt x="241" y="548"/>
                  <a:pt x="237" y="537"/>
                </a:cubicBezTo>
                <a:cubicBezTo>
                  <a:pt x="233" y="527"/>
                  <a:pt x="244" y="508"/>
                  <a:pt x="240" y="502"/>
                </a:cubicBezTo>
                <a:cubicBezTo>
                  <a:pt x="235" y="496"/>
                  <a:pt x="219" y="479"/>
                  <a:pt x="225" y="464"/>
                </a:cubicBezTo>
                <a:cubicBezTo>
                  <a:pt x="230" y="449"/>
                  <a:pt x="228" y="442"/>
                  <a:pt x="228" y="442"/>
                </a:cubicBezTo>
                <a:cubicBezTo>
                  <a:pt x="228" y="442"/>
                  <a:pt x="197" y="436"/>
                  <a:pt x="195" y="425"/>
                </a:cubicBezTo>
                <a:cubicBezTo>
                  <a:pt x="192" y="414"/>
                  <a:pt x="236" y="346"/>
                  <a:pt x="236" y="346"/>
                </a:cubicBezTo>
                <a:cubicBezTo>
                  <a:pt x="236" y="346"/>
                  <a:pt x="227" y="330"/>
                  <a:pt x="224" y="321"/>
                </a:cubicBezTo>
                <a:cubicBezTo>
                  <a:pt x="222" y="312"/>
                  <a:pt x="224" y="265"/>
                  <a:pt x="253" y="211"/>
                </a:cubicBezTo>
                <a:cubicBezTo>
                  <a:pt x="281" y="157"/>
                  <a:pt x="347" y="138"/>
                  <a:pt x="434" y="149"/>
                </a:cubicBezTo>
                <a:cubicBezTo>
                  <a:pt x="521" y="160"/>
                  <a:pt x="573" y="248"/>
                  <a:pt x="573" y="301"/>
                </a:cubicBezTo>
                <a:cubicBezTo>
                  <a:pt x="573" y="406"/>
                  <a:pt x="499" y="455"/>
                  <a:pt x="498" y="493"/>
                </a:cubicBezTo>
                <a:cubicBezTo>
                  <a:pt x="496" y="561"/>
                  <a:pt x="573" y="623"/>
                  <a:pt x="573" y="623"/>
                </a:cubicBezTo>
                <a:lnTo>
                  <a:pt x="307" y="623"/>
                </a:lnTo>
                <a:close/>
                <a:moveTo>
                  <a:pt x="883" y="1604"/>
                </a:moveTo>
                <a:cubicBezTo>
                  <a:pt x="883" y="1604"/>
                  <a:pt x="934" y="1579"/>
                  <a:pt x="913" y="1529"/>
                </a:cubicBezTo>
                <a:cubicBezTo>
                  <a:pt x="904" y="1531"/>
                  <a:pt x="877" y="1536"/>
                  <a:pt x="856" y="1539"/>
                </a:cubicBezTo>
                <a:cubicBezTo>
                  <a:pt x="835" y="1541"/>
                  <a:pt x="817" y="1529"/>
                  <a:pt x="813" y="1518"/>
                </a:cubicBezTo>
                <a:cubicBezTo>
                  <a:pt x="809" y="1508"/>
                  <a:pt x="820" y="1489"/>
                  <a:pt x="816" y="1483"/>
                </a:cubicBezTo>
                <a:cubicBezTo>
                  <a:pt x="811" y="1477"/>
                  <a:pt x="795" y="1460"/>
                  <a:pt x="801" y="1445"/>
                </a:cubicBezTo>
                <a:cubicBezTo>
                  <a:pt x="806" y="1430"/>
                  <a:pt x="804" y="1423"/>
                  <a:pt x="804" y="1423"/>
                </a:cubicBezTo>
                <a:cubicBezTo>
                  <a:pt x="804" y="1423"/>
                  <a:pt x="773" y="1417"/>
                  <a:pt x="771" y="1406"/>
                </a:cubicBezTo>
                <a:cubicBezTo>
                  <a:pt x="768" y="1395"/>
                  <a:pt x="812" y="1327"/>
                  <a:pt x="812" y="1327"/>
                </a:cubicBezTo>
                <a:cubicBezTo>
                  <a:pt x="812" y="1327"/>
                  <a:pt x="803" y="1311"/>
                  <a:pt x="800" y="1302"/>
                </a:cubicBezTo>
                <a:cubicBezTo>
                  <a:pt x="798" y="1293"/>
                  <a:pt x="800" y="1246"/>
                  <a:pt x="829" y="1192"/>
                </a:cubicBezTo>
                <a:cubicBezTo>
                  <a:pt x="857" y="1139"/>
                  <a:pt x="923" y="1119"/>
                  <a:pt x="1010" y="1130"/>
                </a:cubicBezTo>
                <a:cubicBezTo>
                  <a:pt x="1097" y="1141"/>
                  <a:pt x="1149" y="1229"/>
                  <a:pt x="1149" y="1282"/>
                </a:cubicBezTo>
                <a:cubicBezTo>
                  <a:pt x="1149" y="1388"/>
                  <a:pt x="1075" y="1436"/>
                  <a:pt x="1074" y="1474"/>
                </a:cubicBezTo>
                <a:cubicBezTo>
                  <a:pt x="1072" y="1542"/>
                  <a:pt x="1149" y="1604"/>
                  <a:pt x="1149" y="1604"/>
                </a:cubicBezTo>
                <a:lnTo>
                  <a:pt x="883" y="1604"/>
                </a:lnTo>
                <a:close/>
                <a:moveTo>
                  <a:pt x="1135" y="1026"/>
                </a:moveTo>
                <a:cubicBezTo>
                  <a:pt x="1082" y="999"/>
                  <a:pt x="1023" y="982"/>
                  <a:pt x="960" y="982"/>
                </a:cubicBezTo>
                <a:cubicBezTo>
                  <a:pt x="897" y="982"/>
                  <a:pt x="838" y="998"/>
                  <a:pt x="785" y="1026"/>
                </a:cubicBezTo>
                <a:lnTo>
                  <a:pt x="596" y="704"/>
                </a:lnTo>
                <a:cubicBezTo>
                  <a:pt x="694" y="639"/>
                  <a:pt x="759" y="530"/>
                  <a:pt x="766" y="406"/>
                </a:cubicBezTo>
                <a:lnTo>
                  <a:pt x="1154" y="406"/>
                </a:lnTo>
                <a:cubicBezTo>
                  <a:pt x="1161" y="530"/>
                  <a:pt x="1226" y="639"/>
                  <a:pt x="1324" y="704"/>
                </a:cubicBezTo>
                <a:lnTo>
                  <a:pt x="1135" y="1026"/>
                </a:lnTo>
                <a:close/>
                <a:moveTo>
                  <a:pt x="1459" y="623"/>
                </a:moveTo>
                <a:cubicBezTo>
                  <a:pt x="1459" y="623"/>
                  <a:pt x="1510" y="597"/>
                  <a:pt x="1489" y="548"/>
                </a:cubicBezTo>
                <a:cubicBezTo>
                  <a:pt x="1479" y="550"/>
                  <a:pt x="1453" y="555"/>
                  <a:pt x="1432" y="557"/>
                </a:cubicBezTo>
                <a:cubicBezTo>
                  <a:pt x="1411" y="560"/>
                  <a:pt x="1393" y="548"/>
                  <a:pt x="1389" y="537"/>
                </a:cubicBezTo>
                <a:cubicBezTo>
                  <a:pt x="1385" y="527"/>
                  <a:pt x="1396" y="508"/>
                  <a:pt x="1392" y="502"/>
                </a:cubicBezTo>
                <a:cubicBezTo>
                  <a:pt x="1387" y="496"/>
                  <a:pt x="1371" y="479"/>
                  <a:pt x="1377" y="464"/>
                </a:cubicBezTo>
                <a:cubicBezTo>
                  <a:pt x="1382" y="449"/>
                  <a:pt x="1380" y="442"/>
                  <a:pt x="1380" y="442"/>
                </a:cubicBezTo>
                <a:cubicBezTo>
                  <a:pt x="1380" y="442"/>
                  <a:pt x="1350" y="436"/>
                  <a:pt x="1347" y="425"/>
                </a:cubicBezTo>
                <a:cubicBezTo>
                  <a:pt x="1344" y="414"/>
                  <a:pt x="1388" y="346"/>
                  <a:pt x="1388" y="346"/>
                </a:cubicBezTo>
                <a:cubicBezTo>
                  <a:pt x="1388" y="346"/>
                  <a:pt x="1379" y="330"/>
                  <a:pt x="1376" y="321"/>
                </a:cubicBezTo>
                <a:cubicBezTo>
                  <a:pt x="1374" y="312"/>
                  <a:pt x="1376" y="265"/>
                  <a:pt x="1405" y="211"/>
                </a:cubicBezTo>
                <a:cubicBezTo>
                  <a:pt x="1433" y="157"/>
                  <a:pt x="1499" y="138"/>
                  <a:pt x="1586" y="149"/>
                </a:cubicBezTo>
                <a:cubicBezTo>
                  <a:pt x="1673" y="160"/>
                  <a:pt x="1725" y="248"/>
                  <a:pt x="1725" y="301"/>
                </a:cubicBezTo>
                <a:cubicBezTo>
                  <a:pt x="1725" y="406"/>
                  <a:pt x="1651" y="455"/>
                  <a:pt x="1650" y="493"/>
                </a:cubicBezTo>
                <a:cubicBezTo>
                  <a:pt x="1648" y="561"/>
                  <a:pt x="1725" y="623"/>
                  <a:pt x="1725" y="623"/>
                </a:cubicBezTo>
                <a:lnTo>
                  <a:pt x="1459" y="623"/>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3" name="椭圆 35"/>
          <p:cNvSpPr/>
          <p:nvPr/>
        </p:nvSpPr>
        <p:spPr>
          <a:xfrm>
            <a:off x="1907704" y="5132633"/>
            <a:ext cx="443756" cy="457107"/>
          </a:xfrm>
          <a:custGeom>
            <a:avLst/>
            <a:gdLst>
              <a:gd name="T0" fmla="*/ 1312 w 1990"/>
              <a:gd name="T1" fmla="*/ 1552 h 1954"/>
              <a:gd name="T2" fmla="*/ 291 w 1990"/>
              <a:gd name="T3" fmla="*/ 1746 h 1954"/>
              <a:gd name="T4" fmla="*/ 0 w 1990"/>
              <a:gd name="T5" fmla="*/ 540 h 1954"/>
              <a:gd name="T6" fmla="*/ 515 w 1990"/>
              <a:gd name="T7" fmla="*/ 249 h 1954"/>
              <a:gd name="T8" fmla="*/ 1205 w 1990"/>
              <a:gd name="T9" fmla="*/ 0 h 1954"/>
              <a:gd name="T10" fmla="*/ 1496 w 1990"/>
              <a:gd name="T11" fmla="*/ 489 h 1954"/>
              <a:gd name="T12" fmla="*/ 1413 w 1990"/>
              <a:gd name="T13" fmla="*/ 291 h 1954"/>
              <a:gd name="T14" fmla="*/ 802 w 1990"/>
              <a:gd name="T15" fmla="*/ 83 h 1954"/>
              <a:gd name="T16" fmla="*/ 1039 w 1990"/>
              <a:gd name="T17" fmla="*/ 249 h 1954"/>
              <a:gd name="T18" fmla="*/ 1243 w 1990"/>
              <a:gd name="T19" fmla="*/ 499 h 1954"/>
              <a:gd name="T20" fmla="*/ 291 w 1990"/>
              <a:gd name="T21" fmla="*/ 333 h 1954"/>
              <a:gd name="T22" fmla="*/ 83 w 1990"/>
              <a:gd name="T23" fmla="*/ 1455 h 1954"/>
              <a:gd name="T24" fmla="*/ 1039 w 1990"/>
              <a:gd name="T25" fmla="*/ 1663 h 1954"/>
              <a:gd name="T26" fmla="*/ 1641 w 1990"/>
              <a:gd name="T27" fmla="*/ 1453 h 1954"/>
              <a:gd name="T28" fmla="*/ 1138 w 1990"/>
              <a:gd name="T29" fmla="*/ 583 h 1954"/>
              <a:gd name="T30" fmla="*/ 1641 w 1990"/>
              <a:gd name="T31" fmla="*/ 1453 h 1954"/>
              <a:gd name="T32" fmla="*/ 1752 w 1990"/>
              <a:gd name="T33" fmla="*/ 809 h 1954"/>
              <a:gd name="T34" fmla="*/ 1026 w 1990"/>
              <a:gd name="T35" fmla="*/ 1228 h 1954"/>
              <a:gd name="T36" fmla="*/ 1767 w 1990"/>
              <a:gd name="T37" fmla="*/ 1422 h 1954"/>
              <a:gd name="T38" fmla="*/ 1717 w 1990"/>
              <a:gd name="T39" fmla="*/ 1835 h 1954"/>
              <a:gd name="T40" fmla="*/ 1767 w 1990"/>
              <a:gd name="T41" fmla="*/ 1422 h 1954"/>
              <a:gd name="T42" fmla="*/ 1739 w 1990"/>
              <a:gd name="T43" fmla="*/ 1874 h 1954"/>
              <a:gd name="T44" fmla="*/ 1956 w 1990"/>
              <a:gd name="T45" fmla="*/ 1749 h 1954"/>
              <a:gd name="T46" fmla="*/ 249 w 1990"/>
              <a:gd name="T47" fmla="*/ 551 h 1954"/>
              <a:gd name="T48" fmla="*/ 803 w 1990"/>
              <a:gd name="T49" fmla="*/ 613 h 1954"/>
              <a:gd name="T50" fmla="*/ 675 w 1990"/>
              <a:gd name="T51" fmla="*/ 828 h 1954"/>
              <a:gd name="T52" fmla="*/ 249 w 1990"/>
              <a:gd name="T53" fmla="*/ 890 h 1954"/>
              <a:gd name="T54" fmla="*/ 675 w 1990"/>
              <a:gd name="T55" fmla="*/ 828 h 1954"/>
              <a:gd name="T56" fmla="*/ 675 w 1990"/>
              <a:gd name="T57" fmla="*/ 1167 h 1954"/>
              <a:gd name="T58" fmla="*/ 249 w 1990"/>
              <a:gd name="T59" fmla="*/ 1105 h 1954"/>
              <a:gd name="T60" fmla="*/ 249 w 1990"/>
              <a:gd name="T61" fmla="*/ 1444 h 1954"/>
              <a:gd name="T62" fmla="*/ 803 w 1990"/>
              <a:gd name="T63" fmla="*/ 1382 h 1954"/>
              <a:gd name="T64" fmla="*/ 249 w 1990"/>
              <a:gd name="T65" fmla="*/ 1444 h 1954"/>
              <a:gd name="T66" fmla="*/ 1179 w 1990"/>
              <a:gd name="T67" fmla="*/ 961 h 1954"/>
              <a:gd name="T68" fmla="*/ 1300 w 1990"/>
              <a:gd name="T69" fmla="*/ 1219 h 1954"/>
              <a:gd name="T70" fmla="*/ 1604 w 1990"/>
              <a:gd name="T71" fmla="*/ 858 h 1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90" h="1954">
                <a:moveTo>
                  <a:pt x="1231" y="1534"/>
                </a:moveTo>
                <a:cubicBezTo>
                  <a:pt x="1258" y="1542"/>
                  <a:pt x="1285" y="1548"/>
                  <a:pt x="1312" y="1552"/>
                </a:cubicBezTo>
                <a:cubicBezTo>
                  <a:pt x="1272" y="1665"/>
                  <a:pt x="1165" y="1746"/>
                  <a:pt x="1039" y="1746"/>
                </a:cubicBezTo>
                <a:lnTo>
                  <a:pt x="291" y="1746"/>
                </a:lnTo>
                <a:cubicBezTo>
                  <a:pt x="131" y="1746"/>
                  <a:pt x="0" y="1615"/>
                  <a:pt x="0" y="1455"/>
                </a:cubicBezTo>
                <a:lnTo>
                  <a:pt x="0" y="540"/>
                </a:lnTo>
                <a:cubicBezTo>
                  <a:pt x="0" y="380"/>
                  <a:pt x="131" y="249"/>
                  <a:pt x="291" y="249"/>
                </a:cubicBezTo>
                <a:lnTo>
                  <a:pt x="515" y="249"/>
                </a:lnTo>
                <a:cubicBezTo>
                  <a:pt x="535" y="109"/>
                  <a:pt x="656" y="0"/>
                  <a:pt x="802" y="0"/>
                </a:cubicBezTo>
                <a:lnTo>
                  <a:pt x="1205" y="0"/>
                </a:lnTo>
                <a:cubicBezTo>
                  <a:pt x="1366" y="0"/>
                  <a:pt x="1496" y="131"/>
                  <a:pt x="1496" y="291"/>
                </a:cubicBezTo>
                <a:lnTo>
                  <a:pt x="1496" y="489"/>
                </a:lnTo>
                <a:cubicBezTo>
                  <a:pt x="1469" y="484"/>
                  <a:pt x="1441" y="480"/>
                  <a:pt x="1413" y="479"/>
                </a:cubicBezTo>
                <a:lnTo>
                  <a:pt x="1413" y="291"/>
                </a:lnTo>
                <a:cubicBezTo>
                  <a:pt x="1413" y="176"/>
                  <a:pt x="1320" y="83"/>
                  <a:pt x="1205" y="83"/>
                </a:cubicBezTo>
                <a:lnTo>
                  <a:pt x="802" y="83"/>
                </a:lnTo>
                <a:cubicBezTo>
                  <a:pt x="701" y="83"/>
                  <a:pt x="617" y="155"/>
                  <a:pt x="598" y="249"/>
                </a:cubicBezTo>
                <a:lnTo>
                  <a:pt x="1039" y="249"/>
                </a:lnTo>
                <a:cubicBezTo>
                  <a:pt x="1180" y="249"/>
                  <a:pt x="1297" y="349"/>
                  <a:pt x="1324" y="482"/>
                </a:cubicBezTo>
                <a:cubicBezTo>
                  <a:pt x="1297" y="485"/>
                  <a:pt x="1270" y="491"/>
                  <a:pt x="1243" y="499"/>
                </a:cubicBezTo>
                <a:cubicBezTo>
                  <a:pt x="1224" y="404"/>
                  <a:pt x="1140" y="333"/>
                  <a:pt x="1039" y="333"/>
                </a:cubicBezTo>
                <a:lnTo>
                  <a:pt x="291" y="333"/>
                </a:lnTo>
                <a:cubicBezTo>
                  <a:pt x="177" y="333"/>
                  <a:pt x="83" y="426"/>
                  <a:pt x="83" y="540"/>
                </a:cubicBezTo>
                <a:lnTo>
                  <a:pt x="83" y="1455"/>
                </a:lnTo>
                <a:cubicBezTo>
                  <a:pt x="83" y="1569"/>
                  <a:pt x="177" y="1663"/>
                  <a:pt x="291" y="1663"/>
                </a:cubicBezTo>
                <a:lnTo>
                  <a:pt x="1039" y="1663"/>
                </a:lnTo>
                <a:cubicBezTo>
                  <a:pt x="1126" y="1663"/>
                  <a:pt x="1200" y="1609"/>
                  <a:pt x="1231" y="1534"/>
                </a:cubicBezTo>
                <a:close/>
                <a:moveTo>
                  <a:pt x="1641" y="1453"/>
                </a:moveTo>
                <a:cubicBezTo>
                  <a:pt x="1401" y="1591"/>
                  <a:pt x="1093" y="1509"/>
                  <a:pt x="955" y="1269"/>
                </a:cubicBezTo>
                <a:cubicBezTo>
                  <a:pt x="816" y="1029"/>
                  <a:pt x="899" y="722"/>
                  <a:pt x="1138" y="583"/>
                </a:cubicBezTo>
                <a:cubicBezTo>
                  <a:pt x="1378" y="445"/>
                  <a:pt x="1686" y="527"/>
                  <a:pt x="1824" y="767"/>
                </a:cubicBezTo>
                <a:cubicBezTo>
                  <a:pt x="1963" y="1007"/>
                  <a:pt x="1880" y="1314"/>
                  <a:pt x="1641" y="1453"/>
                </a:cubicBezTo>
                <a:close/>
                <a:moveTo>
                  <a:pt x="1599" y="1381"/>
                </a:moveTo>
                <a:cubicBezTo>
                  <a:pt x="1799" y="1266"/>
                  <a:pt x="1868" y="1009"/>
                  <a:pt x="1752" y="809"/>
                </a:cubicBezTo>
                <a:cubicBezTo>
                  <a:pt x="1637" y="608"/>
                  <a:pt x="1380" y="539"/>
                  <a:pt x="1180" y="655"/>
                </a:cubicBezTo>
                <a:cubicBezTo>
                  <a:pt x="980" y="771"/>
                  <a:pt x="911" y="1027"/>
                  <a:pt x="1026" y="1228"/>
                </a:cubicBezTo>
                <a:cubicBezTo>
                  <a:pt x="1142" y="1428"/>
                  <a:pt x="1399" y="1497"/>
                  <a:pt x="1599" y="1381"/>
                </a:cubicBezTo>
                <a:close/>
                <a:moveTo>
                  <a:pt x="1767" y="1422"/>
                </a:moveTo>
                <a:lnTo>
                  <a:pt x="1551" y="1547"/>
                </a:lnTo>
                <a:lnTo>
                  <a:pt x="1717" y="1835"/>
                </a:lnTo>
                <a:lnTo>
                  <a:pt x="1933" y="1710"/>
                </a:lnTo>
                <a:lnTo>
                  <a:pt x="1767" y="1422"/>
                </a:lnTo>
                <a:close/>
                <a:moveTo>
                  <a:pt x="1956" y="1749"/>
                </a:moveTo>
                <a:lnTo>
                  <a:pt x="1739" y="1874"/>
                </a:lnTo>
                <a:cubicBezTo>
                  <a:pt x="1774" y="1934"/>
                  <a:pt x="1850" y="1954"/>
                  <a:pt x="1910" y="1919"/>
                </a:cubicBezTo>
                <a:cubicBezTo>
                  <a:pt x="1969" y="1885"/>
                  <a:pt x="1990" y="1809"/>
                  <a:pt x="1956" y="1749"/>
                </a:cubicBezTo>
                <a:close/>
                <a:moveTo>
                  <a:pt x="803" y="551"/>
                </a:moveTo>
                <a:lnTo>
                  <a:pt x="249" y="551"/>
                </a:lnTo>
                <a:lnTo>
                  <a:pt x="249" y="613"/>
                </a:lnTo>
                <a:lnTo>
                  <a:pt x="803" y="613"/>
                </a:lnTo>
                <a:lnTo>
                  <a:pt x="803" y="551"/>
                </a:lnTo>
                <a:close/>
                <a:moveTo>
                  <a:pt x="675" y="828"/>
                </a:moveTo>
                <a:lnTo>
                  <a:pt x="249" y="828"/>
                </a:lnTo>
                <a:lnTo>
                  <a:pt x="249" y="890"/>
                </a:lnTo>
                <a:lnTo>
                  <a:pt x="675" y="890"/>
                </a:lnTo>
                <a:lnTo>
                  <a:pt x="675" y="828"/>
                </a:lnTo>
                <a:close/>
                <a:moveTo>
                  <a:pt x="249" y="1167"/>
                </a:moveTo>
                <a:lnTo>
                  <a:pt x="675" y="1167"/>
                </a:lnTo>
                <a:lnTo>
                  <a:pt x="675" y="1105"/>
                </a:lnTo>
                <a:lnTo>
                  <a:pt x="249" y="1105"/>
                </a:lnTo>
                <a:lnTo>
                  <a:pt x="249" y="1167"/>
                </a:lnTo>
                <a:close/>
                <a:moveTo>
                  <a:pt x="249" y="1444"/>
                </a:moveTo>
                <a:lnTo>
                  <a:pt x="803" y="1444"/>
                </a:lnTo>
                <a:lnTo>
                  <a:pt x="803" y="1382"/>
                </a:lnTo>
                <a:lnTo>
                  <a:pt x="249" y="1382"/>
                </a:lnTo>
                <a:lnTo>
                  <a:pt x="249" y="1444"/>
                </a:lnTo>
                <a:close/>
                <a:moveTo>
                  <a:pt x="1308" y="1105"/>
                </a:moveTo>
                <a:lnTo>
                  <a:pt x="1179" y="961"/>
                </a:lnTo>
                <a:lnTo>
                  <a:pt x="1118" y="1017"/>
                </a:lnTo>
                <a:lnTo>
                  <a:pt x="1300" y="1219"/>
                </a:lnTo>
                <a:lnTo>
                  <a:pt x="1657" y="922"/>
                </a:lnTo>
                <a:lnTo>
                  <a:pt x="1604" y="858"/>
                </a:lnTo>
                <a:lnTo>
                  <a:pt x="1308" y="110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4" name="文本框 31"/>
          <p:cNvSpPr txBox="1"/>
          <p:nvPr/>
        </p:nvSpPr>
        <p:spPr>
          <a:xfrm>
            <a:off x="1124922" y="3292219"/>
            <a:ext cx="1745253" cy="1048327"/>
          </a:xfrm>
          <a:prstGeom prst="rect">
            <a:avLst/>
          </a:prstGeom>
          <a:noFill/>
        </p:spPr>
        <p:txBody>
          <a:bodyPr wrap="square" rtlCol="0">
            <a:spAutoFit/>
            <a:scene3d>
              <a:camera prst="orthographicFront"/>
              <a:lightRig rig="threePt" dir="t"/>
            </a:scene3d>
            <a:sp3d contourW="12700"/>
          </a:bodyPr>
          <a:lstStyle/>
          <a:p>
            <a:pPr algn="ctr"/>
            <a:r>
              <a:rPr lang="en-US" altLang="zh-CN" sz="6000" b="1" dirty="0">
                <a:solidFill>
                  <a:schemeClr val="accent1"/>
                </a:solidFill>
              </a:rPr>
              <a:t>EPS</a:t>
            </a:r>
            <a:endParaRPr lang="zh-CN" altLang="en-US" sz="6000" b="1" dirty="0">
              <a:solidFill>
                <a:schemeClr val="accent1"/>
              </a:solidFill>
            </a:endParaRPr>
          </a:p>
        </p:txBody>
      </p:sp>
      <p:sp>
        <p:nvSpPr>
          <p:cNvPr id="33" name="文本框 32">
            <a:extLst>
              <a:ext uri="{FF2B5EF4-FFF2-40B4-BE49-F238E27FC236}">
                <a16:creationId xmlns="" xmlns:a16="http://schemas.microsoft.com/office/drawing/2014/main" id="{AFEB957B-CDCE-4EAC-89A4-C63BB16374B8}"/>
              </a:ext>
            </a:extLst>
          </p:cNvPr>
          <p:cNvSpPr txBox="1"/>
          <p:nvPr/>
        </p:nvSpPr>
        <p:spPr>
          <a:xfrm>
            <a:off x="3848608" y="1221496"/>
            <a:ext cx="5331904" cy="1938992"/>
          </a:xfrm>
          <a:prstGeom prst="rect">
            <a:avLst/>
          </a:prstGeom>
          <a:noFill/>
        </p:spPr>
        <p:txBody>
          <a:bodyPr wrap="square" rtlCol="0" anchor="t">
            <a:spAutoFit/>
          </a:bodyPr>
          <a:lstStyle/>
          <a:p>
            <a:pPr lvl="0" indent="0">
              <a:lnSpc>
                <a:spcPct val="150000"/>
              </a:lnSpc>
              <a:buClr>
                <a:srgbClr val="000000"/>
              </a:buClr>
            </a:pPr>
            <a:r>
              <a:rPr lang="zh-CN" altLang="en-US" sz="2400" b="1" dirty="0" smtClean="0">
                <a:latin typeface="华文中宋" panose="02010600040101010101" charset="-122"/>
                <a:ea typeface="华文中宋" panose="02010600040101010101" charset="-122"/>
                <a:sym typeface="Rockwell Std" pitchFamily="2" charset="0"/>
              </a:rPr>
              <a:t>          联系我们</a:t>
            </a:r>
            <a:endParaRPr lang="zh-CN" altLang="en-US" sz="2400" b="1" dirty="0">
              <a:latin typeface="华文中宋" panose="02010600040101010101" charset="-122"/>
              <a:ea typeface="华文中宋" panose="02010600040101010101" charset="-122"/>
              <a:sym typeface="Rockwell Std" pitchFamily="2" charset="0"/>
            </a:endParaRPr>
          </a:p>
          <a:p>
            <a:pPr lvl="0" indent="0">
              <a:lnSpc>
                <a:spcPct val="150000"/>
              </a:lnSpc>
              <a:buClr>
                <a:srgbClr val="000000"/>
              </a:buClr>
            </a:pPr>
            <a:r>
              <a:rPr lang="zh-CN" altLang="en-US" sz="2400" b="1" dirty="0">
                <a:latin typeface="华文中宋" panose="02010600040101010101" charset="-122"/>
                <a:ea typeface="华文中宋" panose="02010600040101010101" charset="-122"/>
                <a:sym typeface="Rockwell Std" pitchFamily="2" charset="0"/>
              </a:rPr>
              <a:t>客服电话：</a:t>
            </a:r>
            <a:r>
              <a:rPr lang="en-US" altLang="zh-CN" sz="2400" b="1" dirty="0">
                <a:latin typeface="华文中宋" panose="02010600040101010101" charset="-122"/>
                <a:ea typeface="华文中宋" panose="02010600040101010101" charset="-122"/>
                <a:sym typeface="Rockwell Std" pitchFamily="2" charset="0"/>
              </a:rPr>
              <a:t>010-8578602</a:t>
            </a:r>
            <a:r>
              <a:rPr lang="zh-CN" altLang="en-US" sz="2400" b="1" dirty="0">
                <a:latin typeface="华文中宋" panose="02010600040101010101" charset="-122"/>
                <a:ea typeface="华文中宋" panose="02010600040101010101" charset="-122"/>
                <a:sym typeface="Rockwell Std" pitchFamily="2" charset="0"/>
              </a:rPr>
              <a:t>1</a:t>
            </a:r>
            <a:r>
              <a:rPr lang="en-US" altLang="zh-CN" sz="2400" b="1" dirty="0">
                <a:latin typeface="华文中宋" panose="02010600040101010101" charset="-122"/>
                <a:ea typeface="华文中宋" panose="02010600040101010101" charset="-122"/>
                <a:sym typeface="Rockwell Std" pitchFamily="2" charset="0"/>
              </a:rPr>
              <a:t>  </a:t>
            </a:r>
          </a:p>
          <a:p>
            <a:pPr lvl="0" indent="0">
              <a:lnSpc>
                <a:spcPct val="150000"/>
              </a:lnSpc>
              <a:buClr>
                <a:srgbClr val="000000"/>
              </a:buClr>
            </a:pPr>
            <a:r>
              <a:rPr lang="zh-CN" altLang="en-US" sz="2400" b="1" dirty="0">
                <a:latin typeface="华文中宋" panose="02010600040101010101" charset="-122"/>
                <a:ea typeface="华文中宋" panose="02010600040101010101" charset="-122"/>
                <a:sym typeface="Rockwell Std" pitchFamily="2" charset="0"/>
              </a:rPr>
              <a:t>客服邮箱</a:t>
            </a:r>
            <a:r>
              <a:rPr lang="zh-CN" altLang="en-US" sz="2400" b="1" dirty="0" smtClean="0">
                <a:latin typeface="华文中宋" panose="02010600040101010101" charset="-122"/>
                <a:ea typeface="华文中宋" panose="02010600040101010101" charset="-122"/>
                <a:sym typeface="Rockwell Std" pitchFamily="2" charset="0"/>
              </a:rPr>
              <a:t>：</a:t>
            </a:r>
            <a:r>
              <a:rPr lang="en-US" altLang="zh-CN" sz="2400" b="1" dirty="0" err="1" smtClean="0">
                <a:latin typeface="华文中宋" panose="02010600040101010101" charset="-122"/>
                <a:ea typeface="华文中宋" panose="02010600040101010101" charset="-122"/>
                <a:sym typeface="Rockwell Std" pitchFamily="2" charset="0"/>
              </a:rPr>
              <a:t>service@epsnet.c</a:t>
            </a:r>
            <a:r>
              <a:rPr lang="zh-CN" altLang="en-US" sz="2400" b="1" dirty="0">
                <a:latin typeface="华文中宋" panose="02010600040101010101" charset="-122"/>
                <a:ea typeface="华文中宋" panose="02010600040101010101" charset="-122"/>
                <a:sym typeface="Rockwell Std" pitchFamily="2" charset="0"/>
              </a:rPr>
              <a:t>o</a:t>
            </a:r>
            <a:r>
              <a:rPr lang="en-US" altLang="zh-CN" sz="2400" b="1" dirty="0">
                <a:latin typeface="华文中宋" panose="02010600040101010101" charset="-122"/>
                <a:ea typeface="华文中宋" panose="02010600040101010101" charset="-122"/>
                <a:sym typeface="Rockwell Std" pitchFamily="2" charset="0"/>
              </a:rPr>
              <a:t>m</a:t>
            </a:r>
            <a:r>
              <a:rPr lang="en-US" altLang="zh-CN" sz="3200" b="1" dirty="0">
                <a:latin typeface="华文中宋" panose="02010600040101010101" charset="-122"/>
                <a:ea typeface="华文中宋" panose="02010600040101010101" charset="-122"/>
                <a:sym typeface="Rockwell Std" pitchFamily="2" charset="0"/>
              </a:rPr>
              <a:t>.cn </a:t>
            </a:r>
          </a:p>
        </p:txBody>
      </p:sp>
      <p:sp>
        <p:nvSpPr>
          <p:cNvPr id="2" name="TextBox 1"/>
          <p:cNvSpPr txBox="1"/>
          <p:nvPr/>
        </p:nvSpPr>
        <p:spPr>
          <a:xfrm>
            <a:off x="3117992" y="5324375"/>
            <a:ext cx="3727302" cy="923330"/>
          </a:xfrm>
          <a:prstGeom prst="rect">
            <a:avLst/>
          </a:prstGeom>
          <a:noFill/>
        </p:spPr>
        <p:txBody>
          <a:bodyPr wrap="none" rtlCol="0">
            <a:spAutoFit/>
          </a:bodyPr>
          <a:lstStyle/>
          <a:p>
            <a:r>
              <a:rPr lang="zh-CN" altLang="en-US" sz="5400" b="1" spc="100" dirty="0" smtClean="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感谢聆听！</a:t>
            </a:r>
            <a:endParaRPr lang="zh-CN" altLang="en-US" sz="5400" b="1" spc="100" dirty="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endParaRPr>
          </a:p>
        </p:txBody>
      </p:sp>
    </p:spTree>
    <p:extLst>
      <p:ext uri="{BB962C8B-B14F-4D97-AF65-F5344CB8AC3E}">
        <p14:creationId xmlns:p14="http://schemas.microsoft.com/office/powerpoint/2010/main" val="154532492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audio>
              <p:cMediaNode vol="80000" numSld="999">
                <p:cTn id="2" repeatCount="indefinite" fill="hold" display="0">
                  <p:stCondLst>
                    <p:cond delay="indefinite"/>
                  </p:stCondLst>
                  <p:endCondLst>
                    <p:cond evt="onStopAudio" delay="0">
                      <p:tgtEl>
                        <p:sldTgt/>
                      </p:tgtEl>
                    </p:cond>
                  </p:endCondLst>
                </p:cTn>
                <p:tgtEl>
                  <p:spTgt spid="8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1639" y="476672"/>
            <a:ext cx="6187912" cy="646331"/>
          </a:xfrm>
          <a:prstGeom prst="rect">
            <a:avLst/>
          </a:prstGeom>
          <a:effectLst>
            <a:outerShdw blurRad="50800" dist="38100" algn="l" rotWithShape="0">
              <a:prstClr val="black">
                <a:alpha val="40000"/>
              </a:prstClr>
            </a:outerShdw>
          </a:effectLst>
        </p:spPr>
        <p:txBody>
          <a:bodyPr vert="horz" wrap="square">
            <a:spAutoFit/>
          </a:bodyPr>
          <a:lstStyle>
            <a:defPPr>
              <a:defRPr lang="zh-CN"/>
            </a:defPPr>
            <a:lvl1pPr>
              <a:defRPr sz="3600" b="1">
                <a:latin typeface="华文中宋" panose="02010600040101010101" charset="-122"/>
                <a:ea typeface="华文中宋" panose="02010600040101010101" charset="-122"/>
              </a:defRPr>
            </a:lvl1pPr>
          </a:lstStyle>
          <a:p>
            <a:r>
              <a:rPr lang="en-US" altLang="zh-CN" dirty="0"/>
              <a:t>2018</a:t>
            </a:r>
            <a:r>
              <a:rPr lang="zh-CN" altLang="en-US" dirty="0"/>
              <a:t>年 </a:t>
            </a:r>
            <a:r>
              <a:rPr lang="en-US" altLang="zh-CN" dirty="0"/>
              <a:t>EPS </a:t>
            </a:r>
            <a:r>
              <a:rPr lang="zh-CN" altLang="en-US" dirty="0"/>
              <a:t>数据做了些什么</a:t>
            </a:r>
          </a:p>
        </p:txBody>
      </p:sp>
      <p:graphicFrame>
        <p:nvGraphicFramePr>
          <p:cNvPr id="11" name="图示 10"/>
          <p:cNvGraphicFramePr/>
          <p:nvPr>
            <p:extLst>
              <p:ext uri="{D42A27DB-BD31-4B8C-83A1-F6EECF244321}">
                <p14:modId xmlns:p14="http://schemas.microsoft.com/office/powerpoint/2010/main" val="2315615369"/>
              </p:ext>
            </p:extLst>
          </p:nvPr>
        </p:nvGraphicFramePr>
        <p:xfrm>
          <a:off x="467544" y="1844824"/>
          <a:ext cx="5688632"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矩形 3"/>
          <p:cNvSpPr/>
          <p:nvPr/>
        </p:nvSpPr>
        <p:spPr>
          <a:xfrm>
            <a:off x="4425595" y="1772816"/>
            <a:ext cx="4682081" cy="1961509"/>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zh-CN" altLang="en-US" sz="1400" dirty="0">
                <a:latin typeface="华文中宋" panose="02010600040101010101" pitchFamily="2" charset="-122"/>
                <a:ea typeface="华文中宋" panose="02010600040101010101" pitchFamily="2" charset="-122"/>
              </a:rPr>
              <a:t>数据来源于各省统计局，是用于研究各县市社会经济发展变化情况的数据库。指标围绕国民经济核算、人口、就业人员和职工工资、固定资产投资、能源、财政、价格指数、人民生活、城市建设、农业、工业、建筑业、运输和邮电业、国内贸易、对外经济贸易、旅游、金融业、科技、教育、文化、卫生、社会福利和其他等方面，全面展现了各县市的发展和建设情况。各数据库指标以省为统计范围，更具地区特色，为区域经济相关研究人员提供丰富、详实的数据支持。</a:t>
            </a:r>
          </a:p>
        </p:txBody>
      </p:sp>
      <p:sp>
        <p:nvSpPr>
          <p:cNvPr id="5" name="矩形标注 4"/>
          <p:cNvSpPr/>
          <p:nvPr/>
        </p:nvSpPr>
        <p:spPr>
          <a:xfrm>
            <a:off x="4448896" y="2185428"/>
            <a:ext cx="4682081" cy="1224136"/>
          </a:xfrm>
          <a:prstGeom prst="wedgeRectCallout">
            <a:avLst>
              <a:gd name="adj1" fmla="val -49015"/>
              <a:gd name="adj2" fmla="val 189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华文中宋" panose="02010600040101010101" pitchFamily="2" charset="-122"/>
                <a:ea typeface="华文中宋" panose="02010600040101010101" pitchFamily="2" charset="-122"/>
              </a:rPr>
              <a:t>数据来源于中国煤炭运销</a:t>
            </a:r>
            <a:r>
              <a:rPr lang="zh-CN" altLang="en-US" sz="1400" dirty="0" smtClean="0">
                <a:latin typeface="华文中宋" panose="02010600040101010101" pitchFamily="2" charset="-122"/>
                <a:ea typeface="华文中宋" panose="02010600040101010101" pitchFamily="2" charset="-122"/>
              </a:rPr>
              <a:t>协会，提供</a:t>
            </a:r>
            <a:r>
              <a:rPr lang="zh-CN" altLang="en-US" sz="1400" dirty="0">
                <a:latin typeface="华文中宋" panose="02010600040101010101" pitchFamily="2" charset="-122"/>
                <a:ea typeface="华文中宋" panose="02010600040101010101" pitchFamily="2" charset="-122"/>
              </a:rPr>
              <a:t>了煤炭生产、运输、消费、价格及相关行业的数据，全面、详细的反映了煤炭市场的变化及各项指标水平。数据起始于</a:t>
            </a:r>
            <a:r>
              <a:rPr lang="en-US" altLang="zh-CN" sz="1400" dirty="0">
                <a:latin typeface="华文中宋" panose="02010600040101010101" pitchFamily="2" charset="-122"/>
                <a:ea typeface="华文中宋" panose="02010600040101010101" pitchFamily="2" charset="-122"/>
              </a:rPr>
              <a:t>1989</a:t>
            </a:r>
            <a:r>
              <a:rPr lang="zh-CN" altLang="en-US" sz="1400" dirty="0">
                <a:latin typeface="华文中宋" panose="02010600040101010101" pitchFamily="2" charset="-122"/>
                <a:ea typeface="华文中宋" panose="02010600040101010101" pitchFamily="2" charset="-122"/>
              </a:rPr>
              <a:t>年，年、月度更新。</a:t>
            </a:r>
          </a:p>
        </p:txBody>
      </p:sp>
      <p:sp>
        <p:nvSpPr>
          <p:cNvPr id="3" name="矩形 2"/>
          <p:cNvSpPr/>
          <p:nvPr/>
        </p:nvSpPr>
        <p:spPr>
          <a:xfrm>
            <a:off x="4427984" y="2185428"/>
            <a:ext cx="4682909" cy="122413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CN" altLang="en-US" sz="1400" dirty="0">
                <a:latin typeface="华文中宋" panose="02010600040101010101" pitchFamily="2" charset="-122"/>
                <a:ea typeface="华文中宋" panose="02010600040101010101" pitchFamily="2" charset="-122"/>
              </a:rPr>
              <a:t>数据来源于中国保监会，是用于研究我国各地区各保险公司保险业务及经营发展状况的数据库。此数据库提供了全国，</a:t>
            </a:r>
            <a:r>
              <a:rPr lang="en-US" altLang="zh-CN" sz="1400" dirty="0">
                <a:latin typeface="华文中宋" panose="02010600040101010101" pitchFamily="2" charset="-122"/>
                <a:ea typeface="华文中宋" panose="02010600040101010101" pitchFamily="2" charset="-122"/>
              </a:rPr>
              <a:t>31</a:t>
            </a:r>
            <a:r>
              <a:rPr lang="zh-CN" altLang="en-US" sz="1400" dirty="0">
                <a:latin typeface="华文中宋" panose="02010600040101010101" pitchFamily="2" charset="-122"/>
                <a:ea typeface="华文中宋" panose="02010600040101010101" pitchFamily="2" charset="-122"/>
              </a:rPr>
              <a:t>个省、自治区、直辖市，</a:t>
            </a:r>
            <a:r>
              <a:rPr lang="en-US" altLang="zh-CN" sz="1400" dirty="0">
                <a:latin typeface="华文中宋" panose="02010600040101010101" pitchFamily="2" charset="-122"/>
                <a:ea typeface="华文中宋" panose="02010600040101010101" pitchFamily="2" charset="-122"/>
              </a:rPr>
              <a:t>340</a:t>
            </a:r>
            <a:r>
              <a:rPr lang="zh-CN" altLang="en-US" sz="1400" dirty="0">
                <a:latin typeface="华文中宋" panose="02010600040101010101" pitchFamily="2" charset="-122"/>
                <a:ea typeface="华文中宋" panose="02010600040101010101" pitchFamily="2" charset="-122"/>
              </a:rPr>
              <a:t>个地级市和</a:t>
            </a:r>
            <a:r>
              <a:rPr lang="en-US" altLang="zh-CN" sz="1400" dirty="0">
                <a:latin typeface="华文中宋" panose="02010600040101010101" pitchFamily="2" charset="-122"/>
                <a:ea typeface="华文中宋" panose="02010600040101010101" pitchFamily="2" charset="-122"/>
              </a:rPr>
              <a:t>200</a:t>
            </a:r>
            <a:r>
              <a:rPr lang="zh-CN" altLang="en-US" sz="1400" dirty="0">
                <a:latin typeface="华文中宋" panose="02010600040101010101" pitchFamily="2" charset="-122"/>
                <a:ea typeface="华文中宋" panose="02010600040101010101" pitchFamily="2" charset="-122"/>
              </a:rPr>
              <a:t>多家保险公司的数据</a:t>
            </a:r>
          </a:p>
        </p:txBody>
      </p:sp>
    </p:spTree>
    <p:extLst>
      <p:ext uri="{BB962C8B-B14F-4D97-AF65-F5344CB8AC3E}">
        <p14:creationId xmlns:p14="http://schemas.microsoft.com/office/powerpoint/2010/main" val="2296499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3" grpId="0" animBg="1"/>
      <p:bldP spid="3"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20482"/>
          <p:cNvSpPr txBox="1"/>
          <p:nvPr/>
        </p:nvSpPr>
        <p:spPr>
          <a:xfrm>
            <a:off x="7833328" y="2403595"/>
            <a:ext cx="1293031" cy="364426"/>
          </a:xfrm>
          <a:prstGeom prst="rect">
            <a:avLst/>
          </a:prstGeom>
          <a:ln/>
        </p:spPr>
        <p:style>
          <a:lnRef idx="1">
            <a:schemeClr val="accent5"/>
          </a:lnRef>
          <a:fillRef idx="3">
            <a:schemeClr val="accent5"/>
          </a:fillRef>
          <a:effectRef idx="2">
            <a:schemeClr val="accent5"/>
          </a:effectRef>
          <a:fontRef idx="minor">
            <a:schemeClr val="lt1"/>
          </a:fontRef>
        </p:style>
        <p:txBody>
          <a:bodyPr wrap="square" lIns="73263" tIns="38179" rIns="73263" bIns="38179" anchor="t">
            <a:spAutoFit/>
          </a:bodyPr>
          <a:lstStyle/>
          <a:p>
            <a:pPr algn="ctr"/>
            <a:r>
              <a:rPr lang="zh-CN" altLang="en-US" sz="1867" b="1" dirty="0" smtClean="0">
                <a:solidFill>
                  <a:schemeClr val="bg1"/>
                </a:solidFill>
                <a:latin typeface="华文中宋" panose="02010600040101010101" charset="-122"/>
                <a:ea typeface="华文中宋" panose="02010600040101010101" charset="-122"/>
              </a:rPr>
              <a:t>来源权威</a:t>
            </a:r>
            <a:endParaRPr lang="zh-CN" altLang="en-US" sz="1867" b="1" dirty="0">
              <a:solidFill>
                <a:schemeClr val="bg1"/>
              </a:solidFill>
              <a:latin typeface="华文中宋" panose="02010600040101010101" charset="-122"/>
              <a:ea typeface="华文中宋" panose="02010600040101010101" charset="-122"/>
            </a:endParaRPr>
          </a:p>
        </p:txBody>
      </p:sp>
      <p:sp>
        <p:nvSpPr>
          <p:cNvPr id="5" name="文本框 20483"/>
          <p:cNvSpPr txBox="1"/>
          <p:nvPr/>
        </p:nvSpPr>
        <p:spPr>
          <a:xfrm>
            <a:off x="7837953" y="3738913"/>
            <a:ext cx="1265010" cy="364426"/>
          </a:xfrm>
          <a:prstGeom prst="rect">
            <a:avLst/>
          </a:prstGeom>
          <a:ln/>
        </p:spPr>
        <p:style>
          <a:lnRef idx="1">
            <a:schemeClr val="accent5"/>
          </a:lnRef>
          <a:fillRef idx="3">
            <a:schemeClr val="accent5"/>
          </a:fillRef>
          <a:effectRef idx="2">
            <a:schemeClr val="accent5"/>
          </a:effectRef>
          <a:fontRef idx="minor">
            <a:schemeClr val="lt1"/>
          </a:fontRef>
        </p:style>
        <p:txBody>
          <a:bodyPr wrap="square" lIns="73263" tIns="38179" rIns="73263" bIns="38179" anchor="t">
            <a:spAutoFit/>
          </a:bodyPr>
          <a:lstStyle/>
          <a:p>
            <a:pPr algn="ctr"/>
            <a:r>
              <a:rPr lang="zh-CN" altLang="en-US" sz="1867" b="1" dirty="0" smtClean="0">
                <a:solidFill>
                  <a:schemeClr val="bg1"/>
                </a:solidFill>
                <a:latin typeface="华文中宋" panose="02010600040101010101" charset="-122"/>
                <a:ea typeface="华文中宋" panose="02010600040101010101" charset="-122"/>
                <a:sym typeface="Arial" panose="020B0604020202020204" pitchFamily="34" charset="0"/>
              </a:rPr>
              <a:t>数据准确</a:t>
            </a:r>
            <a:endParaRPr lang="zh-CN" altLang="en-US" sz="1867" b="1" dirty="0">
              <a:solidFill>
                <a:schemeClr val="bg1"/>
              </a:solidFill>
              <a:latin typeface="华文中宋" panose="02010600040101010101" charset="-122"/>
              <a:ea typeface="华文中宋" panose="02010600040101010101" charset="-122"/>
              <a:sym typeface="Arial" panose="020B0604020202020204" pitchFamily="34" charset="0"/>
            </a:endParaRPr>
          </a:p>
        </p:txBody>
      </p:sp>
      <p:sp>
        <p:nvSpPr>
          <p:cNvPr id="6" name="文本框 20501"/>
          <p:cNvSpPr txBox="1"/>
          <p:nvPr/>
        </p:nvSpPr>
        <p:spPr>
          <a:xfrm>
            <a:off x="7823083" y="3043675"/>
            <a:ext cx="1294751" cy="364426"/>
          </a:xfrm>
          <a:prstGeom prst="rect">
            <a:avLst/>
          </a:prstGeom>
          <a:ln/>
        </p:spPr>
        <p:style>
          <a:lnRef idx="1">
            <a:schemeClr val="accent5"/>
          </a:lnRef>
          <a:fillRef idx="3">
            <a:schemeClr val="accent5"/>
          </a:fillRef>
          <a:effectRef idx="2">
            <a:schemeClr val="accent5"/>
          </a:effectRef>
          <a:fontRef idx="minor">
            <a:schemeClr val="lt1"/>
          </a:fontRef>
        </p:style>
        <p:txBody>
          <a:bodyPr wrap="square" lIns="73263" tIns="38179" rIns="73263" bIns="38179" anchor="t">
            <a:spAutoFit/>
          </a:bodyPr>
          <a:lstStyle/>
          <a:p>
            <a:pPr algn="ctr"/>
            <a:r>
              <a:rPr lang="zh-CN" altLang="en-US" sz="1867" b="1" dirty="0" smtClean="0">
                <a:solidFill>
                  <a:schemeClr val="bg1"/>
                </a:solidFill>
                <a:latin typeface="华文中宋" panose="02010600040101010101" charset="-122"/>
                <a:ea typeface="华文中宋" panose="02010600040101010101" charset="-122"/>
              </a:rPr>
              <a:t>更新及时</a:t>
            </a:r>
            <a:endParaRPr lang="zh-CN" altLang="en-US" sz="1867" b="1" dirty="0">
              <a:solidFill>
                <a:schemeClr val="bg1"/>
              </a:solidFill>
              <a:latin typeface="华文中宋" panose="02010600040101010101" charset="-122"/>
              <a:ea typeface="华文中宋" panose="02010600040101010101" charset="-122"/>
            </a:endParaRPr>
          </a:p>
        </p:txBody>
      </p:sp>
      <p:sp>
        <p:nvSpPr>
          <p:cNvPr id="7" name="文本框 20502"/>
          <p:cNvSpPr txBox="1"/>
          <p:nvPr/>
        </p:nvSpPr>
        <p:spPr>
          <a:xfrm>
            <a:off x="7869018" y="4311783"/>
            <a:ext cx="1265010" cy="364426"/>
          </a:xfrm>
          <a:prstGeom prst="rect">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wrap="square" lIns="73263" tIns="38179" rIns="73263" bIns="38179" anchor="t">
            <a:spAutoFit/>
          </a:bodyPr>
          <a:lstStyle/>
          <a:p>
            <a:pPr algn="ctr"/>
            <a:r>
              <a:rPr lang="zh-CN" altLang="en-US" sz="1867" b="1" dirty="0" smtClean="0">
                <a:solidFill>
                  <a:schemeClr val="bg1"/>
                </a:solidFill>
                <a:latin typeface="华文中宋" panose="02010600040101010101" charset="-122"/>
                <a:ea typeface="华文中宋" panose="02010600040101010101" charset="-122"/>
              </a:rPr>
              <a:t>查询便捷</a:t>
            </a:r>
            <a:endParaRPr lang="zh-CN" altLang="en-US" sz="1867" b="1" dirty="0">
              <a:solidFill>
                <a:schemeClr val="bg1"/>
              </a:solidFill>
              <a:latin typeface="华文中宋" panose="02010600040101010101" charset="-122"/>
              <a:ea typeface="华文中宋" panose="02010600040101010101" charset="-122"/>
            </a:endParaRPr>
          </a:p>
        </p:txBody>
      </p:sp>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0"/>
            <a:ext cx="7416824" cy="6858000"/>
          </a:xfrm>
          <a:prstGeom prst="rect">
            <a:avLst/>
          </a:prstGeom>
        </p:spPr>
      </p:pic>
    </p:spTree>
    <p:extLst>
      <p:ext uri="{BB962C8B-B14F-4D97-AF65-F5344CB8AC3E}">
        <p14:creationId xmlns:p14="http://schemas.microsoft.com/office/powerpoint/2010/main" val="4037921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100000">
                                          <p:val>
                                            <p:strVal val="#ppt_x"/>
                                          </p:val>
                                        </p:tav>
                                      </p:tavLst>
                                    </p:anim>
                                    <p:anim calcmode="lin" valueType="num">
                                      <p:cBhvr>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animBg="1"/>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02590" y="476672"/>
            <a:ext cx="6187912" cy="646331"/>
          </a:xfrm>
          <a:prstGeom prst="rect">
            <a:avLst/>
          </a:prstGeom>
          <a:noFill/>
        </p:spPr>
        <p:txBody>
          <a:bodyPr wrap="square" rtlCol="0">
            <a:spAutoFit/>
          </a:bodyPr>
          <a:lstStyle>
            <a:defPPr>
              <a:defRPr lang="zh-CN"/>
            </a:defPPr>
            <a:lvl1pPr>
              <a:defRPr sz="4000" b="1">
                <a:latin typeface="华文中宋" panose="02010600040101010101" pitchFamily="2" charset="-122"/>
                <a:ea typeface="华文中宋" panose="02010600040101010101" pitchFamily="2" charset="-122"/>
              </a:defRPr>
            </a:lvl1pPr>
          </a:lstStyle>
          <a:p>
            <a:r>
              <a:rPr lang="zh-CN" altLang="en-US" sz="3600" dirty="0"/>
              <a:t>登录方式</a:t>
            </a: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236" y="1287642"/>
            <a:ext cx="8024228" cy="537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文本框 14"/>
          <p:cNvSpPr txBox="1"/>
          <p:nvPr/>
        </p:nvSpPr>
        <p:spPr>
          <a:xfrm>
            <a:off x="1907704" y="3356992"/>
            <a:ext cx="3832225" cy="382587"/>
          </a:xfrm>
          <a:prstGeom prst="rect">
            <a:avLst/>
          </a:prstGeom>
          <a:noFill/>
          <a:ln w="38100" cap="flat" cmpd="sng">
            <a:solidFill>
              <a:srgbClr val="FF0000"/>
            </a:solidFill>
            <a:prstDash val="solid"/>
            <a:round/>
            <a:headEnd type="none" w="med" len="med"/>
            <a:tailEnd type="none" w="med" len="med"/>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None/>
            </a:pPr>
            <a:endParaRPr lang="zh-CN" altLang="en-US" sz="1800" dirty="0"/>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274192"/>
            <a:ext cx="8648659" cy="537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矩形 2"/>
          <p:cNvSpPr/>
          <p:nvPr/>
        </p:nvSpPr>
        <p:spPr>
          <a:xfrm>
            <a:off x="107504" y="2780928"/>
            <a:ext cx="2880320" cy="3871614"/>
          </a:xfrm>
          <a:prstGeom prst="rect">
            <a:avLst/>
          </a:prstGeom>
          <a:solidFill>
            <a:schemeClr val="lt1">
              <a:alpha val="1000"/>
            </a:schemeClr>
          </a:solidFill>
          <a:ln w="317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Tree>
    <p:extLst>
      <p:ext uri="{BB962C8B-B14F-4D97-AF65-F5344CB8AC3E}">
        <p14:creationId xmlns:p14="http://schemas.microsoft.com/office/powerpoint/2010/main" val="1417697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9"/>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48" y="672696"/>
            <a:ext cx="9059404" cy="5188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矩形标注 16"/>
          <p:cNvSpPr/>
          <p:nvPr/>
        </p:nvSpPr>
        <p:spPr>
          <a:xfrm>
            <a:off x="2339752" y="4497675"/>
            <a:ext cx="2459596" cy="939165"/>
          </a:xfrm>
          <a:prstGeom prst="wedgeRectCallout">
            <a:avLst>
              <a:gd name="adj1" fmla="val -78663"/>
              <a:gd name="adj2" fmla="val 46775"/>
            </a:avLst>
          </a:prstGeom>
          <a:ln/>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lvl="0" indent="0"/>
            <a:r>
              <a:rPr lang="zh-CN" altLang="en-US" b="1" dirty="0">
                <a:solidFill>
                  <a:schemeClr val="bg1"/>
                </a:solidFill>
                <a:latin typeface="华文中宋" panose="02010600040101010101" pitchFamily="2" charset="-122"/>
                <a:ea typeface="华文中宋" panose="02010600040101010101" pitchFamily="2" charset="-122"/>
                <a:sym typeface="Calibri" panose="020F0502020204030204" pitchFamily="34" charset="0"/>
              </a:rPr>
              <a:t>点击任何一个已购买的</a:t>
            </a:r>
            <a:endParaRPr lang="en-US" altLang="zh-CN" b="1" dirty="0">
              <a:solidFill>
                <a:schemeClr val="bg1"/>
              </a:solidFill>
              <a:latin typeface="华文中宋" panose="02010600040101010101" pitchFamily="2" charset="-122"/>
              <a:ea typeface="华文中宋" panose="02010600040101010101" pitchFamily="2" charset="-122"/>
              <a:sym typeface="Calibri" panose="020F0502020204030204" pitchFamily="34" charset="0"/>
            </a:endParaRPr>
          </a:p>
          <a:p>
            <a:pPr lvl="0" indent="0"/>
            <a:r>
              <a:rPr lang="zh-CN" altLang="en-US" b="1" dirty="0">
                <a:solidFill>
                  <a:schemeClr val="bg1"/>
                </a:solidFill>
                <a:latin typeface="华文中宋" panose="02010600040101010101" pitchFamily="2" charset="-122"/>
                <a:ea typeface="华文中宋" panose="02010600040101010101" pitchFamily="2" charset="-122"/>
                <a:sym typeface="Calibri" panose="020F0502020204030204" pitchFamily="34" charset="0"/>
              </a:rPr>
              <a:t>数据库，都可进入</a:t>
            </a:r>
          </a:p>
        </p:txBody>
      </p:sp>
      <p:sp>
        <p:nvSpPr>
          <p:cNvPr id="4" name="矩形标注 14"/>
          <p:cNvSpPr/>
          <p:nvPr/>
        </p:nvSpPr>
        <p:spPr>
          <a:xfrm>
            <a:off x="2555776" y="260649"/>
            <a:ext cx="1416642" cy="726758"/>
          </a:xfrm>
          <a:prstGeom prst="wedgeRectCallout">
            <a:avLst>
              <a:gd name="adj1" fmla="val 102779"/>
              <a:gd name="adj2" fmla="val 28882"/>
            </a:avLst>
          </a:prstGeom>
          <a:ln/>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lvl="0" indent="0"/>
            <a:r>
              <a:rPr lang="zh-CN" altLang="en-US" b="1" dirty="0" smtClean="0">
                <a:solidFill>
                  <a:schemeClr val="bg1"/>
                </a:solidFill>
                <a:latin typeface="华文中宋" panose="02010600040101010101" pitchFamily="2" charset="-122"/>
                <a:ea typeface="华文中宋" panose="02010600040101010101" pitchFamily="2" charset="-122"/>
                <a:sym typeface="Calibri" panose="020F0502020204030204" pitchFamily="34" charset="0"/>
              </a:rPr>
              <a:t>直接</a:t>
            </a:r>
            <a:r>
              <a:rPr lang="zh-CN" altLang="en-US" b="1" dirty="0">
                <a:solidFill>
                  <a:schemeClr val="bg1"/>
                </a:solidFill>
                <a:latin typeface="华文中宋" panose="02010600040101010101" pitchFamily="2" charset="-122"/>
                <a:ea typeface="华文中宋" panose="02010600040101010101" pitchFamily="2" charset="-122"/>
                <a:sym typeface="Calibri" panose="020F0502020204030204" pitchFamily="34" charset="0"/>
              </a:rPr>
              <a:t>点击</a:t>
            </a:r>
            <a:endParaRPr lang="en-US" altLang="zh-CN" b="1" dirty="0">
              <a:solidFill>
                <a:schemeClr val="bg1"/>
              </a:solidFill>
              <a:latin typeface="华文中宋" panose="02010600040101010101" pitchFamily="2" charset="-122"/>
              <a:ea typeface="华文中宋" panose="02010600040101010101" pitchFamily="2" charset="-122"/>
              <a:sym typeface="Calibri" panose="020F0502020204030204" pitchFamily="34" charset="0"/>
            </a:endParaRPr>
          </a:p>
          <a:p>
            <a:pPr lvl="0" indent="0"/>
            <a:r>
              <a:rPr lang="zh-CN" altLang="en-US" b="1" dirty="0">
                <a:solidFill>
                  <a:schemeClr val="bg1"/>
                </a:solidFill>
                <a:latin typeface="华文中宋" panose="02010600040101010101" pitchFamily="2" charset="-122"/>
                <a:ea typeface="华文中宋" panose="02010600040101010101" pitchFamily="2" charset="-122"/>
                <a:sym typeface="Calibri" panose="020F0502020204030204" pitchFamily="34" charset="0"/>
              </a:rPr>
              <a:t>进入数据库 </a:t>
            </a:r>
          </a:p>
        </p:txBody>
      </p:sp>
      <p:sp>
        <p:nvSpPr>
          <p:cNvPr id="5" name="矩形 4"/>
          <p:cNvSpPr/>
          <p:nvPr/>
        </p:nvSpPr>
        <p:spPr>
          <a:xfrm>
            <a:off x="4691908" y="682606"/>
            <a:ext cx="864041" cy="30480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23528" y="5284440"/>
            <a:ext cx="1325097" cy="30480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90680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83" y="1412774"/>
            <a:ext cx="9118017" cy="4824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331639" y="476672"/>
            <a:ext cx="6187912" cy="584775"/>
          </a:xfrm>
          <a:prstGeom prst="rect">
            <a:avLst/>
          </a:prstGeom>
          <a:noFill/>
        </p:spPr>
        <p:txBody>
          <a:bodyPr wrap="square" rtlCol="0">
            <a:spAutoFit/>
          </a:bodyPr>
          <a:lstStyle>
            <a:defPPr>
              <a:defRPr lang="zh-CN"/>
            </a:defPPr>
            <a:lvl1pPr>
              <a:defRPr sz="3600" b="1">
                <a:latin typeface="华文中宋" panose="02010600040101010101" pitchFamily="2" charset="-122"/>
                <a:ea typeface="华文中宋" panose="02010600040101010101" pitchFamily="2" charset="-122"/>
              </a:defRPr>
            </a:lvl1pPr>
          </a:lstStyle>
          <a:p>
            <a:r>
              <a:rPr lang="en-US" altLang="zh-CN" sz="3200" dirty="0"/>
              <a:t>EPS</a:t>
            </a:r>
            <a:r>
              <a:rPr lang="zh-CN" altLang="en-US" sz="3200" dirty="0"/>
              <a:t>数据平台</a:t>
            </a:r>
            <a:r>
              <a:rPr lang="en-US" altLang="zh-CN" sz="3200" dirty="0"/>
              <a:t>V2.0</a:t>
            </a:r>
            <a:r>
              <a:rPr lang="zh-CN" altLang="en-US" sz="3200" dirty="0"/>
              <a:t>界面布局</a:t>
            </a: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45" y="1412774"/>
            <a:ext cx="9034358" cy="4824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文本框 4"/>
          <p:cNvSpPr txBox="1"/>
          <p:nvPr/>
        </p:nvSpPr>
        <p:spPr>
          <a:xfrm>
            <a:off x="-10533" y="6255128"/>
            <a:ext cx="1630205" cy="338554"/>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sz="1600" b="1" dirty="0">
                <a:solidFill>
                  <a:srgbClr val="FF0000"/>
                </a:solidFill>
                <a:latin typeface="华文中宋" panose="02010600040101010101" pitchFamily="2" charset="-122"/>
                <a:ea typeface="华文中宋" panose="02010600040101010101" pitchFamily="2" charset="-122"/>
              </a:rPr>
              <a:t>数据库显示区</a:t>
            </a:r>
          </a:p>
        </p:txBody>
      </p:sp>
      <p:sp>
        <p:nvSpPr>
          <p:cNvPr id="7" name="文本框 7"/>
          <p:cNvSpPr txBox="1"/>
          <p:nvPr/>
        </p:nvSpPr>
        <p:spPr>
          <a:xfrm>
            <a:off x="1547664" y="6237312"/>
            <a:ext cx="1296144" cy="338554"/>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sz="1600" b="1" dirty="0">
                <a:solidFill>
                  <a:srgbClr val="FF0000"/>
                </a:solidFill>
                <a:latin typeface="华文中宋" panose="02010600040101010101" pitchFamily="2" charset="-122"/>
                <a:ea typeface="华文中宋" panose="02010600040101010101" pitchFamily="2" charset="-122"/>
              </a:rPr>
              <a:t>维度设置区</a:t>
            </a:r>
          </a:p>
        </p:txBody>
      </p:sp>
      <p:sp>
        <p:nvSpPr>
          <p:cNvPr id="8" name="文本框 13"/>
          <p:cNvSpPr txBox="1"/>
          <p:nvPr/>
        </p:nvSpPr>
        <p:spPr>
          <a:xfrm>
            <a:off x="4434593" y="6259890"/>
            <a:ext cx="1995488" cy="338554"/>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sz="1600" b="1" dirty="0">
                <a:solidFill>
                  <a:srgbClr val="FF0000"/>
                </a:solidFill>
                <a:latin typeface="华文中宋" panose="02010600040101010101" pitchFamily="2" charset="-122"/>
                <a:ea typeface="华文中宋" panose="02010600040101010101" pitchFamily="2" charset="-122"/>
              </a:rPr>
              <a:t>数据显示区</a:t>
            </a:r>
          </a:p>
        </p:txBody>
      </p:sp>
      <p:sp>
        <p:nvSpPr>
          <p:cNvPr id="9" name="文本框 13"/>
          <p:cNvSpPr txBox="1"/>
          <p:nvPr/>
        </p:nvSpPr>
        <p:spPr>
          <a:xfrm>
            <a:off x="6608960" y="2336249"/>
            <a:ext cx="1995488" cy="338554"/>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sz="1600" b="1" dirty="0" smtClean="0">
                <a:solidFill>
                  <a:srgbClr val="FF0000"/>
                </a:solidFill>
                <a:latin typeface="华文中宋" panose="02010600040101010101" pitchFamily="2" charset="-122"/>
                <a:ea typeface="华文中宋" panose="02010600040101010101" pitchFamily="2" charset="-122"/>
              </a:rPr>
              <a:t>功能栏</a:t>
            </a:r>
            <a:endParaRPr lang="zh-CN" altLang="en-US" sz="1600" b="1" dirty="0">
              <a:solidFill>
                <a:srgbClr val="FF0000"/>
              </a:solidFill>
              <a:latin typeface="华文中宋" panose="02010600040101010101" pitchFamily="2" charset="-122"/>
              <a:ea typeface="华文中宋" panose="02010600040101010101" pitchFamily="2" charset="-122"/>
            </a:endParaRPr>
          </a:p>
        </p:txBody>
      </p:sp>
      <p:sp>
        <p:nvSpPr>
          <p:cNvPr id="10" name="矩形 9"/>
          <p:cNvSpPr/>
          <p:nvPr/>
        </p:nvSpPr>
        <p:spPr>
          <a:xfrm>
            <a:off x="2903839" y="2141711"/>
            <a:ext cx="6110028" cy="567209"/>
          </a:xfrm>
          <a:prstGeom prst="rect">
            <a:avLst/>
          </a:prstGeom>
          <a:solidFill>
            <a:schemeClr val="lt1">
              <a:alpha val="1000"/>
            </a:schemeClr>
          </a:solidFill>
          <a:ln w="317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430" y="2204864"/>
            <a:ext cx="857250" cy="2695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矩形 11"/>
          <p:cNvSpPr/>
          <p:nvPr/>
        </p:nvSpPr>
        <p:spPr>
          <a:xfrm>
            <a:off x="2975847" y="1628800"/>
            <a:ext cx="4404465" cy="432048"/>
          </a:xfrm>
          <a:prstGeom prst="rect">
            <a:avLst/>
          </a:prstGeom>
          <a:solidFill>
            <a:schemeClr val="lt1">
              <a:alpha val="1000"/>
            </a:schemeClr>
          </a:solidFill>
          <a:ln w="317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
        <p:nvSpPr>
          <p:cNvPr id="13" name="文本框 13"/>
          <p:cNvSpPr txBox="1"/>
          <p:nvPr/>
        </p:nvSpPr>
        <p:spPr>
          <a:xfrm>
            <a:off x="4493419" y="1700808"/>
            <a:ext cx="1995488" cy="338554"/>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sz="1600" b="1" dirty="0" smtClean="0">
                <a:solidFill>
                  <a:srgbClr val="FF0000"/>
                </a:solidFill>
                <a:latin typeface="华文中宋" panose="02010600040101010101" pitchFamily="2" charset="-122"/>
                <a:ea typeface="华文中宋" panose="02010600040101010101" pitchFamily="2" charset="-122"/>
              </a:rPr>
              <a:t>搜索框</a:t>
            </a:r>
            <a:endParaRPr lang="zh-CN" altLang="en-US" sz="1600" b="1" dirty="0">
              <a:solidFill>
                <a:srgbClr val="FF0000"/>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2301405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205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animBg="1"/>
      <p:bldP spid="12" grpId="0" animBg="1"/>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1484784"/>
            <a:ext cx="9028878" cy="4824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文本框 2">
            <a:extLst>
              <a:ext uri="{FF2B5EF4-FFF2-40B4-BE49-F238E27FC236}">
                <a16:creationId xmlns="" xmlns:a16="http://schemas.microsoft.com/office/drawing/2014/main" id="{8694ED66-5948-459D-9261-D51776AB464B}"/>
              </a:ext>
            </a:extLst>
          </p:cNvPr>
          <p:cNvSpPr txBox="1"/>
          <p:nvPr/>
        </p:nvSpPr>
        <p:spPr>
          <a:xfrm>
            <a:off x="1248225" y="488252"/>
            <a:ext cx="7005712" cy="584775"/>
          </a:xfrm>
          <a:prstGeom prst="rect">
            <a:avLst/>
          </a:prstGeom>
          <a:noFill/>
        </p:spPr>
        <p:txBody>
          <a:bodyPr wrap="square" rtlCol="0">
            <a:spAutoFit/>
          </a:bodyPr>
          <a:lstStyle/>
          <a:p>
            <a:r>
              <a:rPr lang="zh-CN" altLang="en-US" sz="3200" b="1" dirty="0" smtClean="0">
                <a:latin typeface="华文中宋" panose="02010600040101010101" pitchFamily="2" charset="-122"/>
                <a:ea typeface="华文中宋" panose="02010600040101010101" pitchFamily="2" charset="-122"/>
              </a:rPr>
              <a:t>检索功能</a:t>
            </a:r>
            <a:r>
              <a:rPr lang="en-US" altLang="zh-CN" sz="3200" b="1" dirty="0" smtClean="0">
                <a:latin typeface="华文中宋" panose="02010600040101010101" pitchFamily="2" charset="-122"/>
                <a:ea typeface="华文中宋" panose="02010600040101010101" pitchFamily="2" charset="-122"/>
              </a:rPr>
              <a:t>—</a:t>
            </a:r>
            <a:r>
              <a:rPr lang="zh-CN" altLang="zh-CN" sz="2400" b="1" dirty="0" smtClean="0">
                <a:latin typeface="华文中宋" panose="02010600040101010101" pitchFamily="2" charset="-122"/>
                <a:ea typeface="华文中宋" panose="02010600040101010101" pitchFamily="2" charset="-122"/>
              </a:rPr>
              <a:t>让</a:t>
            </a:r>
            <a:r>
              <a:rPr lang="zh-CN" altLang="zh-CN" sz="2400" b="1" dirty="0">
                <a:latin typeface="华文中宋" panose="02010600040101010101" pitchFamily="2" charset="-122"/>
                <a:ea typeface="华文中宋" panose="02010600040101010101" pitchFamily="2" charset="-122"/>
              </a:rPr>
              <a:t>数据</a:t>
            </a:r>
            <a:r>
              <a:rPr lang="zh-CN" altLang="zh-CN" sz="2400" b="1" dirty="0" smtClean="0">
                <a:latin typeface="华文中宋" panose="02010600040101010101" pitchFamily="2" charset="-122"/>
                <a:ea typeface="华文中宋" panose="02010600040101010101" pitchFamily="2" charset="-122"/>
              </a:rPr>
              <a:t>查询</a:t>
            </a:r>
            <a:r>
              <a:rPr lang="zh-CN" altLang="en-US" sz="2400" b="1" dirty="0" smtClean="0">
                <a:latin typeface="华文中宋" panose="02010600040101010101" pitchFamily="2" charset="-122"/>
                <a:ea typeface="华文中宋" panose="02010600040101010101" pitchFamily="2" charset="-122"/>
              </a:rPr>
              <a:t>更</a:t>
            </a:r>
            <a:r>
              <a:rPr lang="zh-CN" altLang="zh-CN" sz="2400" b="1" dirty="0" smtClean="0">
                <a:latin typeface="华文中宋" panose="02010600040101010101" pitchFamily="2" charset="-122"/>
                <a:ea typeface="华文中宋" panose="02010600040101010101" pitchFamily="2" charset="-122"/>
              </a:rPr>
              <a:t>简洁</a:t>
            </a:r>
            <a:r>
              <a:rPr lang="zh-CN" altLang="zh-CN" sz="2400" b="1" dirty="0">
                <a:latin typeface="华文中宋" panose="02010600040101010101" pitchFamily="2" charset="-122"/>
                <a:ea typeface="华文中宋" panose="02010600040101010101" pitchFamily="2" charset="-122"/>
              </a:rPr>
              <a:t>高效</a:t>
            </a:r>
            <a:endParaRPr lang="zh-CN" altLang="en-US" sz="2400" b="1" dirty="0">
              <a:latin typeface="华文中宋" panose="02010600040101010101" pitchFamily="2" charset="-122"/>
              <a:ea typeface="华文中宋" panose="02010600040101010101" pitchFamily="2" charset="-122"/>
            </a:endParaRPr>
          </a:p>
        </p:txBody>
      </p:sp>
      <p:sp>
        <p:nvSpPr>
          <p:cNvPr id="7" name="椭圆形标注 6"/>
          <p:cNvSpPr/>
          <p:nvPr/>
        </p:nvSpPr>
        <p:spPr>
          <a:xfrm>
            <a:off x="5436096" y="2060848"/>
            <a:ext cx="1584176" cy="792088"/>
          </a:xfrm>
          <a:prstGeom prst="wedgeEllipseCallout">
            <a:avLst>
              <a:gd name="adj1" fmla="val -63162"/>
              <a:gd name="adj2" fmla="val -42965"/>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CN" altLang="en-US" b="1" dirty="0" smtClean="0">
                <a:latin typeface="华文宋体" panose="02010600040101010101" pitchFamily="2" charset="-122"/>
                <a:ea typeface="华文宋体" panose="02010600040101010101" pitchFamily="2" charset="-122"/>
              </a:rPr>
              <a:t>新增检索历史记录</a:t>
            </a:r>
            <a:endParaRPr lang="zh-CN" altLang="en-US" b="1" dirty="0">
              <a:latin typeface="华文宋体" panose="02010600040101010101" pitchFamily="2" charset="-122"/>
              <a:ea typeface="华文宋体" panose="02010600040101010101" pitchFamily="2" charset="-122"/>
            </a:endParaRPr>
          </a:p>
        </p:txBody>
      </p:sp>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912" y="1828214"/>
            <a:ext cx="3672408" cy="1650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椭圆形标注 11"/>
          <p:cNvSpPr/>
          <p:nvPr/>
        </p:nvSpPr>
        <p:spPr>
          <a:xfrm rot="21449492">
            <a:off x="5292080" y="1916832"/>
            <a:ext cx="1584176" cy="792088"/>
          </a:xfrm>
          <a:prstGeom prst="wedgeEllipseCallout">
            <a:avLst>
              <a:gd name="adj1" fmla="val -72891"/>
              <a:gd name="adj2" fmla="val 39120"/>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CN" altLang="en-US" b="1" dirty="0" smtClean="0">
                <a:latin typeface="华文宋体" panose="02010600040101010101" pitchFamily="2" charset="-122"/>
                <a:ea typeface="华文宋体" panose="02010600040101010101" pitchFamily="2" charset="-122"/>
              </a:rPr>
              <a:t>新增检索推荐功能</a:t>
            </a:r>
            <a:endParaRPr lang="zh-CN" altLang="en-US" b="1" dirty="0">
              <a:latin typeface="华文宋体" panose="02010600040101010101" pitchFamily="2" charset="-122"/>
              <a:ea typeface="华文宋体" panose="02010600040101010101" pitchFamily="2" charset="-122"/>
            </a:endParaRPr>
          </a:p>
        </p:txBody>
      </p:sp>
      <p:pic>
        <p:nvPicPr>
          <p:cNvPr id="615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6" y="1484783"/>
            <a:ext cx="9028878" cy="4824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95" y="1484784"/>
            <a:ext cx="9083281" cy="4854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11960" y="3359980"/>
            <a:ext cx="4627637" cy="1398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矩形 16"/>
          <p:cNvSpPr/>
          <p:nvPr/>
        </p:nvSpPr>
        <p:spPr>
          <a:xfrm>
            <a:off x="3923928" y="2852936"/>
            <a:ext cx="288032" cy="295587"/>
          </a:xfrm>
          <a:prstGeom prst="rect">
            <a:avLst/>
          </a:prstGeom>
          <a:solidFill>
            <a:schemeClr val="lt1">
              <a:alpha val="1000"/>
            </a:schemeClr>
          </a:solidFill>
          <a:ln w="317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pic>
        <p:nvPicPr>
          <p:cNvPr id="6153"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496" y="1484783"/>
            <a:ext cx="9083280" cy="4860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91674" y="2312876"/>
            <a:ext cx="1575980" cy="3295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99792" y="3635682"/>
            <a:ext cx="1628775" cy="154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92187" y="2852936"/>
            <a:ext cx="1743075"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77334" y="2288704"/>
            <a:ext cx="1843913" cy="417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265" y="1484784"/>
            <a:ext cx="9057742" cy="4839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5" name="Picture 1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85986" y="2193141"/>
            <a:ext cx="6318187" cy="4116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1176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15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151"/>
                                        </p:tgtEl>
                                        <p:attrNameLst>
                                          <p:attrName>style.visibility</p:attrName>
                                        </p:attrNameLst>
                                      </p:cBhvr>
                                      <p:to>
                                        <p:strVal val="visible"/>
                                      </p:to>
                                    </p:set>
                                    <p:animEffect transition="in" filter="fade">
                                      <p:cBhvr>
                                        <p:cTn id="21" dur="500"/>
                                        <p:tgtEl>
                                          <p:spTgt spid="6151"/>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152"/>
                                        </p:tgtEl>
                                        <p:attrNameLst>
                                          <p:attrName>style.visibility</p:attrName>
                                        </p:attrNameLst>
                                      </p:cBhvr>
                                      <p:to>
                                        <p:strVal val="visible"/>
                                      </p:to>
                                    </p:set>
                                    <p:animEffect transition="in" filter="fade">
                                      <p:cBhvr>
                                        <p:cTn id="30" dur="500"/>
                                        <p:tgtEl>
                                          <p:spTgt spid="6152"/>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15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par>
                                <p:cTn id="47" presetID="1" presetClass="exit" presetSubtype="0" fill="hold" nodeType="withEffect">
                                  <p:stCondLst>
                                    <p:cond delay="0"/>
                                  </p:stCondLst>
                                  <p:childTnLst>
                                    <p:set>
                                      <p:cBhvr>
                                        <p:cTn id="48" dur="1" fill="hold">
                                          <p:stCondLst>
                                            <p:cond delay="0"/>
                                          </p:stCondLst>
                                        </p:cTn>
                                        <p:tgtEl>
                                          <p:spTgt spid="20"/>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61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249" y="6255896"/>
            <a:ext cx="1891527" cy="369332"/>
          </a:xfrm>
          <a:prstGeom prst="rect">
            <a:avLst/>
          </a:prstGeom>
          <a:noFill/>
        </p:spPr>
        <p:txBody>
          <a:bodyPr wrap="square" rtlCol="0">
            <a:spAutoFit/>
          </a:bodyPr>
          <a:lstStyle/>
          <a:p>
            <a:r>
              <a:rPr lang="zh-CN" altLang="en-US" b="1" dirty="0" smtClean="0"/>
              <a:t>图表展示</a:t>
            </a:r>
            <a:endParaRPr lang="zh-CN" altLang="en-US" b="1" dirty="0"/>
          </a:p>
        </p:txBody>
      </p:sp>
      <p:sp>
        <p:nvSpPr>
          <p:cNvPr id="4" name="TextBox 3"/>
          <p:cNvSpPr txBox="1"/>
          <p:nvPr/>
        </p:nvSpPr>
        <p:spPr>
          <a:xfrm>
            <a:off x="1202501" y="476672"/>
            <a:ext cx="7812362" cy="584775"/>
          </a:xfrm>
          <a:prstGeom prst="rect">
            <a:avLst/>
          </a:prstGeom>
          <a:noFill/>
        </p:spPr>
        <p:txBody>
          <a:bodyPr wrap="square" rtlCol="0">
            <a:spAutoFit/>
          </a:bodyPr>
          <a:lstStyle>
            <a:defPPr>
              <a:defRPr lang="zh-CN"/>
            </a:defPPr>
            <a:lvl1pPr>
              <a:defRPr sz="3600" b="1">
                <a:latin typeface="华文中宋" panose="02010600040101010101" pitchFamily="2" charset="-122"/>
                <a:ea typeface="华文中宋" panose="02010600040101010101" pitchFamily="2" charset="-122"/>
              </a:defRPr>
            </a:lvl1pPr>
          </a:lstStyle>
          <a:p>
            <a:r>
              <a:rPr lang="zh-CN" altLang="en-US" sz="3200" dirty="0" smtClean="0"/>
              <a:t>数据可视化</a:t>
            </a:r>
            <a:r>
              <a:rPr lang="en-US" altLang="zh-CN" sz="3200" dirty="0" smtClean="0"/>
              <a:t>—</a:t>
            </a:r>
            <a:r>
              <a:rPr lang="zh-CN" altLang="en-US" sz="2400" dirty="0" smtClean="0">
                <a:latin typeface="华文中宋" panose="02010600040101010101" charset="-122"/>
                <a:ea typeface="华文中宋" panose="02010600040101010101" charset="-122"/>
              </a:rPr>
              <a:t>直观</a:t>
            </a:r>
            <a:r>
              <a:rPr lang="zh-CN" altLang="en-US" sz="2400" dirty="0">
                <a:latin typeface="华文中宋" panose="02010600040101010101" charset="-122"/>
                <a:ea typeface="华文中宋" panose="02010600040101010101" charset="-122"/>
              </a:rPr>
              <a:t>呈现，一目了然</a:t>
            </a:r>
            <a:endParaRPr lang="zh-CN" altLang="en-US" sz="24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268759"/>
            <a:ext cx="8784976" cy="4716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268759"/>
            <a:ext cx="4865467" cy="3240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4444" y="1239415"/>
            <a:ext cx="6062336" cy="3293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49" y="2416270"/>
            <a:ext cx="6275239" cy="3809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38" y="1183811"/>
            <a:ext cx="5400675" cy="4829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86333" y="1268759"/>
            <a:ext cx="6979790" cy="4764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未知"/>
          <p:cNvSpPr>
            <a:spLocks/>
          </p:cNvSpPr>
          <p:nvPr/>
        </p:nvSpPr>
        <p:spPr bwMode="auto">
          <a:xfrm>
            <a:off x="6732240" y="1859017"/>
            <a:ext cx="2160240" cy="1792021"/>
          </a:xfrm>
          <a:custGeom>
            <a:avLst/>
            <a:gdLst/>
            <a:ahLst/>
            <a:cxnLst>
              <a:cxn ang="0">
                <a:pos x="303" y="1008"/>
              </a:cxn>
              <a:cxn ang="0">
                <a:pos x="1299" y="1008"/>
              </a:cxn>
              <a:cxn ang="0">
                <a:pos x="1296" y="315"/>
              </a:cxn>
              <a:cxn ang="0">
                <a:pos x="942" y="0"/>
              </a:cxn>
              <a:cxn ang="0">
                <a:pos x="3" y="0"/>
              </a:cxn>
              <a:cxn ang="0">
                <a:pos x="0" y="723"/>
              </a:cxn>
              <a:cxn ang="0">
                <a:pos x="303" y="1008"/>
              </a:cxn>
            </a:cxnLst>
            <a:rect l="0" t="0" r="r" b="b"/>
            <a:pathLst>
              <a:path w="1299" h="1008">
                <a:moveTo>
                  <a:pt x="303" y="1008"/>
                </a:moveTo>
                <a:cubicBezTo>
                  <a:pt x="801" y="1008"/>
                  <a:pt x="1299" y="1008"/>
                  <a:pt x="1299" y="1008"/>
                </a:cubicBezTo>
                <a:cubicBezTo>
                  <a:pt x="1299" y="1008"/>
                  <a:pt x="1297" y="661"/>
                  <a:pt x="1296" y="315"/>
                </a:cubicBezTo>
                <a:cubicBezTo>
                  <a:pt x="1290" y="150"/>
                  <a:pt x="1161" y="0"/>
                  <a:pt x="942" y="0"/>
                </a:cubicBezTo>
                <a:cubicBezTo>
                  <a:pt x="472" y="0"/>
                  <a:pt x="3" y="0"/>
                  <a:pt x="3" y="0"/>
                </a:cubicBezTo>
                <a:cubicBezTo>
                  <a:pt x="3" y="0"/>
                  <a:pt x="1" y="361"/>
                  <a:pt x="0" y="723"/>
                </a:cubicBezTo>
                <a:cubicBezTo>
                  <a:pt x="0" y="915"/>
                  <a:pt x="144" y="1002"/>
                  <a:pt x="303" y="1008"/>
                </a:cubicBezTo>
                <a:close/>
              </a:path>
            </a:pathLst>
          </a:custGeom>
          <a:ln>
            <a:headEnd/>
            <a:tailEnd/>
          </a:ln>
        </p:spPr>
        <p:style>
          <a:lnRef idx="1">
            <a:schemeClr val="accent6"/>
          </a:lnRef>
          <a:fillRef idx="3">
            <a:schemeClr val="accent6"/>
          </a:fillRef>
          <a:effectRef idx="2">
            <a:schemeClr val="accent6"/>
          </a:effectRef>
          <a:fontRef idx="minor">
            <a:schemeClr val="lt1"/>
          </a:fontRef>
        </p:style>
        <p:txBody>
          <a:bodyPr/>
          <a:lstStyle/>
          <a:p>
            <a:pPr>
              <a:defRPr/>
            </a:pPr>
            <a:endParaRPr lang="zh-CN" altLang="en-US">
              <a:ea typeface="宋体" pitchFamily="2" charset="-122"/>
            </a:endParaRPr>
          </a:p>
        </p:txBody>
      </p:sp>
      <p:sp>
        <p:nvSpPr>
          <p:cNvPr id="15" name="Text Box 10"/>
          <p:cNvSpPr txBox="1">
            <a:spLocks noChangeArrowheads="1"/>
          </p:cNvSpPr>
          <p:nvPr/>
        </p:nvSpPr>
        <p:spPr bwMode="auto">
          <a:xfrm>
            <a:off x="6948140" y="2146356"/>
            <a:ext cx="1579562" cy="1323439"/>
          </a:xfrm>
          <a:prstGeom prst="rect">
            <a:avLst/>
          </a:prstGeom>
          <a:noFill/>
          <a:ln w="9525">
            <a:noFill/>
            <a:miter lim="800000"/>
            <a:headEnd/>
            <a:tailEnd/>
          </a:ln>
        </p:spPr>
        <p:txBody>
          <a:bodyPr>
            <a:spAutoFit/>
          </a:bodyPr>
          <a:lstStyle/>
          <a:p>
            <a:pPr>
              <a:spcBef>
                <a:spcPct val="50000"/>
              </a:spcBef>
            </a:pPr>
            <a:r>
              <a:rPr lang="zh-CN" altLang="en-US" sz="2000" b="1" dirty="0">
                <a:solidFill>
                  <a:srgbClr val="FFFFFF"/>
                </a:solidFill>
                <a:latin typeface="华文宋体" panose="02010600040101010101" pitchFamily="2" charset="-122"/>
                <a:ea typeface="华文宋体" panose="02010600040101010101" pitchFamily="2" charset="-122"/>
              </a:rPr>
              <a:t>使数据与图形有机结合</a:t>
            </a:r>
            <a:r>
              <a:rPr lang="zh-CN" altLang="en-US" sz="2000" b="1" dirty="0" smtClean="0">
                <a:solidFill>
                  <a:srgbClr val="FFFFFF"/>
                </a:solidFill>
                <a:latin typeface="华文宋体" panose="02010600040101010101" pitchFamily="2" charset="-122"/>
                <a:ea typeface="华文宋体" panose="02010600040101010101" pitchFamily="2" charset="-122"/>
              </a:rPr>
              <a:t>，提供</a:t>
            </a:r>
            <a:r>
              <a:rPr lang="zh-CN" altLang="en-US" sz="2000" b="1" dirty="0">
                <a:solidFill>
                  <a:srgbClr val="FFFFFF"/>
                </a:solidFill>
                <a:latin typeface="华文宋体" panose="02010600040101010101" pitchFamily="2" charset="-122"/>
                <a:ea typeface="华文宋体" panose="02010600040101010101" pitchFamily="2" charset="-122"/>
              </a:rPr>
              <a:t>多样化的图形素材。</a:t>
            </a:r>
            <a:endParaRPr lang="zh-CN" altLang="en-US" sz="2000" dirty="0">
              <a:latin typeface="华文宋体" panose="02010600040101010101" pitchFamily="2" charset="-122"/>
              <a:ea typeface="华文宋体" panose="02010600040101010101" pitchFamily="2" charset="-122"/>
            </a:endParaRPr>
          </a:p>
        </p:txBody>
      </p:sp>
    </p:spTree>
    <p:extLst>
      <p:ext uri="{BB962C8B-B14F-4D97-AF65-F5344CB8AC3E}">
        <p14:creationId xmlns:p14="http://schemas.microsoft.com/office/powerpoint/2010/main" val="4028633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19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19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19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linds(horizontal)">
                                      <p:cBhvr>
                                        <p:cTn id="31" dur="500"/>
                                        <p:tgtEl>
                                          <p:spTgt spid="14"/>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linds(horizontal)">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bldLvl="0" autoUpdateAnimBg="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539</TotalTime>
  <Words>810</Words>
  <Application>Microsoft Office PowerPoint</Application>
  <PresentationFormat>全屏显示(4:3)</PresentationFormat>
  <Paragraphs>85</Paragraphs>
  <Slides>20</Slides>
  <Notes>7</Notes>
  <HiddenSlides>0</HiddenSlides>
  <MMClips>1</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20</vt:i4>
      </vt:variant>
    </vt:vector>
  </HeadingPairs>
  <TitlesOfParts>
    <vt:vector size="29" baseType="lpstr">
      <vt:lpstr>Rockwell Std</vt:lpstr>
      <vt:lpstr>等线</vt:lpstr>
      <vt:lpstr>华文宋体</vt:lpstr>
      <vt:lpstr>华文中宋</vt:lpstr>
      <vt:lpstr>宋体</vt:lpstr>
      <vt:lpstr>微软雅黑</vt:lpstr>
      <vt:lpstr>Arial</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Z900</cp:lastModifiedBy>
  <cp:revision>53</cp:revision>
  <dcterms:created xsi:type="dcterms:W3CDTF">2018-09-20T07:18:54Z</dcterms:created>
  <dcterms:modified xsi:type="dcterms:W3CDTF">2018-09-26T07:52:22Z</dcterms:modified>
</cp:coreProperties>
</file>